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73" r:id="rId2"/>
    <p:sldId id="276" r:id="rId3"/>
    <p:sldId id="319" r:id="rId4"/>
    <p:sldId id="308" r:id="rId5"/>
    <p:sldId id="318" r:id="rId6"/>
    <p:sldId id="316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7691" autoAdjust="0"/>
  </p:normalViewPr>
  <p:slideViewPr>
    <p:cSldViewPr showGuide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F8100-8A8B-44C1-B6C4-064EA671A4B1}" type="datetimeFigureOut">
              <a:rPr lang="en-ZA" smtClean="0"/>
              <a:t>2021/08/27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6E8A8-6A38-4891-87CC-2674956EBA5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83583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5E9D5-DA1A-4045-A24A-DF212CC14458}" type="datetimeFigureOut">
              <a:rPr lang="en-ZA" smtClean="0"/>
              <a:t>2021/08/27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9F919-FC35-4312-94FA-989C8D5706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1160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945D0-CDB0-4731-840F-F739288CFBFE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31661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0F737-E53D-4053-AF6E-59D081A2E00A}" type="datetime1">
              <a:rPr lang="en-ZA" smtClean="0"/>
              <a:t>2021/08/27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2017 ANNUAL SUMMIT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C5AC-F5FC-4540-95CC-CCC31ED87B32}" type="slidenum">
              <a:rPr lang="en-ZA" smtClean="0"/>
              <a:pPr/>
              <a:t>‹#›</a:t>
            </a:fld>
            <a:endParaRPr lang="en-ZA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8D28-0B2F-4EAA-9EFD-266FD15D6AC9}" type="datetime1">
              <a:rPr lang="en-ZA" smtClean="0"/>
              <a:t>2021/08/27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2017 ANNUAL SUMMIT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C5AC-F5FC-4540-95CC-CCC31ED87B3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F4BF-FE44-4BFF-B822-CCE4061885D4}" type="datetime1">
              <a:rPr lang="en-ZA" smtClean="0"/>
              <a:t>2021/08/27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2017 ANNUAL SUMMIT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C5AC-F5FC-4540-95CC-CCC31ED87B3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1664-0A32-4B95-89DE-1141CC6DA288}" type="datetime1">
              <a:rPr lang="en-ZA" smtClean="0"/>
              <a:t>2021/08/27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2017 ANNUAL SUMMIT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C5AC-F5FC-4540-95CC-CCC31ED87B3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CD5-3979-4D30-8B8C-C14CE93BE0B8}" type="datetime1">
              <a:rPr lang="en-ZA" smtClean="0"/>
              <a:t>2021/08/27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2017 ANNUAL SUMMIT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C5AC-F5FC-4540-95CC-CCC31ED87B32}" type="slidenum">
              <a:rPr lang="en-ZA" smtClean="0"/>
              <a:t>‹#›</a:t>
            </a:fld>
            <a:endParaRPr lang="en-ZA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42EE8-87FB-463F-A5EA-4F90B5E5D735}" type="datetime1">
              <a:rPr lang="en-ZA" smtClean="0"/>
              <a:t>2021/08/27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2017 ANNUAL SUMMIT</a:t>
            </a: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C5AC-F5FC-4540-95CC-CCC31ED87B3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F9CD-0954-4AC1-AB97-57D6C4572784}" type="datetime1">
              <a:rPr lang="en-ZA" smtClean="0"/>
              <a:t>2021/08/27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2017 ANNUAL SUMMIT</a:t>
            </a:r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C5AC-F5FC-4540-95CC-CCC31ED87B32}" type="slidenum">
              <a:rPr lang="en-ZA" smtClean="0"/>
              <a:t>‹#›</a:t>
            </a:fld>
            <a:endParaRPr lang="en-ZA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8318-6974-477A-AACB-6A7D4391FD12}" type="datetime1">
              <a:rPr lang="en-ZA" smtClean="0"/>
              <a:t>2021/08/27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2017 ANNUAL SUMMIT</a:t>
            </a: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C5AC-F5FC-4540-95CC-CCC31ED87B3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258D-C319-49A3-97E1-2CDD0D99DA8C}" type="datetime1">
              <a:rPr lang="en-ZA" smtClean="0"/>
              <a:t>2021/08/27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2017 ANNUAL SUMMIT</a:t>
            </a:r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C5AC-F5FC-4540-95CC-CCC31ED87B3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EFF6-0DF5-492E-AD06-F2B5D036D59A}" type="datetime1">
              <a:rPr lang="en-ZA" smtClean="0"/>
              <a:t>2021/08/27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2017 ANNUAL SUMMIT</a:t>
            </a: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C5AC-F5FC-4540-95CC-CCC31ED87B32}" type="slidenum">
              <a:rPr lang="en-ZA" smtClean="0"/>
              <a:t>‹#›</a:t>
            </a:fld>
            <a:endParaRPr lang="en-Z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5C47-36F1-4B45-81AA-BC669F1B4373}" type="datetime1">
              <a:rPr lang="en-ZA" smtClean="0"/>
              <a:t>2021/08/27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2017 ANNUAL SUMMIT</a:t>
            </a: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C5AC-F5FC-4540-95CC-CCC31ED87B3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Friday, August 27,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ZA" smtClean="0"/>
              <a:t>2017 ANNUAL SUMMIT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27DC5AC-F5FC-4540-95CC-CCC31ED87B32}" type="slidenum">
              <a:rPr lang="en-ZA" smtClean="0"/>
              <a:pPr/>
              <a:t>‹#›</a:t>
            </a:fld>
            <a:endParaRPr lang="en-ZA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740352" y="449386"/>
            <a:ext cx="1092200" cy="1092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b="1" dirty="0" smtClean="0"/>
              <a:t>NDA WEBINAR ON CIVIL SOCIETY funding </a:t>
            </a:r>
            <a:br>
              <a:rPr lang="en-US" sz="3600" b="1" dirty="0" smtClean="0"/>
            </a:br>
            <a:endParaRPr lang="en-ZA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100" dirty="0" smtClean="0"/>
              <a:t>INPUT BY COMMUNITY CONSTITUENCY </a:t>
            </a:r>
          </a:p>
          <a:p>
            <a:pPr algn="ctr"/>
            <a:r>
              <a:rPr lang="en-US" sz="2100" dirty="0" smtClean="0"/>
              <a:t>Thulani Tshefuta</a:t>
            </a:r>
            <a:endParaRPr lang="en-US" sz="2100" dirty="0"/>
          </a:p>
          <a:p>
            <a:pPr algn="ctr"/>
            <a:endParaRPr lang="en-US" sz="2100" dirty="0" smtClean="0"/>
          </a:p>
          <a:p>
            <a:pPr algn="ctr"/>
            <a:r>
              <a:rPr lang="en-US" sz="2100" dirty="0" err="1" smtClean="0"/>
              <a:t>Thur</a:t>
            </a:r>
            <a:r>
              <a:rPr lang="en-US" sz="2100" dirty="0" smtClean="0"/>
              <a:t>, 26 August 2021</a:t>
            </a:r>
          </a:p>
          <a:p>
            <a:pPr algn="ctr"/>
            <a:endParaRPr lang="en-US" sz="2100" dirty="0"/>
          </a:p>
          <a:p>
            <a:endParaRPr lang="en-US" sz="2100" dirty="0"/>
          </a:p>
          <a:p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989E-93FA-4369-AF97-6987C54E019F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9030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and Context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25658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responding to studies that are undertaken by various institutions, civil society organisations overwhelmingly identify lack of funding as the biggest challenge facing civil society</a:t>
            </a:r>
          </a:p>
          <a:p>
            <a:endParaRPr lang="en-US" dirty="0"/>
          </a:p>
          <a:p>
            <a:r>
              <a:rPr lang="en-US" dirty="0" smtClean="0"/>
              <a:t>Even those who receive some funding, are faced with constant funding cuts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Funding is a critical enabler for the delivery of interventions that respond to the community challenges </a:t>
            </a:r>
          </a:p>
          <a:p>
            <a:endParaRPr lang="en-US" dirty="0"/>
          </a:p>
          <a:p>
            <a:r>
              <a:rPr lang="en-US" dirty="0" smtClean="0"/>
              <a:t>Undoubtedly, South Africa has a glaring challenge of skewed access and allocation of resources</a:t>
            </a:r>
          </a:p>
          <a:p>
            <a:endParaRPr lang="en-US" dirty="0"/>
          </a:p>
          <a:p>
            <a:r>
              <a:rPr lang="en-US" dirty="0" smtClean="0"/>
              <a:t>There are historic beneficiaries of funding who have defined themselves a role of traditional God given rights/entitlement to funding </a:t>
            </a:r>
          </a:p>
          <a:p>
            <a:endParaRPr lang="en-US" dirty="0" smtClean="0"/>
          </a:p>
          <a:p>
            <a:r>
              <a:rPr lang="en-US" dirty="0" smtClean="0"/>
              <a:t>Some Funders set the agenda</a:t>
            </a:r>
          </a:p>
          <a:p>
            <a:endParaRPr lang="en-US" dirty="0" smtClean="0"/>
          </a:p>
          <a:p>
            <a:r>
              <a:rPr lang="en-US" dirty="0" smtClean="0"/>
              <a:t>Some CSOs blindly follows everything and anything as long as it has funding (Compliance vs Cause)                        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989E-93FA-4369-AF97-6987C54E019F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33663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256584"/>
          </a:xfrm>
        </p:spPr>
        <p:txBody>
          <a:bodyPr>
            <a:normAutofit/>
          </a:bodyPr>
          <a:lstStyle/>
          <a:p>
            <a:r>
              <a:rPr lang="en-ZA" sz="2200" dirty="0" smtClean="0"/>
              <a:t>Most government departments have some relations with civil society but without coordination</a:t>
            </a:r>
          </a:p>
          <a:p>
            <a:pPr lvl="2"/>
            <a:r>
              <a:rPr lang="en-ZA" sz="1600" dirty="0" smtClean="0"/>
              <a:t>DSD as a lead department</a:t>
            </a:r>
          </a:p>
          <a:p>
            <a:pPr lvl="2"/>
            <a:r>
              <a:rPr lang="en-ZA" sz="1600" dirty="0" smtClean="0"/>
              <a:t>DHET has NSA</a:t>
            </a:r>
          </a:p>
          <a:p>
            <a:pPr lvl="2"/>
            <a:r>
              <a:rPr lang="en-ZA" sz="1600" dirty="0" err="1" smtClean="0"/>
              <a:t>DoH</a:t>
            </a:r>
            <a:r>
              <a:rPr lang="en-ZA" sz="1600" dirty="0" smtClean="0"/>
              <a:t> has SANAC</a:t>
            </a:r>
          </a:p>
          <a:p>
            <a:pPr lvl="2"/>
            <a:r>
              <a:rPr lang="en-ZA" sz="1600" dirty="0" smtClean="0"/>
              <a:t>DIRCO has ECOSOCC</a:t>
            </a:r>
          </a:p>
          <a:p>
            <a:pPr lvl="2"/>
            <a:r>
              <a:rPr lang="en-ZA" sz="1600" dirty="0" smtClean="0"/>
              <a:t>DPSA has APRM</a:t>
            </a:r>
          </a:p>
          <a:p>
            <a:r>
              <a:rPr lang="en-ZA" sz="2200" dirty="0" smtClean="0"/>
              <a:t>Despite fragmentation, there are various sources of funding for civil society in South Africa</a:t>
            </a:r>
          </a:p>
          <a:p>
            <a:pPr lvl="2"/>
            <a:r>
              <a:rPr lang="en-ZA" sz="1600" dirty="0" smtClean="0"/>
              <a:t>DSD</a:t>
            </a:r>
          </a:p>
          <a:p>
            <a:pPr lvl="2"/>
            <a:r>
              <a:rPr lang="en-ZA" sz="1600" dirty="0" smtClean="0"/>
              <a:t>NLC</a:t>
            </a:r>
          </a:p>
          <a:p>
            <a:pPr lvl="2"/>
            <a:r>
              <a:rPr lang="en-ZA" sz="1600" dirty="0" smtClean="0"/>
              <a:t>SETAs</a:t>
            </a:r>
          </a:p>
          <a:p>
            <a:pPr lvl="2"/>
            <a:r>
              <a:rPr lang="en-ZA" sz="1600" dirty="0" smtClean="0"/>
              <a:t>Private Sector CSI</a:t>
            </a:r>
          </a:p>
          <a:p>
            <a:pPr lvl="2"/>
            <a:r>
              <a:rPr lang="en-ZA" sz="1600" dirty="0" smtClean="0"/>
              <a:t>Foundations </a:t>
            </a:r>
          </a:p>
          <a:p>
            <a:pPr lvl="2"/>
            <a:r>
              <a:rPr lang="en-ZA" sz="1600" dirty="0" smtClean="0"/>
              <a:t>Local and International Donor Agencies </a:t>
            </a:r>
          </a:p>
          <a:p>
            <a:r>
              <a:rPr lang="en-ZA" sz="2200" dirty="0" smtClean="0"/>
              <a:t>Cold funding without matching capacity building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989E-93FA-4369-AF97-6987C54E019F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47936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limitations 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25658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More and more funders want to fund the core of programme delivery to the exclusion of operational support for the implementing CSO</a:t>
            </a:r>
          </a:p>
          <a:p>
            <a:endParaRPr lang="en-US" sz="2000" dirty="0" smtClean="0"/>
          </a:p>
          <a:p>
            <a:r>
              <a:rPr lang="en-US" sz="2000" dirty="0" smtClean="0"/>
              <a:t>Competing priorities is one the tough decisions facing funders </a:t>
            </a:r>
          </a:p>
          <a:p>
            <a:endParaRPr lang="en-US" sz="2000" dirty="0" smtClean="0"/>
          </a:p>
          <a:p>
            <a:r>
              <a:rPr lang="en-US" sz="2000" dirty="0" smtClean="0"/>
              <a:t>Dedicated funding windows vs agile and responsive processes through proactive funding</a:t>
            </a:r>
          </a:p>
          <a:p>
            <a:endParaRPr lang="en-US" sz="2000" dirty="0"/>
          </a:p>
          <a:p>
            <a:r>
              <a:rPr lang="en-US" sz="2000" dirty="0" smtClean="0"/>
              <a:t>Mismanagement of funds and corruption demobilize funders</a:t>
            </a:r>
          </a:p>
          <a:p>
            <a:pPr marL="0" indent="0">
              <a:buNone/>
            </a:pPr>
            <a:r>
              <a:rPr lang="en-US" sz="2000" dirty="0" smtClean="0"/>
              <a:t> 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989E-93FA-4369-AF97-6987C54E019F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57078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Considerations 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256584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D16349"/>
              </a:buClr>
            </a:pPr>
            <a:r>
              <a:rPr lang="en-US" sz="1900" dirty="0" smtClean="0">
                <a:solidFill>
                  <a:prstClr val="black"/>
                </a:solidFill>
              </a:rPr>
              <a:t>Funders and Partners must appreciate and acknowledge the social capital that is already existing in communities (ABCD Approach)</a:t>
            </a:r>
          </a:p>
          <a:p>
            <a:pPr lvl="0">
              <a:buClr>
                <a:srgbClr val="D16349"/>
              </a:buClr>
            </a:pPr>
            <a:endParaRPr lang="en-US" sz="1900" dirty="0" smtClean="0">
              <a:solidFill>
                <a:prstClr val="black"/>
              </a:solidFill>
            </a:endParaRPr>
          </a:p>
          <a:p>
            <a:pPr lvl="0">
              <a:buClr>
                <a:srgbClr val="D16349"/>
              </a:buClr>
            </a:pPr>
            <a:r>
              <a:rPr lang="en-US" sz="1900" dirty="0" smtClean="0">
                <a:solidFill>
                  <a:prstClr val="black"/>
                </a:solidFill>
              </a:rPr>
              <a:t>Shared Services for a panel of Bookkeepers and Auditors for capacity building</a:t>
            </a:r>
          </a:p>
          <a:p>
            <a:pPr lvl="0">
              <a:buClr>
                <a:srgbClr val="D16349"/>
              </a:buClr>
            </a:pPr>
            <a:endParaRPr lang="en-US" sz="1900" dirty="0">
              <a:solidFill>
                <a:prstClr val="black"/>
              </a:solidFill>
            </a:endParaRPr>
          </a:p>
          <a:p>
            <a:pPr lvl="0">
              <a:buClr>
                <a:srgbClr val="D16349"/>
              </a:buClr>
            </a:pPr>
            <a:r>
              <a:rPr lang="en-US" sz="1900" dirty="0" smtClean="0">
                <a:solidFill>
                  <a:prstClr val="black"/>
                </a:solidFill>
              </a:rPr>
              <a:t>Build skills for resource mobilization and fundraising </a:t>
            </a:r>
            <a:endParaRPr lang="en-US" sz="1900" dirty="0">
              <a:solidFill>
                <a:prstClr val="black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In appreciating the different but complementary roles od social partners, some programmes must be dedicated to be implemented by civil society accompanied by the relevant funding allocations (Funds follow function)</a:t>
            </a:r>
          </a:p>
          <a:p>
            <a:endParaRPr lang="en-US" sz="2000" dirty="0" smtClean="0"/>
          </a:p>
          <a:p>
            <a:r>
              <a:rPr lang="en-US" sz="2000" dirty="0" smtClean="0"/>
              <a:t>Reaffirm the centrality of the role of NDA in coordination of efforts, funding and capacity building of the civil society working with apex bodies</a:t>
            </a:r>
          </a:p>
          <a:p>
            <a:endParaRPr lang="en-US" sz="2000" dirty="0"/>
          </a:p>
          <a:p>
            <a:r>
              <a:rPr lang="en-US" sz="2000" dirty="0" smtClean="0"/>
              <a:t>Developmental funding paradigm</a:t>
            </a:r>
          </a:p>
          <a:p>
            <a:endParaRPr lang="en-US" sz="2000" dirty="0"/>
          </a:p>
          <a:p>
            <a:r>
              <a:rPr lang="en-US" sz="2000" dirty="0" smtClean="0"/>
              <a:t>Funding for impact 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A989E-93FA-4369-AF97-6987C54E019F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27835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40377"/>
            <a:ext cx="7886700" cy="720437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The End!</a:t>
            </a:r>
            <a:r>
              <a:rPr lang="en-ZA" dirty="0"/>
              <a:t/>
            </a:r>
            <a:br>
              <a:rPr lang="en-ZA" dirty="0"/>
            </a:b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60814"/>
            <a:ext cx="8784976" cy="4864530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1A0C-602E-46A8-AE1A-B2DFCBF62AE0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409846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2819</TotalTime>
  <Words>359</Words>
  <Application>Microsoft Office PowerPoint</Application>
  <PresentationFormat>On-screen Show (4:3)</PresentationFormat>
  <Paragraphs>66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Clarity</vt:lpstr>
      <vt:lpstr>NDA WEBINAR ON CIVIL SOCIETY funding  </vt:lpstr>
      <vt:lpstr>Introduction and Context</vt:lpstr>
      <vt:lpstr>Sources</vt:lpstr>
      <vt:lpstr>Other limitations  </vt:lpstr>
      <vt:lpstr>Some Considerations  </vt:lpstr>
      <vt:lpstr> The End!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NEDLAC Activities</dc:title>
  <dc:creator>Tidimalo Chuene</dc:creator>
  <cp:lastModifiedBy>Hlula Ntshaba</cp:lastModifiedBy>
  <cp:revision>215</cp:revision>
  <cp:lastPrinted>2017-09-07T14:01:42Z</cp:lastPrinted>
  <dcterms:created xsi:type="dcterms:W3CDTF">2017-09-04T11:22:25Z</dcterms:created>
  <dcterms:modified xsi:type="dcterms:W3CDTF">2021-08-27T11:07:24Z</dcterms:modified>
</cp:coreProperties>
</file>