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90" r:id="rId2"/>
    <p:sldId id="286" r:id="rId3"/>
    <p:sldId id="291" r:id="rId4"/>
    <p:sldId id="288" r:id="rId5"/>
    <p:sldId id="258" r:id="rId6"/>
    <p:sldId id="295" r:id="rId7"/>
    <p:sldId id="297" r:id="rId8"/>
    <p:sldId id="296" r:id="rId9"/>
    <p:sldId id="294" r:id="rId10"/>
    <p:sldId id="293" r:id="rId11"/>
    <p:sldId id="292" r:id="rId12"/>
    <p:sldId id="298" r:id="rId13"/>
    <p:sldId id="300" r:id="rId14"/>
    <p:sldId id="299" r:id="rId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B6F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3837" autoAdjust="0"/>
  </p:normalViewPr>
  <p:slideViewPr>
    <p:cSldViewPr snapToGrid="0">
      <p:cViewPr varScale="1">
        <p:scale>
          <a:sx n="64" d="100"/>
          <a:sy n="64" d="100"/>
        </p:scale>
        <p:origin x="748" y="56"/>
      </p:cViewPr>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_rels/data3.xml.rels><?xml version="1.0" encoding="UTF-8" standalone="yes"?>
<Relationships xmlns="http://schemas.openxmlformats.org/package/2006/relationships"><Relationship Id="rId1" Type="http://schemas.openxmlformats.org/officeDocument/2006/relationships/image" Target="../media/image3.png"/></Relationships>
</file>

<file path=ppt/diagrams/_rels/data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 Id="rId4" Type="http://schemas.openxmlformats.org/officeDocument/2006/relationships/image" Target="../media/image9.png"/></Relationships>
</file>

<file path=ppt/diagrams/_rels/drawing3.xml.rels><?xml version="1.0" encoding="UTF-8" standalone="yes"?>
<Relationships xmlns="http://schemas.openxmlformats.org/package/2006/relationships"><Relationship Id="rId1" Type="http://schemas.openxmlformats.org/officeDocument/2006/relationships/image" Target="../media/image3.png"/></Relationships>
</file>

<file path=ppt/diagrams/_rels/drawing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 Id="rId4" Type="http://schemas.openxmlformats.org/officeDocument/2006/relationships/image" Target="../media/image9.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4651AF1-E5FD-4D5F-B15E-55E5B601A6BB}"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3EA8BCC1-53AA-4725-BBDD-CC120F3335E4}">
      <dgm:prSet/>
      <dgm:spPr/>
      <dgm:t>
        <a:bodyPr/>
        <a:lstStyle/>
        <a:p>
          <a:r>
            <a:rPr lang="en-US" b="1" dirty="0"/>
            <a:t>MDA is…</a:t>
          </a:r>
        </a:p>
      </dgm:t>
    </dgm:pt>
    <dgm:pt modelId="{21C0129F-EC6B-4EE3-BE53-38A3179C2C05}" type="parTrans" cxnId="{870F8A6E-0229-42C9-B761-4E0785A6EAA4}">
      <dgm:prSet/>
      <dgm:spPr/>
      <dgm:t>
        <a:bodyPr/>
        <a:lstStyle/>
        <a:p>
          <a:endParaRPr lang="en-US"/>
        </a:p>
      </dgm:t>
    </dgm:pt>
    <dgm:pt modelId="{A63EF557-F97D-4B04-9947-195B2F60C99A}" type="sibTrans" cxnId="{870F8A6E-0229-42C9-B761-4E0785A6EAA4}">
      <dgm:prSet/>
      <dgm:spPr/>
      <dgm:t>
        <a:bodyPr/>
        <a:lstStyle/>
        <a:p>
          <a:endParaRPr lang="en-US"/>
        </a:p>
      </dgm:t>
    </dgm:pt>
    <dgm:pt modelId="{A76277DD-2E40-44B6-845C-3CA8B633B091}">
      <dgm:prSet/>
      <dgm:spPr/>
      <dgm:t>
        <a:bodyPr/>
        <a:lstStyle/>
        <a:p>
          <a:r>
            <a:rPr lang="en-US" b="1" dirty="0"/>
            <a:t>The MDA is a brainchild of the NUM, in response to the widespread retrenchments of 1987 in the mining sector, which, for various reasons, have continued to this day.</a:t>
          </a:r>
        </a:p>
      </dgm:t>
    </dgm:pt>
    <dgm:pt modelId="{BD80C9BF-DE12-4C2C-B535-8562EB20CA94}" type="parTrans" cxnId="{1D12133B-89E2-4784-BD83-414D2698CCDD}">
      <dgm:prSet/>
      <dgm:spPr/>
      <dgm:t>
        <a:bodyPr/>
        <a:lstStyle/>
        <a:p>
          <a:endParaRPr lang="en-US"/>
        </a:p>
      </dgm:t>
    </dgm:pt>
    <dgm:pt modelId="{1E0EA4EA-B2BF-47F8-96FC-9A9964297F03}" type="sibTrans" cxnId="{1D12133B-89E2-4784-BD83-414D2698CCDD}">
      <dgm:prSet/>
      <dgm:spPr/>
      <dgm:t>
        <a:bodyPr/>
        <a:lstStyle/>
        <a:p>
          <a:endParaRPr lang="en-US"/>
        </a:p>
      </dgm:t>
    </dgm:pt>
    <dgm:pt modelId="{52DA508C-4EB8-4465-9518-06A3977E659D}">
      <dgm:prSet custT="1"/>
      <dgm:spPr/>
      <dgm:t>
        <a:bodyPr/>
        <a:lstStyle/>
        <a:p>
          <a:pPr>
            <a:buNone/>
          </a:pPr>
          <a:r>
            <a:rPr lang="en-US" sz="1800" dirty="0"/>
            <a:t>Our approach is informed by, and supported through:</a:t>
          </a:r>
        </a:p>
      </dgm:t>
    </dgm:pt>
    <dgm:pt modelId="{316E7C8E-1DDC-4FF0-908F-E3A061AA7434}" type="parTrans" cxnId="{326EFE76-FE09-48C8-B051-4B7D2C605CDA}">
      <dgm:prSet/>
      <dgm:spPr/>
      <dgm:t>
        <a:bodyPr/>
        <a:lstStyle/>
        <a:p>
          <a:endParaRPr lang="en-US"/>
        </a:p>
      </dgm:t>
    </dgm:pt>
    <dgm:pt modelId="{EDB07266-1C24-4AAA-9E6F-3031C77766C1}" type="sibTrans" cxnId="{326EFE76-FE09-48C8-B051-4B7D2C605CDA}">
      <dgm:prSet/>
      <dgm:spPr/>
      <dgm:t>
        <a:bodyPr/>
        <a:lstStyle/>
        <a:p>
          <a:endParaRPr lang="en-US"/>
        </a:p>
      </dgm:t>
    </dgm:pt>
    <dgm:pt modelId="{3F4B01C7-E1F1-4889-B1D5-A3D46BF6317B}">
      <dgm:prSet custT="1"/>
      <dgm:spPr/>
      <dgm:t>
        <a:bodyPr/>
        <a:lstStyle/>
        <a:p>
          <a:r>
            <a:rPr lang="en-US" sz="1800" dirty="0"/>
            <a:t>Taking advantage of the regulatory framework and partnering with key stakeholders in advancing the socio economic agenda. </a:t>
          </a:r>
        </a:p>
      </dgm:t>
    </dgm:pt>
    <dgm:pt modelId="{B6DD0564-9C9A-4DF9-805F-ED6AB9EB5FBB}" type="parTrans" cxnId="{C663225F-47E6-43EF-98CE-A9A43AF7D689}">
      <dgm:prSet/>
      <dgm:spPr/>
      <dgm:t>
        <a:bodyPr/>
        <a:lstStyle/>
        <a:p>
          <a:endParaRPr lang="en-US"/>
        </a:p>
      </dgm:t>
    </dgm:pt>
    <dgm:pt modelId="{BE690E02-7020-4503-BC60-E4A64DDA1CB3}" type="sibTrans" cxnId="{C663225F-47E6-43EF-98CE-A9A43AF7D689}">
      <dgm:prSet/>
      <dgm:spPr/>
      <dgm:t>
        <a:bodyPr/>
        <a:lstStyle/>
        <a:p>
          <a:endParaRPr lang="en-US"/>
        </a:p>
      </dgm:t>
    </dgm:pt>
    <dgm:pt modelId="{94EEAD72-F835-499D-A31F-E0F38DD38201}">
      <dgm:prSet custT="1"/>
      <dgm:spPr/>
      <dgm:t>
        <a:bodyPr/>
        <a:lstStyle/>
        <a:p>
          <a:r>
            <a:rPr lang="en-US" sz="1800" dirty="0"/>
            <a:t>Using opportunities presented by sector charters for the benefit of former mineworkers and communities – such as : MPRD Act 28 of 2002, Mining Charter, Construction Charter and others.</a:t>
          </a:r>
        </a:p>
      </dgm:t>
    </dgm:pt>
    <dgm:pt modelId="{B6125665-5788-4F28-865D-E8694AA5FBB4}" type="parTrans" cxnId="{F055BC01-66DD-4369-A478-2027BA4035B1}">
      <dgm:prSet/>
      <dgm:spPr/>
      <dgm:t>
        <a:bodyPr/>
        <a:lstStyle/>
        <a:p>
          <a:endParaRPr lang="en-US"/>
        </a:p>
      </dgm:t>
    </dgm:pt>
    <dgm:pt modelId="{43117C32-AF75-4DC2-B6F3-52A94A62E29E}" type="sibTrans" cxnId="{F055BC01-66DD-4369-A478-2027BA4035B1}">
      <dgm:prSet/>
      <dgm:spPr/>
      <dgm:t>
        <a:bodyPr/>
        <a:lstStyle/>
        <a:p>
          <a:endParaRPr lang="en-US"/>
        </a:p>
      </dgm:t>
    </dgm:pt>
    <dgm:pt modelId="{30662197-5A1C-4DDC-9C48-4E19054BCA70}">
      <dgm:prSet/>
      <dgm:spPr/>
      <dgm:t>
        <a:bodyPr/>
        <a:lstStyle/>
        <a:p>
          <a:pPr>
            <a:buNone/>
          </a:pPr>
          <a:r>
            <a:rPr lang="en-US" dirty="0"/>
            <a:t> A Nongovernmental organization (NPC and PBO) with a 34 year history in engaging in meaningful activities to alleviate  the negative impact  of joblessness to communities around South Africa, Lesotho, Swaziland and Botswana.</a:t>
          </a:r>
          <a:endParaRPr lang="en-ZA" dirty="0"/>
        </a:p>
      </dgm:t>
    </dgm:pt>
    <dgm:pt modelId="{459D0C0C-534A-4934-8C9B-EE076276F0C0}" type="parTrans" cxnId="{66D2B0B4-3AD9-44F1-B663-A95A3BE8C64F}">
      <dgm:prSet/>
      <dgm:spPr/>
      <dgm:t>
        <a:bodyPr/>
        <a:lstStyle/>
        <a:p>
          <a:endParaRPr lang="en-ZA"/>
        </a:p>
      </dgm:t>
    </dgm:pt>
    <dgm:pt modelId="{81196D5A-12D5-454A-8D69-D212509579BB}" type="sibTrans" cxnId="{66D2B0B4-3AD9-44F1-B663-A95A3BE8C64F}">
      <dgm:prSet/>
      <dgm:spPr/>
      <dgm:t>
        <a:bodyPr/>
        <a:lstStyle/>
        <a:p>
          <a:endParaRPr lang="en-ZA"/>
        </a:p>
      </dgm:t>
    </dgm:pt>
    <dgm:pt modelId="{78269480-D757-48DF-83E1-063EA3B26013}" type="pres">
      <dgm:prSet presAssocID="{14651AF1-E5FD-4D5F-B15E-55E5B601A6BB}" presName="Name0" presStyleCnt="0">
        <dgm:presLayoutVars>
          <dgm:dir/>
          <dgm:animLvl val="lvl"/>
          <dgm:resizeHandles val="exact"/>
        </dgm:presLayoutVars>
      </dgm:prSet>
      <dgm:spPr/>
      <dgm:t>
        <a:bodyPr/>
        <a:lstStyle/>
        <a:p>
          <a:endParaRPr lang="en-US"/>
        </a:p>
      </dgm:t>
    </dgm:pt>
    <dgm:pt modelId="{047DA611-6248-46A2-8A95-C280619EEE72}" type="pres">
      <dgm:prSet presAssocID="{3EA8BCC1-53AA-4725-BBDD-CC120F3335E4}" presName="composite" presStyleCnt="0"/>
      <dgm:spPr/>
    </dgm:pt>
    <dgm:pt modelId="{30176076-E0F6-4BF4-8245-10A8B6F49243}" type="pres">
      <dgm:prSet presAssocID="{3EA8BCC1-53AA-4725-BBDD-CC120F3335E4}" presName="parTx" presStyleLbl="alignNode1" presStyleIdx="0" presStyleCnt="2" custScaleX="82335">
        <dgm:presLayoutVars>
          <dgm:chMax val="0"/>
          <dgm:chPref val="0"/>
          <dgm:bulletEnabled val="1"/>
        </dgm:presLayoutVars>
      </dgm:prSet>
      <dgm:spPr/>
      <dgm:t>
        <a:bodyPr/>
        <a:lstStyle/>
        <a:p>
          <a:endParaRPr lang="en-US"/>
        </a:p>
      </dgm:t>
    </dgm:pt>
    <dgm:pt modelId="{B5F298C8-6881-4872-95B3-0E8A89A2199A}" type="pres">
      <dgm:prSet presAssocID="{3EA8BCC1-53AA-4725-BBDD-CC120F3335E4}" presName="desTx" presStyleLbl="alignAccFollowNode1" presStyleIdx="0" presStyleCnt="2" custFlipVert="0" custScaleX="82105" custScaleY="95975">
        <dgm:presLayoutVars>
          <dgm:bulletEnabled val="1"/>
        </dgm:presLayoutVars>
      </dgm:prSet>
      <dgm:spPr/>
      <dgm:t>
        <a:bodyPr/>
        <a:lstStyle/>
        <a:p>
          <a:endParaRPr lang="en-US"/>
        </a:p>
      </dgm:t>
    </dgm:pt>
    <dgm:pt modelId="{1F768062-C9B0-462C-BC60-09C3D3417B8B}" type="pres">
      <dgm:prSet presAssocID="{A63EF557-F97D-4B04-9947-195B2F60C99A}" presName="space" presStyleCnt="0"/>
      <dgm:spPr/>
    </dgm:pt>
    <dgm:pt modelId="{1622497A-5436-4E43-B2B3-5D6524176226}" type="pres">
      <dgm:prSet presAssocID="{A76277DD-2E40-44B6-845C-3CA8B633B091}" presName="composite" presStyleCnt="0"/>
      <dgm:spPr/>
    </dgm:pt>
    <dgm:pt modelId="{6E58C863-65FD-46B3-9319-D39C1C571E95}" type="pres">
      <dgm:prSet presAssocID="{A76277DD-2E40-44B6-845C-3CA8B633B091}" presName="parTx" presStyleLbl="alignNode1" presStyleIdx="1" presStyleCnt="2" custScaleX="122102">
        <dgm:presLayoutVars>
          <dgm:chMax val="0"/>
          <dgm:chPref val="0"/>
          <dgm:bulletEnabled val="1"/>
        </dgm:presLayoutVars>
      </dgm:prSet>
      <dgm:spPr/>
      <dgm:t>
        <a:bodyPr/>
        <a:lstStyle/>
        <a:p>
          <a:endParaRPr lang="en-US"/>
        </a:p>
      </dgm:t>
    </dgm:pt>
    <dgm:pt modelId="{C5B0AAF1-9BB1-4BB3-BAAB-7179D6F3AF30}" type="pres">
      <dgm:prSet presAssocID="{A76277DD-2E40-44B6-845C-3CA8B633B091}" presName="desTx" presStyleLbl="alignAccFollowNode1" presStyleIdx="1" presStyleCnt="2" custScaleX="121970" custScaleY="95682">
        <dgm:presLayoutVars>
          <dgm:bulletEnabled val="1"/>
        </dgm:presLayoutVars>
      </dgm:prSet>
      <dgm:spPr/>
      <dgm:t>
        <a:bodyPr/>
        <a:lstStyle/>
        <a:p>
          <a:endParaRPr lang="en-US"/>
        </a:p>
      </dgm:t>
    </dgm:pt>
  </dgm:ptLst>
  <dgm:cxnLst>
    <dgm:cxn modelId="{71E6F934-39DD-4DA2-850A-435FCA17190B}" type="presOf" srcId="{52DA508C-4EB8-4465-9518-06A3977E659D}" destId="{C5B0AAF1-9BB1-4BB3-BAAB-7179D6F3AF30}" srcOrd="0" destOrd="0" presId="urn:microsoft.com/office/officeart/2005/8/layout/hList1"/>
    <dgm:cxn modelId="{C663225F-47E6-43EF-98CE-A9A43AF7D689}" srcId="{52DA508C-4EB8-4465-9518-06A3977E659D}" destId="{3F4B01C7-E1F1-4889-B1D5-A3D46BF6317B}" srcOrd="0" destOrd="0" parTransId="{B6DD0564-9C9A-4DF9-805F-ED6AB9EB5FBB}" sibTransId="{BE690E02-7020-4503-BC60-E4A64DDA1CB3}"/>
    <dgm:cxn modelId="{94AD79DC-1000-44B3-BA37-DD84EAAAEA2B}" type="presOf" srcId="{3EA8BCC1-53AA-4725-BBDD-CC120F3335E4}" destId="{30176076-E0F6-4BF4-8245-10A8B6F49243}" srcOrd="0" destOrd="0" presId="urn:microsoft.com/office/officeart/2005/8/layout/hList1"/>
    <dgm:cxn modelId="{14368123-8CFE-4F77-80F8-618B667C2204}" type="presOf" srcId="{3F4B01C7-E1F1-4889-B1D5-A3D46BF6317B}" destId="{C5B0AAF1-9BB1-4BB3-BAAB-7179D6F3AF30}" srcOrd="0" destOrd="1" presId="urn:microsoft.com/office/officeart/2005/8/layout/hList1"/>
    <dgm:cxn modelId="{58ACF0C9-B6BB-4464-8068-817D6F91AAAF}" type="presOf" srcId="{94EEAD72-F835-499D-A31F-E0F38DD38201}" destId="{C5B0AAF1-9BB1-4BB3-BAAB-7179D6F3AF30}" srcOrd="0" destOrd="2" presId="urn:microsoft.com/office/officeart/2005/8/layout/hList1"/>
    <dgm:cxn modelId="{870F8A6E-0229-42C9-B761-4E0785A6EAA4}" srcId="{14651AF1-E5FD-4D5F-B15E-55E5B601A6BB}" destId="{3EA8BCC1-53AA-4725-BBDD-CC120F3335E4}" srcOrd="0" destOrd="0" parTransId="{21C0129F-EC6B-4EE3-BE53-38A3179C2C05}" sibTransId="{A63EF557-F97D-4B04-9947-195B2F60C99A}"/>
    <dgm:cxn modelId="{F055BC01-66DD-4369-A478-2027BA4035B1}" srcId="{52DA508C-4EB8-4465-9518-06A3977E659D}" destId="{94EEAD72-F835-499D-A31F-E0F38DD38201}" srcOrd="1" destOrd="0" parTransId="{B6125665-5788-4F28-865D-E8694AA5FBB4}" sibTransId="{43117C32-AF75-4DC2-B6F3-52A94A62E29E}"/>
    <dgm:cxn modelId="{66D2B0B4-3AD9-44F1-B663-A95A3BE8C64F}" srcId="{3EA8BCC1-53AA-4725-BBDD-CC120F3335E4}" destId="{30662197-5A1C-4DDC-9C48-4E19054BCA70}" srcOrd="0" destOrd="0" parTransId="{459D0C0C-534A-4934-8C9B-EE076276F0C0}" sibTransId="{81196D5A-12D5-454A-8D69-D212509579BB}"/>
    <dgm:cxn modelId="{945F32F7-0877-4D1E-985B-3A0EEFCABF6D}" type="presOf" srcId="{14651AF1-E5FD-4D5F-B15E-55E5B601A6BB}" destId="{78269480-D757-48DF-83E1-063EA3B26013}" srcOrd="0" destOrd="0" presId="urn:microsoft.com/office/officeart/2005/8/layout/hList1"/>
    <dgm:cxn modelId="{1D12133B-89E2-4784-BD83-414D2698CCDD}" srcId="{14651AF1-E5FD-4D5F-B15E-55E5B601A6BB}" destId="{A76277DD-2E40-44B6-845C-3CA8B633B091}" srcOrd="1" destOrd="0" parTransId="{BD80C9BF-DE12-4C2C-B535-8562EB20CA94}" sibTransId="{1E0EA4EA-B2BF-47F8-96FC-9A9964297F03}"/>
    <dgm:cxn modelId="{3EBE3BC0-8300-4199-B133-F779AC2AC761}" type="presOf" srcId="{A76277DD-2E40-44B6-845C-3CA8B633B091}" destId="{6E58C863-65FD-46B3-9319-D39C1C571E95}" srcOrd="0" destOrd="0" presId="urn:microsoft.com/office/officeart/2005/8/layout/hList1"/>
    <dgm:cxn modelId="{326EFE76-FE09-48C8-B051-4B7D2C605CDA}" srcId="{A76277DD-2E40-44B6-845C-3CA8B633B091}" destId="{52DA508C-4EB8-4465-9518-06A3977E659D}" srcOrd="0" destOrd="0" parTransId="{316E7C8E-1DDC-4FF0-908F-E3A061AA7434}" sibTransId="{EDB07266-1C24-4AAA-9E6F-3031C77766C1}"/>
    <dgm:cxn modelId="{D2915364-7A7D-4280-A221-B56E30E28A49}" type="presOf" srcId="{30662197-5A1C-4DDC-9C48-4E19054BCA70}" destId="{B5F298C8-6881-4872-95B3-0E8A89A2199A}" srcOrd="0" destOrd="0" presId="urn:microsoft.com/office/officeart/2005/8/layout/hList1"/>
    <dgm:cxn modelId="{09936A29-1BD6-492D-BF3B-D1AB736AC9FC}" type="presParOf" srcId="{78269480-D757-48DF-83E1-063EA3B26013}" destId="{047DA611-6248-46A2-8A95-C280619EEE72}" srcOrd="0" destOrd="0" presId="urn:microsoft.com/office/officeart/2005/8/layout/hList1"/>
    <dgm:cxn modelId="{A7E526E2-7350-4659-8C47-ECCF59BBA813}" type="presParOf" srcId="{047DA611-6248-46A2-8A95-C280619EEE72}" destId="{30176076-E0F6-4BF4-8245-10A8B6F49243}" srcOrd="0" destOrd="0" presId="urn:microsoft.com/office/officeart/2005/8/layout/hList1"/>
    <dgm:cxn modelId="{130CA613-BBD0-451E-8BB5-83BCDBC1AE2A}" type="presParOf" srcId="{047DA611-6248-46A2-8A95-C280619EEE72}" destId="{B5F298C8-6881-4872-95B3-0E8A89A2199A}" srcOrd="1" destOrd="0" presId="urn:microsoft.com/office/officeart/2005/8/layout/hList1"/>
    <dgm:cxn modelId="{6B918CA2-466F-4414-90D7-CFF73542A98A}" type="presParOf" srcId="{78269480-D757-48DF-83E1-063EA3B26013}" destId="{1F768062-C9B0-462C-BC60-09C3D3417B8B}" srcOrd="1" destOrd="0" presId="urn:microsoft.com/office/officeart/2005/8/layout/hList1"/>
    <dgm:cxn modelId="{3919A9F7-FB02-4FDD-BB49-C67CD90C10E7}" type="presParOf" srcId="{78269480-D757-48DF-83E1-063EA3B26013}" destId="{1622497A-5436-4E43-B2B3-5D6524176226}" srcOrd="2" destOrd="0" presId="urn:microsoft.com/office/officeart/2005/8/layout/hList1"/>
    <dgm:cxn modelId="{14A69F53-B239-4172-B001-A62398F6EE64}" type="presParOf" srcId="{1622497A-5436-4E43-B2B3-5D6524176226}" destId="{6E58C863-65FD-46B3-9319-D39C1C571E95}" srcOrd="0" destOrd="0" presId="urn:microsoft.com/office/officeart/2005/8/layout/hList1"/>
    <dgm:cxn modelId="{5554723D-AAA4-43AD-8221-FA3423C7F5F8}" type="presParOf" srcId="{1622497A-5436-4E43-B2B3-5D6524176226}" destId="{C5B0AAF1-9BB1-4BB3-BAAB-7179D6F3AF30}"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EA59D06-82D4-4043-B248-F78525BC1B9D}" type="doc">
      <dgm:prSet loTypeId="urn:microsoft.com/office/officeart/2005/8/layout/list1" loCatId="list" qsTypeId="urn:microsoft.com/office/officeart/2005/8/quickstyle/simple1" qsCatId="simple" csTypeId="urn:microsoft.com/office/officeart/2005/8/colors/accent1_2" csCatId="accent1"/>
      <dgm:spPr/>
      <dgm:t>
        <a:bodyPr/>
        <a:lstStyle/>
        <a:p>
          <a:endParaRPr lang="en-US"/>
        </a:p>
      </dgm:t>
    </dgm:pt>
    <dgm:pt modelId="{8F54E33D-71D4-4B7F-B8BC-0BF2789E221B}">
      <dgm:prSet/>
      <dgm:spPr/>
      <dgm:t>
        <a:bodyPr/>
        <a:lstStyle/>
        <a:p>
          <a:r>
            <a:rPr lang="en-US" b="1"/>
            <a:t>Vision</a:t>
          </a:r>
          <a:endParaRPr lang="en-US"/>
        </a:p>
      </dgm:t>
    </dgm:pt>
    <dgm:pt modelId="{DCACA3F2-F6F7-4784-AD35-B6DEDEF61B87}" type="parTrans" cxnId="{CB527611-2340-4BA9-96E8-08F191E4CFA4}">
      <dgm:prSet/>
      <dgm:spPr/>
      <dgm:t>
        <a:bodyPr/>
        <a:lstStyle/>
        <a:p>
          <a:endParaRPr lang="en-US"/>
        </a:p>
      </dgm:t>
    </dgm:pt>
    <dgm:pt modelId="{69B87988-FBDF-4ABF-9B27-4B073BB0EEB0}" type="sibTrans" cxnId="{CB527611-2340-4BA9-96E8-08F191E4CFA4}">
      <dgm:prSet/>
      <dgm:spPr/>
      <dgm:t>
        <a:bodyPr/>
        <a:lstStyle/>
        <a:p>
          <a:endParaRPr lang="en-US"/>
        </a:p>
      </dgm:t>
    </dgm:pt>
    <dgm:pt modelId="{A5592DC9-12CF-46E1-BB66-3683E7F5DFE1}">
      <dgm:prSet/>
      <dgm:spPr/>
      <dgm:t>
        <a:bodyPr/>
        <a:lstStyle/>
        <a:p>
          <a:r>
            <a:rPr lang="en-US" b="1"/>
            <a:t>Enabling sustainable livelihoods for people and communities.</a:t>
          </a:r>
          <a:endParaRPr lang="en-US"/>
        </a:p>
      </dgm:t>
    </dgm:pt>
    <dgm:pt modelId="{383DC19C-5026-44AC-B0E7-35ECADA9C5F5}" type="parTrans" cxnId="{5887F399-9BF1-4440-B801-76103DC50CC9}">
      <dgm:prSet/>
      <dgm:spPr/>
      <dgm:t>
        <a:bodyPr/>
        <a:lstStyle/>
        <a:p>
          <a:endParaRPr lang="en-US"/>
        </a:p>
      </dgm:t>
    </dgm:pt>
    <dgm:pt modelId="{75D07DD0-DAA8-4334-B5DC-70DA701B73EA}" type="sibTrans" cxnId="{5887F399-9BF1-4440-B801-76103DC50CC9}">
      <dgm:prSet/>
      <dgm:spPr/>
      <dgm:t>
        <a:bodyPr/>
        <a:lstStyle/>
        <a:p>
          <a:endParaRPr lang="en-US"/>
        </a:p>
      </dgm:t>
    </dgm:pt>
    <dgm:pt modelId="{7F07863C-CE7B-4F40-8808-3BB742C0C77A}">
      <dgm:prSet/>
      <dgm:spPr/>
      <dgm:t>
        <a:bodyPr/>
        <a:lstStyle/>
        <a:p>
          <a:r>
            <a:rPr lang="en-US" b="1"/>
            <a:t>Mission</a:t>
          </a:r>
          <a:endParaRPr lang="en-US"/>
        </a:p>
      </dgm:t>
    </dgm:pt>
    <dgm:pt modelId="{481730FF-B6AF-42EB-966F-C67FEC52EC61}" type="parTrans" cxnId="{FAFDE4EF-D033-4ED9-9D5B-F90516A0393D}">
      <dgm:prSet/>
      <dgm:spPr/>
      <dgm:t>
        <a:bodyPr/>
        <a:lstStyle/>
        <a:p>
          <a:endParaRPr lang="en-US"/>
        </a:p>
      </dgm:t>
    </dgm:pt>
    <dgm:pt modelId="{1C5CDFA8-BC9B-4839-9FBC-CE8698A37B14}" type="sibTrans" cxnId="{FAFDE4EF-D033-4ED9-9D5B-F90516A0393D}">
      <dgm:prSet/>
      <dgm:spPr/>
      <dgm:t>
        <a:bodyPr/>
        <a:lstStyle/>
        <a:p>
          <a:endParaRPr lang="en-US"/>
        </a:p>
      </dgm:t>
    </dgm:pt>
    <dgm:pt modelId="{CD5C6FFC-219E-41B5-AC10-6F9CB07AB08A}">
      <dgm:prSet/>
      <dgm:spPr/>
      <dgm:t>
        <a:bodyPr/>
        <a:lstStyle/>
        <a:p>
          <a:r>
            <a:rPr lang="en-US" b="1"/>
            <a:t>To provide value added developmental solutions to targeted communities (labour sending and host) of mining, energy, metal and construction industries.</a:t>
          </a:r>
          <a:endParaRPr lang="en-US"/>
        </a:p>
      </dgm:t>
    </dgm:pt>
    <dgm:pt modelId="{6A8E89A9-70DD-45B1-9A52-6B077861FC8B}" type="parTrans" cxnId="{6649FC84-F825-419C-AF25-14FA8AA87243}">
      <dgm:prSet/>
      <dgm:spPr/>
      <dgm:t>
        <a:bodyPr/>
        <a:lstStyle/>
        <a:p>
          <a:endParaRPr lang="en-US"/>
        </a:p>
      </dgm:t>
    </dgm:pt>
    <dgm:pt modelId="{3BC468BE-4EF9-4872-B43A-DA69E0D1115B}" type="sibTrans" cxnId="{6649FC84-F825-419C-AF25-14FA8AA87243}">
      <dgm:prSet/>
      <dgm:spPr/>
      <dgm:t>
        <a:bodyPr/>
        <a:lstStyle/>
        <a:p>
          <a:endParaRPr lang="en-US"/>
        </a:p>
      </dgm:t>
    </dgm:pt>
    <dgm:pt modelId="{0803E227-7DDA-4FA1-9373-68E3869F7D49}" type="pres">
      <dgm:prSet presAssocID="{5EA59D06-82D4-4043-B248-F78525BC1B9D}" presName="linear" presStyleCnt="0">
        <dgm:presLayoutVars>
          <dgm:dir/>
          <dgm:animLvl val="lvl"/>
          <dgm:resizeHandles val="exact"/>
        </dgm:presLayoutVars>
      </dgm:prSet>
      <dgm:spPr/>
      <dgm:t>
        <a:bodyPr/>
        <a:lstStyle/>
        <a:p>
          <a:endParaRPr lang="en-US"/>
        </a:p>
      </dgm:t>
    </dgm:pt>
    <dgm:pt modelId="{8EC9274D-5B43-41F1-9E38-A75DADC07A32}" type="pres">
      <dgm:prSet presAssocID="{8F54E33D-71D4-4B7F-B8BC-0BF2789E221B}" presName="parentLin" presStyleCnt="0"/>
      <dgm:spPr/>
    </dgm:pt>
    <dgm:pt modelId="{6A09AA7F-97DA-4B73-803F-BEE97B1857E7}" type="pres">
      <dgm:prSet presAssocID="{8F54E33D-71D4-4B7F-B8BC-0BF2789E221B}" presName="parentLeftMargin" presStyleLbl="node1" presStyleIdx="0" presStyleCnt="2"/>
      <dgm:spPr/>
      <dgm:t>
        <a:bodyPr/>
        <a:lstStyle/>
        <a:p>
          <a:endParaRPr lang="en-US"/>
        </a:p>
      </dgm:t>
    </dgm:pt>
    <dgm:pt modelId="{1E59EB93-3A34-4368-BA15-B385F03896F1}" type="pres">
      <dgm:prSet presAssocID="{8F54E33D-71D4-4B7F-B8BC-0BF2789E221B}" presName="parentText" presStyleLbl="node1" presStyleIdx="0" presStyleCnt="2">
        <dgm:presLayoutVars>
          <dgm:chMax val="0"/>
          <dgm:bulletEnabled val="1"/>
        </dgm:presLayoutVars>
      </dgm:prSet>
      <dgm:spPr/>
      <dgm:t>
        <a:bodyPr/>
        <a:lstStyle/>
        <a:p>
          <a:endParaRPr lang="en-US"/>
        </a:p>
      </dgm:t>
    </dgm:pt>
    <dgm:pt modelId="{19127446-7CA9-4987-B040-D51B6F54226D}" type="pres">
      <dgm:prSet presAssocID="{8F54E33D-71D4-4B7F-B8BC-0BF2789E221B}" presName="negativeSpace" presStyleCnt="0"/>
      <dgm:spPr/>
    </dgm:pt>
    <dgm:pt modelId="{B618DEB4-F5A3-45C7-9B06-3E04E48B4347}" type="pres">
      <dgm:prSet presAssocID="{8F54E33D-71D4-4B7F-B8BC-0BF2789E221B}" presName="childText" presStyleLbl="conFgAcc1" presStyleIdx="0" presStyleCnt="2">
        <dgm:presLayoutVars>
          <dgm:bulletEnabled val="1"/>
        </dgm:presLayoutVars>
      </dgm:prSet>
      <dgm:spPr/>
      <dgm:t>
        <a:bodyPr/>
        <a:lstStyle/>
        <a:p>
          <a:endParaRPr lang="en-US"/>
        </a:p>
      </dgm:t>
    </dgm:pt>
    <dgm:pt modelId="{2FB31A93-1FE6-475A-9AEE-AD8B30021A28}" type="pres">
      <dgm:prSet presAssocID="{69B87988-FBDF-4ABF-9B27-4B073BB0EEB0}" presName="spaceBetweenRectangles" presStyleCnt="0"/>
      <dgm:spPr/>
    </dgm:pt>
    <dgm:pt modelId="{6D400507-26B8-4B1E-9B47-EEBB0E4B02C9}" type="pres">
      <dgm:prSet presAssocID="{7F07863C-CE7B-4F40-8808-3BB742C0C77A}" presName="parentLin" presStyleCnt="0"/>
      <dgm:spPr/>
    </dgm:pt>
    <dgm:pt modelId="{0BB7DC71-6353-43EC-B6DD-C6DF38C1B878}" type="pres">
      <dgm:prSet presAssocID="{7F07863C-CE7B-4F40-8808-3BB742C0C77A}" presName="parentLeftMargin" presStyleLbl="node1" presStyleIdx="0" presStyleCnt="2"/>
      <dgm:spPr/>
      <dgm:t>
        <a:bodyPr/>
        <a:lstStyle/>
        <a:p>
          <a:endParaRPr lang="en-US"/>
        </a:p>
      </dgm:t>
    </dgm:pt>
    <dgm:pt modelId="{57045629-2295-4D7D-87C0-D3737E5500B7}" type="pres">
      <dgm:prSet presAssocID="{7F07863C-CE7B-4F40-8808-3BB742C0C77A}" presName="parentText" presStyleLbl="node1" presStyleIdx="1" presStyleCnt="2">
        <dgm:presLayoutVars>
          <dgm:chMax val="0"/>
          <dgm:bulletEnabled val="1"/>
        </dgm:presLayoutVars>
      </dgm:prSet>
      <dgm:spPr/>
      <dgm:t>
        <a:bodyPr/>
        <a:lstStyle/>
        <a:p>
          <a:endParaRPr lang="en-US"/>
        </a:p>
      </dgm:t>
    </dgm:pt>
    <dgm:pt modelId="{9D98A6E5-C5A9-4305-B7A3-53D411A19C6B}" type="pres">
      <dgm:prSet presAssocID="{7F07863C-CE7B-4F40-8808-3BB742C0C77A}" presName="negativeSpace" presStyleCnt="0"/>
      <dgm:spPr/>
    </dgm:pt>
    <dgm:pt modelId="{5CE38F9A-16F4-432D-B3FA-9453B86577FB}" type="pres">
      <dgm:prSet presAssocID="{7F07863C-CE7B-4F40-8808-3BB742C0C77A}" presName="childText" presStyleLbl="conFgAcc1" presStyleIdx="1" presStyleCnt="2">
        <dgm:presLayoutVars>
          <dgm:bulletEnabled val="1"/>
        </dgm:presLayoutVars>
      </dgm:prSet>
      <dgm:spPr/>
      <dgm:t>
        <a:bodyPr/>
        <a:lstStyle/>
        <a:p>
          <a:endParaRPr lang="en-US"/>
        </a:p>
      </dgm:t>
    </dgm:pt>
  </dgm:ptLst>
  <dgm:cxnLst>
    <dgm:cxn modelId="{6649FC84-F825-419C-AF25-14FA8AA87243}" srcId="{7F07863C-CE7B-4F40-8808-3BB742C0C77A}" destId="{CD5C6FFC-219E-41B5-AC10-6F9CB07AB08A}" srcOrd="0" destOrd="0" parTransId="{6A8E89A9-70DD-45B1-9A52-6B077861FC8B}" sibTransId="{3BC468BE-4EF9-4872-B43A-DA69E0D1115B}"/>
    <dgm:cxn modelId="{26EE78CC-7B90-4A1B-89B9-7F51740B976F}" type="presOf" srcId="{CD5C6FFC-219E-41B5-AC10-6F9CB07AB08A}" destId="{5CE38F9A-16F4-432D-B3FA-9453B86577FB}" srcOrd="0" destOrd="0" presId="urn:microsoft.com/office/officeart/2005/8/layout/list1"/>
    <dgm:cxn modelId="{0F8CE6F6-5B54-46E9-8FB7-8D939C0A0B30}" type="presOf" srcId="{8F54E33D-71D4-4B7F-B8BC-0BF2789E221B}" destId="{6A09AA7F-97DA-4B73-803F-BEE97B1857E7}" srcOrd="0" destOrd="0" presId="urn:microsoft.com/office/officeart/2005/8/layout/list1"/>
    <dgm:cxn modelId="{95901C55-9A0A-43C4-89AF-88E1F46C2E6E}" type="presOf" srcId="{5EA59D06-82D4-4043-B248-F78525BC1B9D}" destId="{0803E227-7DDA-4FA1-9373-68E3869F7D49}" srcOrd="0" destOrd="0" presId="urn:microsoft.com/office/officeart/2005/8/layout/list1"/>
    <dgm:cxn modelId="{5887F399-9BF1-4440-B801-76103DC50CC9}" srcId="{8F54E33D-71D4-4B7F-B8BC-0BF2789E221B}" destId="{A5592DC9-12CF-46E1-BB66-3683E7F5DFE1}" srcOrd="0" destOrd="0" parTransId="{383DC19C-5026-44AC-B0E7-35ECADA9C5F5}" sibTransId="{75D07DD0-DAA8-4334-B5DC-70DA701B73EA}"/>
    <dgm:cxn modelId="{99AD3038-475E-46DE-B4FC-4C0663166D8F}" type="presOf" srcId="{A5592DC9-12CF-46E1-BB66-3683E7F5DFE1}" destId="{B618DEB4-F5A3-45C7-9B06-3E04E48B4347}" srcOrd="0" destOrd="0" presId="urn:microsoft.com/office/officeart/2005/8/layout/list1"/>
    <dgm:cxn modelId="{A563FA4F-BBC1-43C6-AFDF-D6D47CB7017E}" type="presOf" srcId="{7F07863C-CE7B-4F40-8808-3BB742C0C77A}" destId="{57045629-2295-4D7D-87C0-D3737E5500B7}" srcOrd="1" destOrd="0" presId="urn:microsoft.com/office/officeart/2005/8/layout/list1"/>
    <dgm:cxn modelId="{DB66EEB0-6AA7-445F-A1BA-D1C9B538BC5A}" type="presOf" srcId="{7F07863C-CE7B-4F40-8808-3BB742C0C77A}" destId="{0BB7DC71-6353-43EC-B6DD-C6DF38C1B878}" srcOrd="0" destOrd="0" presId="urn:microsoft.com/office/officeart/2005/8/layout/list1"/>
    <dgm:cxn modelId="{CB527611-2340-4BA9-96E8-08F191E4CFA4}" srcId="{5EA59D06-82D4-4043-B248-F78525BC1B9D}" destId="{8F54E33D-71D4-4B7F-B8BC-0BF2789E221B}" srcOrd="0" destOrd="0" parTransId="{DCACA3F2-F6F7-4784-AD35-B6DEDEF61B87}" sibTransId="{69B87988-FBDF-4ABF-9B27-4B073BB0EEB0}"/>
    <dgm:cxn modelId="{8A461808-37CD-47DC-92B4-EA05F4E1918C}" type="presOf" srcId="{8F54E33D-71D4-4B7F-B8BC-0BF2789E221B}" destId="{1E59EB93-3A34-4368-BA15-B385F03896F1}" srcOrd="1" destOrd="0" presId="urn:microsoft.com/office/officeart/2005/8/layout/list1"/>
    <dgm:cxn modelId="{FAFDE4EF-D033-4ED9-9D5B-F90516A0393D}" srcId="{5EA59D06-82D4-4043-B248-F78525BC1B9D}" destId="{7F07863C-CE7B-4F40-8808-3BB742C0C77A}" srcOrd="1" destOrd="0" parTransId="{481730FF-B6AF-42EB-966F-C67FEC52EC61}" sibTransId="{1C5CDFA8-BC9B-4839-9FBC-CE8698A37B14}"/>
    <dgm:cxn modelId="{214E42FB-758B-49D2-B725-0A28EC050584}" type="presParOf" srcId="{0803E227-7DDA-4FA1-9373-68E3869F7D49}" destId="{8EC9274D-5B43-41F1-9E38-A75DADC07A32}" srcOrd="0" destOrd="0" presId="urn:microsoft.com/office/officeart/2005/8/layout/list1"/>
    <dgm:cxn modelId="{9DF1DDF9-1503-45C1-99FC-40D932C5509C}" type="presParOf" srcId="{8EC9274D-5B43-41F1-9E38-A75DADC07A32}" destId="{6A09AA7F-97DA-4B73-803F-BEE97B1857E7}" srcOrd="0" destOrd="0" presId="urn:microsoft.com/office/officeart/2005/8/layout/list1"/>
    <dgm:cxn modelId="{6168746A-5B1E-4157-A659-EDBF69332FE9}" type="presParOf" srcId="{8EC9274D-5B43-41F1-9E38-A75DADC07A32}" destId="{1E59EB93-3A34-4368-BA15-B385F03896F1}" srcOrd="1" destOrd="0" presId="urn:microsoft.com/office/officeart/2005/8/layout/list1"/>
    <dgm:cxn modelId="{1B2FEB2F-2884-4B31-8367-6F6A02E8B0E5}" type="presParOf" srcId="{0803E227-7DDA-4FA1-9373-68E3869F7D49}" destId="{19127446-7CA9-4987-B040-D51B6F54226D}" srcOrd="1" destOrd="0" presId="urn:microsoft.com/office/officeart/2005/8/layout/list1"/>
    <dgm:cxn modelId="{AE0106DE-01CF-4F13-8954-5497E100CCAC}" type="presParOf" srcId="{0803E227-7DDA-4FA1-9373-68E3869F7D49}" destId="{B618DEB4-F5A3-45C7-9B06-3E04E48B4347}" srcOrd="2" destOrd="0" presId="urn:microsoft.com/office/officeart/2005/8/layout/list1"/>
    <dgm:cxn modelId="{1F0079A0-F829-4ACD-AE9D-0EEBD475442C}" type="presParOf" srcId="{0803E227-7DDA-4FA1-9373-68E3869F7D49}" destId="{2FB31A93-1FE6-475A-9AEE-AD8B30021A28}" srcOrd="3" destOrd="0" presId="urn:microsoft.com/office/officeart/2005/8/layout/list1"/>
    <dgm:cxn modelId="{A69A5972-F655-4D21-B884-10FEFC91AEA4}" type="presParOf" srcId="{0803E227-7DDA-4FA1-9373-68E3869F7D49}" destId="{6D400507-26B8-4B1E-9B47-EEBB0E4B02C9}" srcOrd="4" destOrd="0" presId="urn:microsoft.com/office/officeart/2005/8/layout/list1"/>
    <dgm:cxn modelId="{F980ADC2-FAE4-4755-89AD-A368FBF4ED16}" type="presParOf" srcId="{6D400507-26B8-4B1E-9B47-EEBB0E4B02C9}" destId="{0BB7DC71-6353-43EC-B6DD-C6DF38C1B878}" srcOrd="0" destOrd="0" presId="urn:microsoft.com/office/officeart/2005/8/layout/list1"/>
    <dgm:cxn modelId="{71BE8B35-4E08-4329-B7AF-C40E3105B09B}" type="presParOf" srcId="{6D400507-26B8-4B1E-9B47-EEBB0E4B02C9}" destId="{57045629-2295-4D7D-87C0-D3737E5500B7}" srcOrd="1" destOrd="0" presId="urn:microsoft.com/office/officeart/2005/8/layout/list1"/>
    <dgm:cxn modelId="{97C6AF8F-1599-4ADB-B1FB-0E72CB23B3F8}" type="presParOf" srcId="{0803E227-7DDA-4FA1-9373-68E3869F7D49}" destId="{9D98A6E5-C5A9-4305-B7A3-53D411A19C6B}" srcOrd="5" destOrd="0" presId="urn:microsoft.com/office/officeart/2005/8/layout/list1"/>
    <dgm:cxn modelId="{95D747EC-0CC4-4310-A450-7D70D0ACFC6A}" type="presParOf" srcId="{0803E227-7DDA-4FA1-9373-68E3869F7D49}" destId="{5CE38F9A-16F4-432D-B3FA-9453B86577FB}"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A572B53-CD49-4A3D-819B-CCD5313626C7}" type="doc">
      <dgm:prSet loTypeId="urn:microsoft.com/office/officeart/2005/8/layout/radial4" loCatId="relationship" qsTypeId="urn:microsoft.com/office/officeart/2005/8/quickstyle/3d1" qsCatId="3D" csTypeId="urn:microsoft.com/office/officeart/2005/8/colors/accent1_2" csCatId="accent1" phldr="1"/>
      <dgm:spPr/>
      <dgm:t>
        <a:bodyPr/>
        <a:lstStyle/>
        <a:p>
          <a:endParaRPr lang="en-ZA"/>
        </a:p>
      </dgm:t>
    </dgm:pt>
    <dgm:pt modelId="{1C0AFA28-9ADE-42DE-BD15-F340B8B85BE3}">
      <dgm:prSet phldrT="[Text]"/>
      <dgm:spPr/>
      <dgm:t>
        <a:bodyPr/>
        <a:lstStyle/>
        <a:p>
          <a:r>
            <a:rPr lang="en-US" b="1" dirty="0"/>
            <a:t>Occupational Health &amp; Compensation</a:t>
          </a:r>
          <a:endParaRPr lang="en-ZA" b="1" dirty="0"/>
        </a:p>
      </dgm:t>
    </dgm:pt>
    <dgm:pt modelId="{415929A2-7EA9-49CE-8727-12D31561D838}" type="parTrans" cxnId="{040AB266-221E-40AE-9478-82D63A3A0372}">
      <dgm:prSet/>
      <dgm:spPr/>
      <dgm:t>
        <a:bodyPr/>
        <a:lstStyle/>
        <a:p>
          <a:endParaRPr lang="en-ZA"/>
        </a:p>
      </dgm:t>
    </dgm:pt>
    <dgm:pt modelId="{D348E04E-B478-4D9D-AA2D-2D28D692C31A}" type="sibTrans" cxnId="{040AB266-221E-40AE-9478-82D63A3A0372}">
      <dgm:prSet/>
      <dgm:spPr/>
      <dgm:t>
        <a:bodyPr/>
        <a:lstStyle/>
        <a:p>
          <a:endParaRPr lang="en-ZA"/>
        </a:p>
      </dgm:t>
    </dgm:pt>
    <dgm:pt modelId="{7AB1D841-E8FF-4715-8C87-D7056FA2BF2B}">
      <dgm:prSet phldrT="[Text]"/>
      <dgm:spPr>
        <a:solidFill>
          <a:srgbClr val="FFC000"/>
        </a:solidFill>
      </dgm:spPr>
      <dgm:t>
        <a:bodyPr/>
        <a:lstStyle/>
        <a:p>
          <a:r>
            <a:rPr lang="en-US" b="1" dirty="0"/>
            <a:t>Food Security</a:t>
          </a:r>
          <a:endParaRPr lang="en-ZA" b="1" dirty="0"/>
        </a:p>
      </dgm:t>
    </dgm:pt>
    <dgm:pt modelId="{94063442-F2A1-42A7-88FF-88EE3D28B341}" type="parTrans" cxnId="{925B8FC2-D647-4616-9B4E-46A326771514}">
      <dgm:prSet/>
      <dgm:spPr/>
      <dgm:t>
        <a:bodyPr/>
        <a:lstStyle/>
        <a:p>
          <a:endParaRPr lang="en-ZA"/>
        </a:p>
      </dgm:t>
    </dgm:pt>
    <dgm:pt modelId="{ED7E69C5-6E30-4FAD-99A0-D9B5269F9F6A}" type="sibTrans" cxnId="{925B8FC2-D647-4616-9B4E-46A326771514}">
      <dgm:prSet/>
      <dgm:spPr/>
      <dgm:t>
        <a:bodyPr/>
        <a:lstStyle/>
        <a:p>
          <a:endParaRPr lang="en-ZA"/>
        </a:p>
      </dgm:t>
    </dgm:pt>
    <dgm:pt modelId="{68E96642-F3C6-494F-80E9-17FBFC83BB63}">
      <dgm:prSet phldrT="[Text]"/>
      <dgm:spPr/>
      <dgm:t>
        <a:bodyPr/>
        <a:lstStyle/>
        <a:p>
          <a:r>
            <a:rPr lang="en-US" b="1" dirty="0"/>
            <a:t>Enterprise Development</a:t>
          </a:r>
          <a:endParaRPr lang="en-ZA" b="1" dirty="0"/>
        </a:p>
      </dgm:t>
    </dgm:pt>
    <dgm:pt modelId="{17C3E8E7-2E3C-43A4-AC09-A2C6EEE6B9E5}" type="parTrans" cxnId="{D59E9182-BD0C-47BC-94EE-1DEB60EC8578}">
      <dgm:prSet/>
      <dgm:spPr/>
      <dgm:t>
        <a:bodyPr/>
        <a:lstStyle/>
        <a:p>
          <a:endParaRPr lang="en-ZA"/>
        </a:p>
      </dgm:t>
    </dgm:pt>
    <dgm:pt modelId="{1A1CF8D1-3E19-45BE-8FDD-05728C1C384C}" type="sibTrans" cxnId="{D59E9182-BD0C-47BC-94EE-1DEB60EC8578}">
      <dgm:prSet/>
      <dgm:spPr/>
      <dgm:t>
        <a:bodyPr/>
        <a:lstStyle/>
        <a:p>
          <a:endParaRPr lang="en-ZA"/>
        </a:p>
      </dgm:t>
    </dgm:pt>
    <dgm:pt modelId="{254C95BA-6B77-4D41-A82B-2F3B1240781C}">
      <dgm:prSet/>
      <dgm:spPr/>
      <dgm:t>
        <a:bodyPr/>
        <a:lstStyle/>
        <a:p>
          <a:r>
            <a:rPr lang="en-US" b="1" dirty="0"/>
            <a:t>Skills Development</a:t>
          </a:r>
          <a:endParaRPr lang="en-ZA" b="1" dirty="0"/>
        </a:p>
      </dgm:t>
    </dgm:pt>
    <dgm:pt modelId="{4F8010F2-BDD5-4E0A-8247-781049BD5A31}" type="parTrans" cxnId="{F9EB8290-A1A0-4993-A958-B4C7236FD935}">
      <dgm:prSet/>
      <dgm:spPr/>
      <dgm:t>
        <a:bodyPr/>
        <a:lstStyle/>
        <a:p>
          <a:endParaRPr lang="en-ZA"/>
        </a:p>
      </dgm:t>
    </dgm:pt>
    <dgm:pt modelId="{7F00655B-3CD1-43BA-B175-DAF8A9247F1B}" type="sibTrans" cxnId="{F9EB8290-A1A0-4993-A958-B4C7236FD935}">
      <dgm:prSet/>
      <dgm:spPr/>
      <dgm:t>
        <a:bodyPr/>
        <a:lstStyle/>
        <a:p>
          <a:endParaRPr lang="en-ZA"/>
        </a:p>
      </dgm:t>
    </dgm:pt>
    <dgm:pt modelId="{19602B76-F096-45B6-974C-623D599F995A}">
      <dgm:prSet phldrT="[Text]"/>
      <dgm:spPr>
        <a:blipFill rotWithShape="0">
          <a:blip xmlns:r="http://schemas.openxmlformats.org/officeDocument/2006/relationships" r:embed="rId1"/>
          <a:srcRect/>
          <a:stretch>
            <a:fillRect l="-23000" r="-23000"/>
          </a:stretch>
        </a:blipFill>
      </dgm:spPr>
      <dgm:t>
        <a:bodyPr/>
        <a:lstStyle/>
        <a:p>
          <a:endParaRPr lang="en-ZA" dirty="0"/>
        </a:p>
      </dgm:t>
    </dgm:pt>
    <dgm:pt modelId="{78C3FBBD-299A-477D-9991-CE2BAEDC7281}" type="sibTrans" cxnId="{1D510D7C-E723-452F-BEE3-382E4A37456B}">
      <dgm:prSet/>
      <dgm:spPr/>
      <dgm:t>
        <a:bodyPr/>
        <a:lstStyle/>
        <a:p>
          <a:endParaRPr lang="en-ZA"/>
        </a:p>
      </dgm:t>
    </dgm:pt>
    <dgm:pt modelId="{843F0894-79E9-4558-A09D-D3BF5F210583}" type="parTrans" cxnId="{1D510D7C-E723-452F-BEE3-382E4A37456B}">
      <dgm:prSet/>
      <dgm:spPr/>
      <dgm:t>
        <a:bodyPr/>
        <a:lstStyle/>
        <a:p>
          <a:endParaRPr lang="en-ZA"/>
        </a:p>
      </dgm:t>
    </dgm:pt>
    <dgm:pt modelId="{1F955236-22EB-461A-A0B5-CB01651F133F}" type="pres">
      <dgm:prSet presAssocID="{8A572B53-CD49-4A3D-819B-CCD5313626C7}" presName="cycle" presStyleCnt="0">
        <dgm:presLayoutVars>
          <dgm:chMax val="1"/>
          <dgm:dir/>
          <dgm:animLvl val="ctr"/>
          <dgm:resizeHandles val="exact"/>
        </dgm:presLayoutVars>
      </dgm:prSet>
      <dgm:spPr/>
      <dgm:t>
        <a:bodyPr/>
        <a:lstStyle/>
        <a:p>
          <a:endParaRPr lang="en-US"/>
        </a:p>
      </dgm:t>
    </dgm:pt>
    <dgm:pt modelId="{EF5444B5-1CF4-4EC8-9276-2B2B10B31CA1}" type="pres">
      <dgm:prSet presAssocID="{19602B76-F096-45B6-974C-623D599F995A}" presName="centerShape" presStyleLbl="node0" presStyleIdx="0" presStyleCnt="1" custScaleX="115696" custScaleY="105520" custLinFactNeighborX="1232" custLinFactNeighborY="-3388"/>
      <dgm:spPr/>
      <dgm:t>
        <a:bodyPr/>
        <a:lstStyle/>
        <a:p>
          <a:endParaRPr lang="en-US"/>
        </a:p>
      </dgm:t>
    </dgm:pt>
    <dgm:pt modelId="{F6433039-E95C-41F4-A059-D2C883628D7B}" type="pres">
      <dgm:prSet presAssocID="{415929A2-7EA9-49CE-8727-12D31561D838}" presName="parTrans" presStyleLbl="bgSibTrans2D1" presStyleIdx="0" presStyleCnt="4"/>
      <dgm:spPr/>
      <dgm:t>
        <a:bodyPr/>
        <a:lstStyle/>
        <a:p>
          <a:endParaRPr lang="en-US"/>
        </a:p>
      </dgm:t>
    </dgm:pt>
    <dgm:pt modelId="{7D977D72-F6EC-41F3-8EC2-C26E04610B6F}" type="pres">
      <dgm:prSet presAssocID="{1C0AFA28-9ADE-42DE-BD15-F340B8B85BE3}" presName="node" presStyleLbl="node1" presStyleIdx="0" presStyleCnt="4" custRadScaleRad="97434" custRadScaleInc="-28147">
        <dgm:presLayoutVars>
          <dgm:bulletEnabled val="1"/>
        </dgm:presLayoutVars>
      </dgm:prSet>
      <dgm:spPr/>
      <dgm:t>
        <a:bodyPr/>
        <a:lstStyle/>
        <a:p>
          <a:endParaRPr lang="en-US"/>
        </a:p>
      </dgm:t>
    </dgm:pt>
    <dgm:pt modelId="{E926416A-0F0B-42B8-9989-908B670A1245}" type="pres">
      <dgm:prSet presAssocID="{4F8010F2-BDD5-4E0A-8247-781049BD5A31}" presName="parTrans" presStyleLbl="bgSibTrans2D1" presStyleIdx="1" presStyleCnt="4"/>
      <dgm:spPr/>
      <dgm:t>
        <a:bodyPr/>
        <a:lstStyle/>
        <a:p>
          <a:endParaRPr lang="en-US"/>
        </a:p>
      </dgm:t>
    </dgm:pt>
    <dgm:pt modelId="{3825C211-1A79-4C27-801E-E51AA7D626E4}" type="pres">
      <dgm:prSet presAssocID="{254C95BA-6B77-4D41-A82B-2F3B1240781C}" presName="node" presStyleLbl="node1" presStyleIdx="1" presStyleCnt="4" custRadScaleRad="111567" custRadScaleInc="-36266">
        <dgm:presLayoutVars>
          <dgm:bulletEnabled val="1"/>
        </dgm:presLayoutVars>
      </dgm:prSet>
      <dgm:spPr/>
      <dgm:t>
        <a:bodyPr/>
        <a:lstStyle/>
        <a:p>
          <a:endParaRPr lang="en-US"/>
        </a:p>
      </dgm:t>
    </dgm:pt>
    <dgm:pt modelId="{B0FDE92C-FAB2-4C72-823C-1E6F631ADD79}" type="pres">
      <dgm:prSet presAssocID="{94063442-F2A1-42A7-88FF-88EE3D28B341}" presName="parTrans" presStyleLbl="bgSibTrans2D1" presStyleIdx="2" presStyleCnt="4" custAng="21080933"/>
      <dgm:spPr/>
      <dgm:t>
        <a:bodyPr/>
        <a:lstStyle/>
        <a:p>
          <a:endParaRPr lang="en-US"/>
        </a:p>
      </dgm:t>
    </dgm:pt>
    <dgm:pt modelId="{11418CE9-FD94-409A-AC69-A595DD5E31D0}" type="pres">
      <dgm:prSet presAssocID="{7AB1D841-E8FF-4715-8C87-D7056FA2BF2B}" presName="node" presStyleLbl="node1" presStyleIdx="2" presStyleCnt="4" custRadScaleRad="106909" custRadScaleInc="-21430">
        <dgm:presLayoutVars>
          <dgm:bulletEnabled val="1"/>
        </dgm:presLayoutVars>
      </dgm:prSet>
      <dgm:spPr/>
      <dgm:t>
        <a:bodyPr/>
        <a:lstStyle/>
        <a:p>
          <a:endParaRPr lang="en-US"/>
        </a:p>
      </dgm:t>
    </dgm:pt>
    <dgm:pt modelId="{F25A233C-D579-4E8B-A450-4FABEC84E117}" type="pres">
      <dgm:prSet presAssocID="{17C3E8E7-2E3C-43A4-AC09-A2C6EEE6B9E5}" presName="parTrans" presStyleLbl="bgSibTrans2D1" presStyleIdx="3" presStyleCnt="4" custAng="106982"/>
      <dgm:spPr/>
      <dgm:t>
        <a:bodyPr/>
        <a:lstStyle/>
        <a:p>
          <a:endParaRPr lang="en-US"/>
        </a:p>
      </dgm:t>
    </dgm:pt>
    <dgm:pt modelId="{242350E2-EFDD-4411-B9D7-8ABDD5AAFFA6}" type="pres">
      <dgm:prSet presAssocID="{68E96642-F3C6-494F-80E9-17FBFC83BB63}" presName="node" presStyleLbl="node1" presStyleIdx="3" presStyleCnt="4" custRadScaleRad="99373" custRadScaleInc="14096">
        <dgm:presLayoutVars>
          <dgm:bulletEnabled val="1"/>
        </dgm:presLayoutVars>
      </dgm:prSet>
      <dgm:spPr/>
      <dgm:t>
        <a:bodyPr/>
        <a:lstStyle/>
        <a:p>
          <a:endParaRPr lang="en-US"/>
        </a:p>
      </dgm:t>
    </dgm:pt>
  </dgm:ptLst>
  <dgm:cxnLst>
    <dgm:cxn modelId="{6B6C32AB-4B7C-4A89-92FD-691D361ECFEE}" type="presOf" srcId="{7AB1D841-E8FF-4715-8C87-D7056FA2BF2B}" destId="{11418CE9-FD94-409A-AC69-A595DD5E31D0}" srcOrd="0" destOrd="0" presId="urn:microsoft.com/office/officeart/2005/8/layout/radial4"/>
    <dgm:cxn modelId="{1D510D7C-E723-452F-BEE3-382E4A37456B}" srcId="{8A572B53-CD49-4A3D-819B-CCD5313626C7}" destId="{19602B76-F096-45B6-974C-623D599F995A}" srcOrd="0" destOrd="0" parTransId="{843F0894-79E9-4558-A09D-D3BF5F210583}" sibTransId="{78C3FBBD-299A-477D-9991-CE2BAEDC7281}"/>
    <dgm:cxn modelId="{C74CC7CF-E2F5-4BA9-A2D6-36DA3F634EEA}" type="presOf" srcId="{8A572B53-CD49-4A3D-819B-CCD5313626C7}" destId="{1F955236-22EB-461A-A0B5-CB01651F133F}" srcOrd="0" destOrd="0" presId="urn:microsoft.com/office/officeart/2005/8/layout/radial4"/>
    <dgm:cxn modelId="{9E784CD2-55C0-4200-9B29-1C31C76C273F}" type="presOf" srcId="{4F8010F2-BDD5-4E0A-8247-781049BD5A31}" destId="{E926416A-0F0B-42B8-9989-908B670A1245}" srcOrd="0" destOrd="0" presId="urn:microsoft.com/office/officeart/2005/8/layout/radial4"/>
    <dgm:cxn modelId="{925B8FC2-D647-4616-9B4E-46A326771514}" srcId="{19602B76-F096-45B6-974C-623D599F995A}" destId="{7AB1D841-E8FF-4715-8C87-D7056FA2BF2B}" srcOrd="2" destOrd="0" parTransId="{94063442-F2A1-42A7-88FF-88EE3D28B341}" sibTransId="{ED7E69C5-6E30-4FAD-99A0-D9B5269F9F6A}"/>
    <dgm:cxn modelId="{7623D71B-5A51-4C5C-A6D5-60E837098155}" type="presOf" srcId="{17C3E8E7-2E3C-43A4-AC09-A2C6EEE6B9E5}" destId="{F25A233C-D579-4E8B-A450-4FABEC84E117}" srcOrd="0" destOrd="0" presId="urn:microsoft.com/office/officeart/2005/8/layout/radial4"/>
    <dgm:cxn modelId="{A48F14A3-341A-43E6-AA63-B08165B75DFB}" type="presOf" srcId="{415929A2-7EA9-49CE-8727-12D31561D838}" destId="{F6433039-E95C-41F4-A059-D2C883628D7B}" srcOrd="0" destOrd="0" presId="urn:microsoft.com/office/officeart/2005/8/layout/radial4"/>
    <dgm:cxn modelId="{D59E9182-BD0C-47BC-94EE-1DEB60EC8578}" srcId="{19602B76-F096-45B6-974C-623D599F995A}" destId="{68E96642-F3C6-494F-80E9-17FBFC83BB63}" srcOrd="3" destOrd="0" parTransId="{17C3E8E7-2E3C-43A4-AC09-A2C6EEE6B9E5}" sibTransId="{1A1CF8D1-3E19-45BE-8FDD-05728C1C384C}"/>
    <dgm:cxn modelId="{C896F38D-1D43-44B4-8A60-43B4BC0A62A3}" type="presOf" srcId="{19602B76-F096-45B6-974C-623D599F995A}" destId="{EF5444B5-1CF4-4EC8-9276-2B2B10B31CA1}" srcOrd="0" destOrd="0" presId="urn:microsoft.com/office/officeart/2005/8/layout/radial4"/>
    <dgm:cxn modelId="{04CA58D3-93CD-4B21-832F-3003EB432594}" type="presOf" srcId="{94063442-F2A1-42A7-88FF-88EE3D28B341}" destId="{B0FDE92C-FAB2-4C72-823C-1E6F631ADD79}" srcOrd="0" destOrd="0" presId="urn:microsoft.com/office/officeart/2005/8/layout/radial4"/>
    <dgm:cxn modelId="{CCBD366C-89CB-4865-AF00-526D3ACFF007}" type="presOf" srcId="{68E96642-F3C6-494F-80E9-17FBFC83BB63}" destId="{242350E2-EFDD-4411-B9D7-8ABDD5AAFFA6}" srcOrd="0" destOrd="0" presId="urn:microsoft.com/office/officeart/2005/8/layout/radial4"/>
    <dgm:cxn modelId="{0DB8CD79-42A5-4E94-B683-35FE0E0117F5}" type="presOf" srcId="{1C0AFA28-9ADE-42DE-BD15-F340B8B85BE3}" destId="{7D977D72-F6EC-41F3-8EC2-C26E04610B6F}" srcOrd="0" destOrd="0" presId="urn:microsoft.com/office/officeart/2005/8/layout/radial4"/>
    <dgm:cxn modelId="{F9EB8290-A1A0-4993-A958-B4C7236FD935}" srcId="{19602B76-F096-45B6-974C-623D599F995A}" destId="{254C95BA-6B77-4D41-A82B-2F3B1240781C}" srcOrd="1" destOrd="0" parTransId="{4F8010F2-BDD5-4E0A-8247-781049BD5A31}" sibTransId="{7F00655B-3CD1-43BA-B175-DAF8A9247F1B}"/>
    <dgm:cxn modelId="{45E9C157-153E-4772-89F0-3BF391D56FE1}" type="presOf" srcId="{254C95BA-6B77-4D41-A82B-2F3B1240781C}" destId="{3825C211-1A79-4C27-801E-E51AA7D626E4}" srcOrd="0" destOrd="0" presId="urn:microsoft.com/office/officeart/2005/8/layout/radial4"/>
    <dgm:cxn modelId="{040AB266-221E-40AE-9478-82D63A3A0372}" srcId="{19602B76-F096-45B6-974C-623D599F995A}" destId="{1C0AFA28-9ADE-42DE-BD15-F340B8B85BE3}" srcOrd="0" destOrd="0" parTransId="{415929A2-7EA9-49CE-8727-12D31561D838}" sibTransId="{D348E04E-B478-4D9D-AA2D-2D28D692C31A}"/>
    <dgm:cxn modelId="{E802C812-E5FB-4FA8-898D-9B1DDD6F38CB}" type="presParOf" srcId="{1F955236-22EB-461A-A0B5-CB01651F133F}" destId="{EF5444B5-1CF4-4EC8-9276-2B2B10B31CA1}" srcOrd="0" destOrd="0" presId="urn:microsoft.com/office/officeart/2005/8/layout/radial4"/>
    <dgm:cxn modelId="{E0009098-D6FF-49F6-AC4E-2F00E77AE11A}" type="presParOf" srcId="{1F955236-22EB-461A-A0B5-CB01651F133F}" destId="{F6433039-E95C-41F4-A059-D2C883628D7B}" srcOrd="1" destOrd="0" presId="urn:microsoft.com/office/officeart/2005/8/layout/radial4"/>
    <dgm:cxn modelId="{4908AB97-7BEF-482A-9D99-A7B4B9609E0D}" type="presParOf" srcId="{1F955236-22EB-461A-A0B5-CB01651F133F}" destId="{7D977D72-F6EC-41F3-8EC2-C26E04610B6F}" srcOrd="2" destOrd="0" presId="urn:microsoft.com/office/officeart/2005/8/layout/radial4"/>
    <dgm:cxn modelId="{C9F5E20D-6E28-4A3D-AC5A-0B368D93E680}" type="presParOf" srcId="{1F955236-22EB-461A-A0B5-CB01651F133F}" destId="{E926416A-0F0B-42B8-9989-908B670A1245}" srcOrd="3" destOrd="0" presId="urn:microsoft.com/office/officeart/2005/8/layout/radial4"/>
    <dgm:cxn modelId="{02019061-E4A6-48E3-8031-F75A1EA02931}" type="presParOf" srcId="{1F955236-22EB-461A-A0B5-CB01651F133F}" destId="{3825C211-1A79-4C27-801E-E51AA7D626E4}" srcOrd="4" destOrd="0" presId="urn:microsoft.com/office/officeart/2005/8/layout/radial4"/>
    <dgm:cxn modelId="{ADE28685-83A2-42F7-898C-D773AE580DA8}" type="presParOf" srcId="{1F955236-22EB-461A-A0B5-CB01651F133F}" destId="{B0FDE92C-FAB2-4C72-823C-1E6F631ADD79}" srcOrd="5" destOrd="0" presId="urn:microsoft.com/office/officeart/2005/8/layout/radial4"/>
    <dgm:cxn modelId="{F88D67DC-3D47-4E31-956F-8BFCEC2259F4}" type="presParOf" srcId="{1F955236-22EB-461A-A0B5-CB01651F133F}" destId="{11418CE9-FD94-409A-AC69-A595DD5E31D0}" srcOrd="6" destOrd="0" presId="urn:microsoft.com/office/officeart/2005/8/layout/radial4"/>
    <dgm:cxn modelId="{1C61D485-3C86-41D3-8AD5-32BA1D22A376}" type="presParOf" srcId="{1F955236-22EB-461A-A0B5-CB01651F133F}" destId="{F25A233C-D579-4E8B-A450-4FABEC84E117}" srcOrd="7" destOrd="0" presId="urn:microsoft.com/office/officeart/2005/8/layout/radial4"/>
    <dgm:cxn modelId="{FA40AC6A-F9F2-47DF-805D-D03D8A958F21}" type="presParOf" srcId="{1F955236-22EB-461A-A0B5-CB01651F133F}" destId="{242350E2-EFDD-4411-B9D7-8ABDD5AAFFA6}" srcOrd="8"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CCCF77F-4FDE-443B-BB18-E691C4F1EAEC}" type="doc">
      <dgm:prSet loTypeId="urn:microsoft.com/office/officeart/2005/8/layout/pList2" loCatId="list" qsTypeId="urn:microsoft.com/office/officeart/2005/8/quickstyle/simple1" qsCatId="simple" csTypeId="urn:microsoft.com/office/officeart/2005/8/colors/accent1_2" csCatId="accent1" phldr="1"/>
      <dgm:spPr/>
    </dgm:pt>
    <dgm:pt modelId="{CB5B23E3-42B7-4979-92CE-C1E2246B877E}">
      <dgm:prSet phldrT="[Text]"/>
      <dgm:spPr>
        <a:scene3d>
          <a:camera prst="orthographicFront"/>
          <a:lightRig rig="threePt" dir="t"/>
        </a:scene3d>
        <a:sp3d>
          <a:bevelT/>
        </a:sp3d>
      </dgm:spPr>
      <dgm:t>
        <a:bodyPr/>
        <a:lstStyle/>
        <a:p>
          <a:r>
            <a:rPr lang="en-US" dirty="0"/>
            <a:t>15 000</a:t>
          </a:r>
        </a:p>
        <a:p>
          <a:r>
            <a:rPr lang="en-US" dirty="0"/>
            <a:t>beneficiaries trained for  home gardens </a:t>
          </a:r>
          <a:r>
            <a:rPr lang="en-US" dirty="0" err="1"/>
            <a:t>p.a</a:t>
          </a:r>
          <a:endParaRPr lang="en-ZA" dirty="0"/>
        </a:p>
      </dgm:t>
    </dgm:pt>
    <dgm:pt modelId="{62B908C8-323F-4751-9EE8-9F1FF2F40F2E}" type="parTrans" cxnId="{FE64336F-055E-4403-A985-E42BF7CB5589}">
      <dgm:prSet/>
      <dgm:spPr/>
      <dgm:t>
        <a:bodyPr/>
        <a:lstStyle/>
        <a:p>
          <a:endParaRPr lang="en-ZA"/>
        </a:p>
      </dgm:t>
    </dgm:pt>
    <dgm:pt modelId="{BEFCA7B9-5F04-4D41-BB3C-4FBE8E2E4A64}" type="sibTrans" cxnId="{FE64336F-055E-4403-A985-E42BF7CB5589}">
      <dgm:prSet/>
      <dgm:spPr/>
      <dgm:t>
        <a:bodyPr/>
        <a:lstStyle/>
        <a:p>
          <a:endParaRPr lang="en-ZA"/>
        </a:p>
      </dgm:t>
    </dgm:pt>
    <dgm:pt modelId="{369E83B7-F4A2-4D3E-AD18-148D7720521B}">
      <dgm:prSet phldrT="[Text]"/>
      <dgm:spPr>
        <a:scene3d>
          <a:camera prst="orthographicFront"/>
          <a:lightRig rig="threePt" dir="t"/>
        </a:scene3d>
        <a:sp3d>
          <a:bevelT/>
        </a:sp3d>
      </dgm:spPr>
      <dgm:t>
        <a:bodyPr/>
        <a:lstStyle/>
        <a:p>
          <a:r>
            <a:rPr lang="en-US" dirty="0"/>
            <a:t>100 beneficiaries supported on livestock management </a:t>
          </a:r>
          <a:r>
            <a:rPr lang="en-US" dirty="0" err="1"/>
            <a:t>programmes</a:t>
          </a:r>
          <a:r>
            <a:rPr lang="en-US" dirty="0"/>
            <a:t> p.a.</a:t>
          </a:r>
          <a:endParaRPr lang="en-ZA" dirty="0"/>
        </a:p>
      </dgm:t>
    </dgm:pt>
    <dgm:pt modelId="{9DB8CD0E-098C-4A0F-A49A-1D03AA869270}" type="parTrans" cxnId="{F1143603-B7C8-4635-8904-A7C601824682}">
      <dgm:prSet/>
      <dgm:spPr/>
      <dgm:t>
        <a:bodyPr/>
        <a:lstStyle/>
        <a:p>
          <a:endParaRPr lang="en-ZA"/>
        </a:p>
      </dgm:t>
    </dgm:pt>
    <dgm:pt modelId="{58FF5A67-BBDF-4D7B-8D23-EFF5CB0AA647}" type="sibTrans" cxnId="{F1143603-B7C8-4635-8904-A7C601824682}">
      <dgm:prSet/>
      <dgm:spPr/>
      <dgm:t>
        <a:bodyPr/>
        <a:lstStyle/>
        <a:p>
          <a:endParaRPr lang="en-ZA"/>
        </a:p>
      </dgm:t>
    </dgm:pt>
    <dgm:pt modelId="{6DAC60F8-02C5-4811-B64A-BC97D3F64A9F}">
      <dgm:prSet phldrT="[Text]"/>
      <dgm:spPr>
        <a:scene3d>
          <a:camera prst="orthographicFront"/>
          <a:lightRig rig="threePt" dir="t"/>
        </a:scene3d>
        <a:sp3d>
          <a:bevelT/>
        </a:sp3d>
      </dgm:spPr>
      <dgm:t>
        <a:bodyPr/>
        <a:lstStyle/>
        <a:p>
          <a:r>
            <a:rPr lang="en-US" dirty="0"/>
            <a:t>355 </a:t>
          </a:r>
        </a:p>
        <a:p>
          <a:r>
            <a:rPr lang="en-US" dirty="0"/>
            <a:t>sheep farmers  supported p.a. for the production of wool</a:t>
          </a:r>
          <a:endParaRPr lang="en-ZA" dirty="0"/>
        </a:p>
      </dgm:t>
    </dgm:pt>
    <dgm:pt modelId="{4F3EF81E-BE6E-49EC-8AA8-FDB3A41A5E49}" type="parTrans" cxnId="{F3118DDB-7558-4091-B836-30E43FD225B8}">
      <dgm:prSet/>
      <dgm:spPr/>
      <dgm:t>
        <a:bodyPr/>
        <a:lstStyle/>
        <a:p>
          <a:endParaRPr lang="en-ZA"/>
        </a:p>
      </dgm:t>
    </dgm:pt>
    <dgm:pt modelId="{5A32CDDE-2E5F-4B21-B09D-828FC7336E3C}" type="sibTrans" cxnId="{F3118DDB-7558-4091-B836-30E43FD225B8}">
      <dgm:prSet/>
      <dgm:spPr/>
      <dgm:t>
        <a:bodyPr/>
        <a:lstStyle/>
        <a:p>
          <a:endParaRPr lang="en-ZA"/>
        </a:p>
      </dgm:t>
    </dgm:pt>
    <dgm:pt modelId="{B5BD9BF4-B743-47BB-B00E-E5016CBC3671}">
      <dgm:prSet/>
      <dgm:spPr>
        <a:scene3d>
          <a:camera prst="orthographicFront"/>
          <a:lightRig rig="threePt" dir="t"/>
        </a:scene3d>
        <a:sp3d>
          <a:bevelT/>
        </a:sp3d>
      </dgm:spPr>
      <dgm:t>
        <a:bodyPr/>
        <a:lstStyle/>
        <a:p>
          <a:r>
            <a:rPr lang="en-US" dirty="0"/>
            <a:t>150 </a:t>
          </a:r>
        </a:p>
        <a:p>
          <a:r>
            <a:rPr lang="en-US" dirty="0"/>
            <a:t>small scale vegetable producers supported </a:t>
          </a:r>
          <a:endParaRPr lang="en-ZA" dirty="0"/>
        </a:p>
      </dgm:t>
    </dgm:pt>
    <dgm:pt modelId="{C7BE790D-DC3C-41D5-937B-FC7D8EAA5EE1}" type="parTrans" cxnId="{E52695A1-94B3-4AC3-911D-C1C6F4D1DAE1}">
      <dgm:prSet/>
      <dgm:spPr/>
      <dgm:t>
        <a:bodyPr/>
        <a:lstStyle/>
        <a:p>
          <a:endParaRPr lang="en-ZA"/>
        </a:p>
      </dgm:t>
    </dgm:pt>
    <dgm:pt modelId="{639AF503-CC45-4F33-BC4A-7DD9D3515307}" type="sibTrans" cxnId="{E52695A1-94B3-4AC3-911D-C1C6F4D1DAE1}">
      <dgm:prSet/>
      <dgm:spPr/>
      <dgm:t>
        <a:bodyPr/>
        <a:lstStyle/>
        <a:p>
          <a:endParaRPr lang="en-ZA"/>
        </a:p>
      </dgm:t>
    </dgm:pt>
    <dgm:pt modelId="{DCFC4F12-8A58-48A4-AD84-2274B2138ECC}" type="pres">
      <dgm:prSet presAssocID="{3CCCF77F-4FDE-443B-BB18-E691C4F1EAEC}" presName="Name0" presStyleCnt="0">
        <dgm:presLayoutVars>
          <dgm:dir/>
          <dgm:resizeHandles val="exact"/>
        </dgm:presLayoutVars>
      </dgm:prSet>
      <dgm:spPr/>
    </dgm:pt>
    <dgm:pt modelId="{EB4612CC-8F11-4C58-B5E3-1F7A5B5E276C}" type="pres">
      <dgm:prSet presAssocID="{3CCCF77F-4FDE-443B-BB18-E691C4F1EAEC}" presName="bkgdShp" presStyleLbl="alignAccFollowNode1" presStyleIdx="0" presStyleCnt="1" custLinFactNeighborX="97" custLinFactNeighborY="-42669"/>
      <dgm:spPr>
        <a:scene3d>
          <a:camera prst="orthographicFront"/>
          <a:lightRig rig="threePt" dir="t"/>
        </a:scene3d>
        <a:sp3d>
          <a:bevelT/>
        </a:sp3d>
      </dgm:spPr>
    </dgm:pt>
    <dgm:pt modelId="{4EDD6F96-E5EE-497C-BC59-B9EAA41946BA}" type="pres">
      <dgm:prSet presAssocID="{3CCCF77F-4FDE-443B-BB18-E691C4F1EAEC}" presName="linComp" presStyleCnt="0"/>
      <dgm:spPr/>
    </dgm:pt>
    <dgm:pt modelId="{5FD5BB1A-2B55-41CF-994D-3FEF937A6063}" type="pres">
      <dgm:prSet presAssocID="{CB5B23E3-42B7-4979-92CE-C1E2246B877E}" presName="compNode" presStyleCnt="0"/>
      <dgm:spPr/>
    </dgm:pt>
    <dgm:pt modelId="{E52ACAB8-5D83-4EC9-9B9E-024384730425}" type="pres">
      <dgm:prSet presAssocID="{CB5B23E3-42B7-4979-92CE-C1E2246B877E}" presName="node" presStyleLbl="node1" presStyleIdx="0" presStyleCnt="4">
        <dgm:presLayoutVars>
          <dgm:bulletEnabled val="1"/>
        </dgm:presLayoutVars>
      </dgm:prSet>
      <dgm:spPr/>
      <dgm:t>
        <a:bodyPr/>
        <a:lstStyle/>
        <a:p>
          <a:endParaRPr lang="en-US"/>
        </a:p>
      </dgm:t>
    </dgm:pt>
    <dgm:pt modelId="{66015FDA-F01D-49B9-9093-6B428C4E759B}" type="pres">
      <dgm:prSet presAssocID="{CB5B23E3-42B7-4979-92CE-C1E2246B877E}" presName="invisiNode" presStyleLbl="node1" presStyleIdx="0" presStyleCnt="4"/>
      <dgm:spPr/>
    </dgm:pt>
    <dgm:pt modelId="{B96707AC-530C-43DA-91FF-599862D4C990}" type="pres">
      <dgm:prSet presAssocID="{CB5B23E3-42B7-4979-92CE-C1E2246B877E}" presName="imagNode" presStyleLbl="fgImgPlace1" presStyleIdx="0" presStyleCnt="4" custLinFactNeighborY="1171"/>
      <dgm:spPr>
        <a:blipFill rotWithShape="1">
          <a:blip xmlns:r="http://schemas.openxmlformats.org/officeDocument/2006/relationships" r:embed="rId1"/>
          <a:srcRect/>
          <a:stretch>
            <a:fillRect t="-20000" b="-20000"/>
          </a:stretch>
        </a:blipFill>
        <a:scene3d>
          <a:camera prst="orthographicFront"/>
          <a:lightRig rig="threePt" dir="t"/>
        </a:scene3d>
        <a:sp3d>
          <a:bevelT/>
        </a:sp3d>
      </dgm:spPr>
    </dgm:pt>
    <dgm:pt modelId="{3396F5A1-1815-4B6B-B35A-1FB5E6A372A4}" type="pres">
      <dgm:prSet presAssocID="{BEFCA7B9-5F04-4D41-BB3C-4FBE8E2E4A64}" presName="sibTrans" presStyleLbl="sibTrans2D1" presStyleIdx="0" presStyleCnt="0"/>
      <dgm:spPr/>
      <dgm:t>
        <a:bodyPr/>
        <a:lstStyle/>
        <a:p>
          <a:endParaRPr lang="en-US"/>
        </a:p>
      </dgm:t>
    </dgm:pt>
    <dgm:pt modelId="{2FE32FC4-9BA7-4F12-A7FB-AD3DFA9021F3}" type="pres">
      <dgm:prSet presAssocID="{369E83B7-F4A2-4D3E-AD18-148D7720521B}" presName="compNode" presStyleCnt="0"/>
      <dgm:spPr/>
    </dgm:pt>
    <dgm:pt modelId="{73D41B6C-E655-43DE-A3CF-5FBF00DDA8B2}" type="pres">
      <dgm:prSet presAssocID="{369E83B7-F4A2-4D3E-AD18-148D7720521B}" presName="node" presStyleLbl="node1" presStyleIdx="1" presStyleCnt="4">
        <dgm:presLayoutVars>
          <dgm:bulletEnabled val="1"/>
        </dgm:presLayoutVars>
      </dgm:prSet>
      <dgm:spPr/>
      <dgm:t>
        <a:bodyPr/>
        <a:lstStyle/>
        <a:p>
          <a:endParaRPr lang="en-US"/>
        </a:p>
      </dgm:t>
    </dgm:pt>
    <dgm:pt modelId="{89A0D629-80B1-4C37-A9D7-0D3E9ADCFBCC}" type="pres">
      <dgm:prSet presAssocID="{369E83B7-F4A2-4D3E-AD18-148D7720521B}" presName="invisiNode" presStyleLbl="node1" presStyleIdx="1" presStyleCnt="4"/>
      <dgm:spPr/>
    </dgm:pt>
    <dgm:pt modelId="{1736A385-8507-4837-A3B4-8FFABA2E89BA}" type="pres">
      <dgm:prSet presAssocID="{369E83B7-F4A2-4D3E-AD18-148D7720521B}" presName="imagNode" presStyleLbl="fgImgPlace1" presStyleIdx="1" presStyleCnt="4"/>
      <dgm:spPr>
        <a:blipFill rotWithShape="1">
          <a:blip xmlns:r="http://schemas.openxmlformats.org/officeDocument/2006/relationships" r:embed="rId2"/>
          <a:srcRect/>
          <a:stretch>
            <a:fillRect t="-8000" b="-8000"/>
          </a:stretch>
        </a:blipFill>
        <a:scene3d>
          <a:camera prst="orthographicFront"/>
          <a:lightRig rig="threePt" dir="t"/>
        </a:scene3d>
        <a:sp3d>
          <a:bevelT/>
        </a:sp3d>
      </dgm:spPr>
    </dgm:pt>
    <dgm:pt modelId="{99658994-A237-4DB0-8DE8-E8C9C2553215}" type="pres">
      <dgm:prSet presAssocID="{58FF5A67-BBDF-4D7B-8D23-EFF5CB0AA647}" presName="sibTrans" presStyleLbl="sibTrans2D1" presStyleIdx="0" presStyleCnt="0"/>
      <dgm:spPr/>
      <dgm:t>
        <a:bodyPr/>
        <a:lstStyle/>
        <a:p>
          <a:endParaRPr lang="en-US"/>
        </a:p>
      </dgm:t>
    </dgm:pt>
    <dgm:pt modelId="{F3393312-7F36-4FD5-B685-A97B09DA9680}" type="pres">
      <dgm:prSet presAssocID="{6DAC60F8-02C5-4811-B64A-BC97D3F64A9F}" presName="compNode" presStyleCnt="0"/>
      <dgm:spPr/>
    </dgm:pt>
    <dgm:pt modelId="{D87112D7-413F-4118-8120-CBA0525ECE37}" type="pres">
      <dgm:prSet presAssocID="{6DAC60F8-02C5-4811-B64A-BC97D3F64A9F}" presName="node" presStyleLbl="node1" presStyleIdx="2" presStyleCnt="4">
        <dgm:presLayoutVars>
          <dgm:bulletEnabled val="1"/>
        </dgm:presLayoutVars>
      </dgm:prSet>
      <dgm:spPr/>
      <dgm:t>
        <a:bodyPr/>
        <a:lstStyle/>
        <a:p>
          <a:endParaRPr lang="en-US"/>
        </a:p>
      </dgm:t>
    </dgm:pt>
    <dgm:pt modelId="{955AB2AE-B458-424E-A93C-1E8FF44C7B49}" type="pres">
      <dgm:prSet presAssocID="{6DAC60F8-02C5-4811-B64A-BC97D3F64A9F}" presName="invisiNode" presStyleLbl="node1" presStyleIdx="2" presStyleCnt="4"/>
      <dgm:spPr/>
    </dgm:pt>
    <dgm:pt modelId="{8431B501-91DA-4F36-B205-4061602C827B}" type="pres">
      <dgm:prSet presAssocID="{6DAC60F8-02C5-4811-B64A-BC97D3F64A9F}" presName="imagNode" presStyleLbl="fgImgPlace1" presStyleIdx="2" presStyleCnt="4"/>
      <dgm:spPr>
        <a:blipFill rotWithShape="1">
          <a:blip xmlns:r="http://schemas.openxmlformats.org/officeDocument/2006/relationships" r:embed="rId3"/>
          <a:srcRect/>
          <a:stretch>
            <a:fillRect t="-20000" b="-20000"/>
          </a:stretch>
        </a:blipFill>
        <a:scene3d>
          <a:camera prst="orthographicFront"/>
          <a:lightRig rig="threePt" dir="t"/>
        </a:scene3d>
        <a:sp3d>
          <a:bevelT/>
        </a:sp3d>
      </dgm:spPr>
    </dgm:pt>
    <dgm:pt modelId="{653812FF-A5EC-4F96-AC30-1507EE06F3E0}" type="pres">
      <dgm:prSet presAssocID="{5A32CDDE-2E5F-4B21-B09D-828FC7336E3C}" presName="sibTrans" presStyleLbl="sibTrans2D1" presStyleIdx="0" presStyleCnt="0"/>
      <dgm:spPr/>
      <dgm:t>
        <a:bodyPr/>
        <a:lstStyle/>
        <a:p>
          <a:endParaRPr lang="en-US"/>
        </a:p>
      </dgm:t>
    </dgm:pt>
    <dgm:pt modelId="{A4BE2F44-7404-4AD6-A7BD-DFF348BC3D53}" type="pres">
      <dgm:prSet presAssocID="{B5BD9BF4-B743-47BB-B00E-E5016CBC3671}" presName="compNode" presStyleCnt="0"/>
      <dgm:spPr/>
    </dgm:pt>
    <dgm:pt modelId="{29BAAC2A-8E25-4AA2-ADD2-ED266E96BD1F}" type="pres">
      <dgm:prSet presAssocID="{B5BD9BF4-B743-47BB-B00E-E5016CBC3671}" presName="node" presStyleLbl="node1" presStyleIdx="3" presStyleCnt="4">
        <dgm:presLayoutVars>
          <dgm:bulletEnabled val="1"/>
        </dgm:presLayoutVars>
      </dgm:prSet>
      <dgm:spPr/>
      <dgm:t>
        <a:bodyPr/>
        <a:lstStyle/>
        <a:p>
          <a:endParaRPr lang="en-US"/>
        </a:p>
      </dgm:t>
    </dgm:pt>
    <dgm:pt modelId="{DADDBE64-DA10-4782-A86B-32DBBF3B906B}" type="pres">
      <dgm:prSet presAssocID="{B5BD9BF4-B743-47BB-B00E-E5016CBC3671}" presName="invisiNode" presStyleLbl="node1" presStyleIdx="3" presStyleCnt="4"/>
      <dgm:spPr/>
    </dgm:pt>
    <dgm:pt modelId="{C3D9E286-35ED-4427-84EF-E224FD3BA446}" type="pres">
      <dgm:prSet presAssocID="{B5BD9BF4-B743-47BB-B00E-E5016CBC3671}" presName="imagNode" presStyleLbl="fgImgPlace1" presStyleIdx="3" presStyleCnt="4"/>
      <dgm:spPr>
        <a:blipFill rotWithShape="1">
          <a:blip xmlns:r="http://schemas.openxmlformats.org/officeDocument/2006/relationships" r:embed="rId4"/>
          <a:srcRect/>
          <a:stretch>
            <a:fillRect t="-135000" b="-135000"/>
          </a:stretch>
        </a:blipFill>
        <a:scene3d>
          <a:camera prst="orthographicFront"/>
          <a:lightRig rig="threePt" dir="t"/>
        </a:scene3d>
        <a:sp3d>
          <a:bevelT/>
        </a:sp3d>
      </dgm:spPr>
    </dgm:pt>
  </dgm:ptLst>
  <dgm:cxnLst>
    <dgm:cxn modelId="{D3883C42-1F4F-4391-A308-9D20577CF836}" type="presOf" srcId="{BEFCA7B9-5F04-4D41-BB3C-4FBE8E2E4A64}" destId="{3396F5A1-1815-4B6B-B35A-1FB5E6A372A4}" srcOrd="0" destOrd="0" presId="urn:microsoft.com/office/officeart/2005/8/layout/pList2"/>
    <dgm:cxn modelId="{FE64336F-055E-4403-A985-E42BF7CB5589}" srcId="{3CCCF77F-4FDE-443B-BB18-E691C4F1EAEC}" destId="{CB5B23E3-42B7-4979-92CE-C1E2246B877E}" srcOrd="0" destOrd="0" parTransId="{62B908C8-323F-4751-9EE8-9F1FF2F40F2E}" sibTransId="{BEFCA7B9-5F04-4D41-BB3C-4FBE8E2E4A64}"/>
    <dgm:cxn modelId="{8F6C14CF-F33D-48E4-8EC4-D27C5996618A}" type="presOf" srcId="{6DAC60F8-02C5-4811-B64A-BC97D3F64A9F}" destId="{D87112D7-413F-4118-8120-CBA0525ECE37}" srcOrd="0" destOrd="0" presId="urn:microsoft.com/office/officeart/2005/8/layout/pList2"/>
    <dgm:cxn modelId="{37211036-F1A5-4E96-A23D-64BC3D37FB43}" type="presOf" srcId="{369E83B7-F4A2-4D3E-AD18-148D7720521B}" destId="{73D41B6C-E655-43DE-A3CF-5FBF00DDA8B2}" srcOrd="0" destOrd="0" presId="urn:microsoft.com/office/officeart/2005/8/layout/pList2"/>
    <dgm:cxn modelId="{C825D90A-74C3-41F6-86E2-7E9BDB389AD1}" type="presOf" srcId="{3CCCF77F-4FDE-443B-BB18-E691C4F1EAEC}" destId="{DCFC4F12-8A58-48A4-AD84-2274B2138ECC}" srcOrd="0" destOrd="0" presId="urn:microsoft.com/office/officeart/2005/8/layout/pList2"/>
    <dgm:cxn modelId="{D8FDF599-9CB4-41DA-8918-0A2DE5E852F2}" type="presOf" srcId="{CB5B23E3-42B7-4979-92CE-C1E2246B877E}" destId="{E52ACAB8-5D83-4EC9-9B9E-024384730425}" srcOrd="0" destOrd="0" presId="urn:microsoft.com/office/officeart/2005/8/layout/pList2"/>
    <dgm:cxn modelId="{07AA7949-93A7-4A54-9D00-BD1C3809EB38}" type="presOf" srcId="{B5BD9BF4-B743-47BB-B00E-E5016CBC3671}" destId="{29BAAC2A-8E25-4AA2-ADD2-ED266E96BD1F}" srcOrd="0" destOrd="0" presId="urn:microsoft.com/office/officeart/2005/8/layout/pList2"/>
    <dgm:cxn modelId="{F1143603-B7C8-4635-8904-A7C601824682}" srcId="{3CCCF77F-4FDE-443B-BB18-E691C4F1EAEC}" destId="{369E83B7-F4A2-4D3E-AD18-148D7720521B}" srcOrd="1" destOrd="0" parTransId="{9DB8CD0E-098C-4A0F-A49A-1D03AA869270}" sibTransId="{58FF5A67-BBDF-4D7B-8D23-EFF5CB0AA647}"/>
    <dgm:cxn modelId="{E52695A1-94B3-4AC3-911D-C1C6F4D1DAE1}" srcId="{3CCCF77F-4FDE-443B-BB18-E691C4F1EAEC}" destId="{B5BD9BF4-B743-47BB-B00E-E5016CBC3671}" srcOrd="3" destOrd="0" parTransId="{C7BE790D-DC3C-41D5-937B-FC7D8EAA5EE1}" sibTransId="{639AF503-CC45-4F33-BC4A-7DD9D3515307}"/>
    <dgm:cxn modelId="{1A265400-C86F-4E50-808A-D373491E9C04}" type="presOf" srcId="{58FF5A67-BBDF-4D7B-8D23-EFF5CB0AA647}" destId="{99658994-A237-4DB0-8DE8-E8C9C2553215}" srcOrd="0" destOrd="0" presId="urn:microsoft.com/office/officeart/2005/8/layout/pList2"/>
    <dgm:cxn modelId="{0EA5BDD1-EF10-4CC3-ACE3-3233F30A73B7}" type="presOf" srcId="{5A32CDDE-2E5F-4B21-B09D-828FC7336E3C}" destId="{653812FF-A5EC-4F96-AC30-1507EE06F3E0}" srcOrd="0" destOrd="0" presId="urn:microsoft.com/office/officeart/2005/8/layout/pList2"/>
    <dgm:cxn modelId="{F3118DDB-7558-4091-B836-30E43FD225B8}" srcId="{3CCCF77F-4FDE-443B-BB18-E691C4F1EAEC}" destId="{6DAC60F8-02C5-4811-B64A-BC97D3F64A9F}" srcOrd="2" destOrd="0" parTransId="{4F3EF81E-BE6E-49EC-8AA8-FDB3A41A5E49}" sibTransId="{5A32CDDE-2E5F-4B21-B09D-828FC7336E3C}"/>
    <dgm:cxn modelId="{51CA4DEB-BF62-4A6A-9FBF-E77271606D78}" type="presParOf" srcId="{DCFC4F12-8A58-48A4-AD84-2274B2138ECC}" destId="{EB4612CC-8F11-4C58-B5E3-1F7A5B5E276C}" srcOrd="0" destOrd="0" presId="urn:microsoft.com/office/officeart/2005/8/layout/pList2"/>
    <dgm:cxn modelId="{CEBC0880-8A26-43D7-A524-A15ABE1E922C}" type="presParOf" srcId="{DCFC4F12-8A58-48A4-AD84-2274B2138ECC}" destId="{4EDD6F96-E5EE-497C-BC59-B9EAA41946BA}" srcOrd="1" destOrd="0" presId="urn:microsoft.com/office/officeart/2005/8/layout/pList2"/>
    <dgm:cxn modelId="{6F6C62D1-89AB-4333-8158-D384F3EDCEDB}" type="presParOf" srcId="{4EDD6F96-E5EE-497C-BC59-B9EAA41946BA}" destId="{5FD5BB1A-2B55-41CF-994D-3FEF937A6063}" srcOrd="0" destOrd="0" presId="urn:microsoft.com/office/officeart/2005/8/layout/pList2"/>
    <dgm:cxn modelId="{F34BA995-8EC8-4575-B345-508A34B53867}" type="presParOf" srcId="{5FD5BB1A-2B55-41CF-994D-3FEF937A6063}" destId="{E52ACAB8-5D83-4EC9-9B9E-024384730425}" srcOrd="0" destOrd="0" presId="urn:microsoft.com/office/officeart/2005/8/layout/pList2"/>
    <dgm:cxn modelId="{7BD9A54F-23DE-4A2E-9405-21997A4FBC46}" type="presParOf" srcId="{5FD5BB1A-2B55-41CF-994D-3FEF937A6063}" destId="{66015FDA-F01D-49B9-9093-6B428C4E759B}" srcOrd="1" destOrd="0" presId="urn:microsoft.com/office/officeart/2005/8/layout/pList2"/>
    <dgm:cxn modelId="{B7EBBC9B-E6A1-4A4B-81A5-C7D89EE1C6F8}" type="presParOf" srcId="{5FD5BB1A-2B55-41CF-994D-3FEF937A6063}" destId="{B96707AC-530C-43DA-91FF-599862D4C990}" srcOrd="2" destOrd="0" presId="urn:microsoft.com/office/officeart/2005/8/layout/pList2"/>
    <dgm:cxn modelId="{4A8F5D9B-3BDF-42FF-BD51-3286E47D6379}" type="presParOf" srcId="{4EDD6F96-E5EE-497C-BC59-B9EAA41946BA}" destId="{3396F5A1-1815-4B6B-B35A-1FB5E6A372A4}" srcOrd="1" destOrd="0" presId="urn:microsoft.com/office/officeart/2005/8/layout/pList2"/>
    <dgm:cxn modelId="{BAA42E02-7668-4AD3-BE67-CCBA2F9D11D7}" type="presParOf" srcId="{4EDD6F96-E5EE-497C-BC59-B9EAA41946BA}" destId="{2FE32FC4-9BA7-4F12-A7FB-AD3DFA9021F3}" srcOrd="2" destOrd="0" presId="urn:microsoft.com/office/officeart/2005/8/layout/pList2"/>
    <dgm:cxn modelId="{7CD50AC4-1835-4E5B-BA98-47487841BFD2}" type="presParOf" srcId="{2FE32FC4-9BA7-4F12-A7FB-AD3DFA9021F3}" destId="{73D41B6C-E655-43DE-A3CF-5FBF00DDA8B2}" srcOrd="0" destOrd="0" presId="urn:microsoft.com/office/officeart/2005/8/layout/pList2"/>
    <dgm:cxn modelId="{B85F3AC2-0270-46D3-A929-E5C52BDA8CF1}" type="presParOf" srcId="{2FE32FC4-9BA7-4F12-A7FB-AD3DFA9021F3}" destId="{89A0D629-80B1-4C37-A9D7-0D3E9ADCFBCC}" srcOrd="1" destOrd="0" presId="urn:microsoft.com/office/officeart/2005/8/layout/pList2"/>
    <dgm:cxn modelId="{13DAF043-1CAF-40C9-A54B-110D9F1F6F2E}" type="presParOf" srcId="{2FE32FC4-9BA7-4F12-A7FB-AD3DFA9021F3}" destId="{1736A385-8507-4837-A3B4-8FFABA2E89BA}" srcOrd="2" destOrd="0" presId="urn:microsoft.com/office/officeart/2005/8/layout/pList2"/>
    <dgm:cxn modelId="{2099849C-511F-491C-B51F-3EF1A9D5BCA6}" type="presParOf" srcId="{4EDD6F96-E5EE-497C-BC59-B9EAA41946BA}" destId="{99658994-A237-4DB0-8DE8-E8C9C2553215}" srcOrd="3" destOrd="0" presId="urn:microsoft.com/office/officeart/2005/8/layout/pList2"/>
    <dgm:cxn modelId="{69690851-1048-46B8-839E-660500912F8D}" type="presParOf" srcId="{4EDD6F96-E5EE-497C-BC59-B9EAA41946BA}" destId="{F3393312-7F36-4FD5-B685-A97B09DA9680}" srcOrd="4" destOrd="0" presId="urn:microsoft.com/office/officeart/2005/8/layout/pList2"/>
    <dgm:cxn modelId="{F90B537D-4BC0-4968-85E6-3DB54EF16A0C}" type="presParOf" srcId="{F3393312-7F36-4FD5-B685-A97B09DA9680}" destId="{D87112D7-413F-4118-8120-CBA0525ECE37}" srcOrd="0" destOrd="0" presId="urn:microsoft.com/office/officeart/2005/8/layout/pList2"/>
    <dgm:cxn modelId="{35079954-8664-40E2-A4E3-B39FEC637750}" type="presParOf" srcId="{F3393312-7F36-4FD5-B685-A97B09DA9680}" destId="{955AB2AE-B458-424E-A93C-1E8FF44C7B49}" srcOrd="1" destOrd="0" presId="urn:microsoft.com/office/officeart/2005/8/layout/pList2"/>
    <dgm:cxn modelId="{65C09AD5-F8AC-4B66-A329-7CC6F676AB48}" type="presParOf" srcId="{F3393312-7F36-4FD5-B685-A97B09DA9680}" destId="{8431B501-91DA-4F36-B205-4061602C827B}" srcOrd="2" destOrd="0" presId="urn:microsoft.com/office/officeart/2005/8/layout/pList2"/>
    <dgm:cxn modelId="{16A69B08-8037-42E7-ADC6-11F48D5395F7}" type="presParOf" srcId="{4EDD6F96-E5EE-497C-BC59-B9EAA41946BA}" destId="{653812FF-A5EC-4F96-AC30-1507EE06F3E0}" srcOrd="5" destOrd="0" presId="urn:microsoft.com/office/officeart/2005/8/layout/pList2"/>
    <dgm:cxn modelId="{735859DD-0C75-491D-A6A8-BAD9CBC2CEA6}" type="presParOf" srcId="{4EDD6F96-E5EE-497C-BC59-B9EAA41946BA}" destId="{A4BE2F44-7404-4AD6-A7BD-DFF348BC3D53}" srcOrd="6" destOrd="0" presId="urn:microsoft.com/office/officeart/2005/8/layout/pList2"/>
    <dgm:cxn modelId="{59B929E0-DE98-4CB0-B5EB-DE8751F83A37}" type="presParOf" srcId="{A4BE2F44-7404-4AD6-A7BD-DFF348BC3D53}" destId="{29BAAC2A-8E25-4AA2-ADD2-ED266E96BD1F}" srcOrd="0" destOrd="0" presId="urn:microsoft.com/office/officeart/2005/8/layout/pList2"/>
    <dgm:cxn modelId="{30B1DCAE-C71C-4F09-9E3C-002C077E94E1}" type="presParOf" srcId="{A4BE2F44-7404-4AD6-A7BD-DFF348BC3D53}" destId="{DADDBE64-DA10-4782-A86B-32DBBF3B906B}" srcOrd="1" destOrd="0" presId="urn:microsoft.com/office/officeart/2005/8/layout/pList2"/>
    <dgm:cxn modelId="{5C8A05A5-5021-4F9A-892C-D8A705CA6559}" type="presParOf" srcId="{A4BE2F44-7404-4AD6-A7BD-DFF348BC3D53}" destId="{C3D9E286-35ED-4427-84EF-E224FD3BA446}" srcOrd="2" destOrd="0" presId="urn:microsoft.com/office/officeart/2005/8/layout/p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BC82B3A-5041-493D-B3AD-ED031DACA2A9}"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B86BB45C-3BFF-44D4-A012-5C47A827E94E}">
      <dgm:prSet/>
      <dgm:spPr/>
      <dgm:t>
        <a:bodyPr/>
        <a:lstStyle/>
        <a:p>
          <a:r>
            <a:rPr lang="en-US" dirty="0"/>
            <a:t>Limited contact/access to beneficiaries</a:t>
          </a:r>
        </a:p>
      </dgm:t>
    </dgm:pt>
    <dgm:pt modelId="{F182F264-0803-438C-8075-8DEDF46362A1}" type="parTrans" cxnId="{297B9F88-C431-4978-B492-936500BE1C10}">
      <dgm:prSet/>
      <dgm:spPr/>
      <dgm:t>
        <a:bodyPr/>
        <a:lstStyle/>
        <a:p>
          <a:endParaRPr lang="en-US"/>
        </a:p>
      </dgm:t>
    </dgm:pt>
    <dgm:pt modelId="{80AD9A24-4CAC-489E-A822-CAE6DCC234F5}" type="sibTrans" cxnId="{297B9F88-C431-4978-B492-936500BE1C10}">
      <dgm:prSet/>
      <dgm:spPr/>
      <dgm:t>
        <a:bodyPr/>
        <a:lstStyle/>
        <a:p>
          <a:endParaRPr lang="en-US"/>
        </a:p>
      </dgm:t>
    </dgm:pt>
    <dgm:pt modelId="{1D4A6400-F94A-4935-804F-088C6F0B76FF}">
      <dgm:prSet/>
      <dgm:spPr/>
      <dgm:t>
        <a:bodyPr/>
        <a:lstStyle/>
        <a:p>
          <a:r>
            <a:rPr lang="en-US" dirty="0"/>
            <a:t>Increased unemployment</a:t>
          </a:r>
        </a:p>
      </dgm:t>
    </dgm:pt>
    <dgm:pt modelId="{A99BB263-5C3A-4CA4-9445-9A1E94D82193}" type="parTrans" cxnId="{85616DF2-882E-458F-A869-7A2C90D45A16}">
      <dgm:prSet/>
      <dgm:spPr/>
      <dgm:t>
        <a:bodyPr/>
        <a:lstStyle/>
        <a:p>
          <a:endParaRPr lang="en-US"/>
        </a:p>
      </dgm:t>
    </dgm:pt>
    <dgm:pt modelId="{3FC3F5CD-0216-4D0A-BE33-BBC2D054B992}" type="sibTrans" cxnId="{85616DF2-882E-458F-A869-7A2C90D45A16}">
      <dgm:prSet/>
      <dgm:spPr/>
      <dgm:t>
        <a:bodyPr/>
        <a:lstStyle/>
        <a:p>
          <a:endParaRPr lang="en-US"/>
        </a:p>
      </dgm:t>
    </dgm:pt>
    <dgm:pt modelId="{5661A928-2603-48D8-B774-A8F9EC076A22}">
      <dgm:prSet/>
      <dgm:spPr/>
      <dgm:t>
        <a:bodyPr/>
        <a:lstStyle/>
        <a:p>
          <a:r>
            <a:rPr lang="en-US"/>
            <a:t>Increased levels of hunger</a:t>
          </a:r>
        </a:p>
      </dgm:t>
    </dgm:pt>
    <dgm:pt modelId="{BF028949-7A65-4D01-8762-7D8F9A5D11CA}" type="parTrans" cxnId="{485554FE-862B-4356-8A41-E44AEEC0CD2D}">
      <dgm:prSet/>
      <dgm:spPr/>
      <dgm:t>
        <a:bodyPr/>
        <a:lstStyle/>
        <a:p>
          <a:endParaRPr lang="en-US"/>
        </a:p>
      </dgm:t>
    </dgm:pt>
    <dgm:pt modelId="{D44D15DE-A369-47F9-83D0-C96370CA06A3}" type="sibTrans" cxnId="{485554FE-862B-4356-8A41-E44AEEC0CD2D}">
      <dgm:prSet/>
      <dgm:spPr/>
      <dgm:t>
        <a:bodyPr/>
        <a:lstStyle/>
        <a:p>
          <a:endParaRPr lang="en-US"/>
        </a:p>
      </dgm:t>
    </dgm:pt>
    <dgm:pt modelId="{862AD5ED-401D-4E7C-9EA4-B5190C8470E9}">
      <dgm:prSet/>
      <dgm:spPr/>
      <dgm:t>
        <a:bodyPr/>
        <a:lstStyle/>
        <a:p>
          <a:endParaRPr lang="en-US" dirty="0"/>
        </a:p>
      </dgm:t>
    </dgm:pt>
    <dgm:pt modelId="{8DAA3AC4-5BD4-414B-9A2A-A61159EC9A0B}" type="parTrans" cxnId="{0CE6325B-F204-4082-AC0E-DB2C5E266C31}">
      <dgm:prSet/>
      <dgm:spPr/>
      <dgm:t>
        <a:bodyPr/>
        <a:lstStyle/>
        <a:p>
          <a:endParaRPr lang="en-US"/>
        </a:p>
      </dgm:t>
    </dgm:pt>
    <dgm:pt modelId="{8A463F5C-A382-450D-9F6D-D6BEF3EAD587}" type="sibTrans" cxnId="{0CE6325B-F204-4082-AC0E-DB2C5E266C31}">
      <dgm:prSet/>
      <dgm:spPr/>
      <dgm:t>
        <a:bodyPr/>
        <a:lstStyle/>
        <a:p>
          <a:endParaRPr lang="en-US"/>
        </a:p>
      </dgm:t>
    </dgm:pt>
    <dgm:pt modelId="{312508F1-8D32-478E-87A5-639CD37EB3EC}">
      <dgm:prSet/>
      <dgm:spPr/>
      <dgm:t>
        <a:bodyPr/>
        <a:lstStyle/>
        <a:p>
          <a:r>
            <a:rPr lang="en-US" dirty="0"/>
            <a:t>More emergency response type interventions, </a:t>
          </a:r>
          <a:r>
            <a:rPr lang="en-US" dirty="0" err="1"/>
            <a:t>e.g</a:t>
          </a:r>
          <a:r>
            <a:rPr lang="en-US" dirty="0"/>
            <a:t> food parcels</a:t>
          </a:r>
        </a:p>
      </dgm:t>
    </dgm:pt>
    <dgm:pt modelId="{CD5182CB-ED2F-4945-9377-89342A8C4539}" type="parTrans" cxnId="{97D3894F-610F-4032-B85F-A253606F5025}">
      <dgm:prSet/>
      <dgm:spPr/>
      <dgm:t>
        <a:bodyPr/>
        <a:lstStyle/>
        <a:p>
          <a:endParaRPr lang="en-US"/>
        </a:p>
      </dgm:t>
    </dgm:pt>
    <dgm:pt modelId="{82CC916B-CB0F-4D97-BFD1-FEAD1AC75D52}" type="sibTrans" cxnId="{97D3894F-610F-4032-B85F-A253606F5025}">
      <dgm:prSet/>
      <dgm:spPr/>
      <dgm:t>
        <a:bodyPr/>
        <a:lstStyle/>
        <a:p>
          <a:endParaRPr lang="en-US"/>
        </a:p>
      </dgm:t>
    </dgm:pt>
    <dgm:pt modelId="{44AEAFB4-6A52-4C14-A540-F6C5AB781B53}" type="pres">
      <dgm:prSet presAssocID="{9BC82B3A-5041-493D-B3AD-ED031DACA2A9}" presName="vert0" presStyleCnt="0">
        <dgm:presLayoutVars>
          <dgm:dir/>
          <dgm:animOne val="branch"/>
          <dgm:animLvl val="lvl"/>
        </dgm:presLayoutVars>
      </dgm:prSet>
      <dgm:spPr/>
      <dgm:t>
        <a:bodyPr/>
        <a:lstStyle/>
        <a:p>
          <a:endParaRPr lang="en-US"/>
        </a:p>
      </dgm:t>
    </dgm:pt>
    <dgm:pt modelId="{10E666B7-C432-4405-9ABC-6E1F750017FC}" type="pres">
      <dgm:prSet presAssocID="{B86BB45C-3BFF-44D4-A012-5C47A827E94E}" presName="thickLine" presStyleLbl="alignNode1" presStyleIdx="0" presStyleCnt="5"/>
      <dgm:spPr/>
    </dgm:pt>
    <dgm:pt modelId="{91C6B968-B64F-4615-B1B8-C29D1315ABAA}" type="pres">
      <dgm:prSet presAssocID="{B86BB45C-3BFF-44D4-A012-5C47A827E94E}" presName="horz1" presStyleCnt="0"/>
      <dgm:spPr/>
    </dgm:pt>
    <dgm:pt modelId="{255D40B8-DEA6-42BF-B8A5-481E299B524C}" type="pres">
      <dgm:prSet presAssocID="{B86BB45C-3BFF-44D4-A012-5C47A827E94E}" presName="tx1" presStyleLbl="revTx" presStyleIdx="0" presStyleCnt="5"/>
      <dgm:spPr/>
      <dgm:t>
        <a:bodyPr/>
        <a:lstStyle/>
        <a:p>
          <a:endParaRPr lang="en-US"/>
        </a:p>
      </dgm:t>
    </dgm:pt>
    <dgm:pt modelId="{8B7C13F2-67B4-4263-9D58-B2B9494BF1B4}" type="pres">
      <dgm:prSet presAssocID="{B86BB45C-3BFF-44D4-A012-5C47A827E94E}" presName="vert1" presStyleCnt="0"/>
      <dgm:spPr/>
    </dgm:pt>
    <dgm:pt modelId="{610751A9-B9E7-418C-8697-4162A237DC57}" type="pres">
      <dgm:prSet presAssocID="{1D4A6400-F94A-4935-804F-088C6F0B76FF}" presName="thickLine" presStyleLbl="alignNode1" presStyleIdx="1" presStyleCnt="5"/>
      <dgm:spPr/>
    </dgm:pt>
    <dgm:pt modelId="{3DF947B6-6853-452F-B7AB-5AE2241281C1}" type="pres">
      <dgm:prSet presAssocID="{1D4A6400-F94A-4935-804F-088C6F0B76FF}" presName="horz1" presStyleCnt="0"/>
      <dgm:spPr/>
    </dgm:pt>
    <dgm:pt modelId="{528B9598-A621-42A0-9DCE-AF0E404C1F12}" type="pres">
      <dgm:prSet presAssocID="{1D4A6400-F94A-4935-804F-088C6F0B76FF}" presName="tx1" presStyleLbl="revTx" presStyleIdx="1" presStyleCnt="5"/>
      <dgm:spPr/>
      <dgm:t>
        <a:bodyPr/>
        <a:lstStyle/>
        <a:p>
          <a:endParaRPr lang="en-US"/>
        </a:p>
      </dgm:t>
    </dgm:pt>
    <dgm:pt modelId="{429AE74D-6804-4B25-B321-A6CC189995C6}" type="pres">
      <dgm:prSet presAssocID="{1D4A6400-F94A-4935-804F-088C6F0B76FF}" presName="vert1" presStyleCnt="0"/>
      <dgm:spPr/>
    </dgm:pt>
    <dgm:pt modelId="{98A0437F-06EE-42CF-86F1-FDBDB1890E49}" type="pres">
      <dgm:prSet presAssocID="{5661A928-2603-48D8-B774-A8F9EC076A22}" presName="thickLine" presStyleLbl="alignNode1" presStyleIdx="2" presStyleCnt="5"/>
      <dgm:spPr/>
    </dgm:pt>
    <dgm:pt modelId="{FB60E958-F3BB-447C-BD3A-09D0EF1CB7A8}" type="pres">
      <dgm:prSet presAssocID="{5661A928-2603-48D8-B774-A8F9EC076A22}" presName="horz1" presStyleCnt="0"/>
      <dgm:spPr/>
    </dgm:pt>
    <dgm:pt modelId="{67E8CB0F-FD58-481F-A218-5E9A661813F3}" type="pres">
      <dgm:prSet presAssocID="{5661A928-2603-48D8-B774-A8F9EC076A22}" presName="tx1" presStyleLbl="revTx" presStyleIdx="2" presStyleCnt="5"/>
      <dgm:spPr/>
      <dgm:t>
        <a:bodyPr/>
        <a:lstStyle/>
        <a:p>
          <a:endParaRPr lang="en-US"/>
        </a:p>
      </dgm:t>
    </dgm:pt>
    <dgm:pt modelId="{6E5446F2-88EA-4859-A63E-F3A48EFA2F4F}" type="pres">
      <dgm:prSet presAssocID="{5661A928-2603-48D8-B774-A8F9EC076A22}" presName="vert1" presStyleCnt="0"/>
      <dgm:spPr/>
    </dgm:pt>
    <dgm:pt modelId="{2D373F3D-2B38-4BF1-961B-FFBF3C7230D2}" type="pres">
      <dgm:prSet presAssocID="{862AD5ED-401D-4E7C-9EA4-B5190C8470E9}" presName="thickLine" presStyleLbl="alignNode1" presStyleIdx="3" presStyleCnt="5"/>
      <dgm:spPr/>
    </dgm:pt>
    <dgm:pt modelId="{A19DAF46-5D0A-40ED-86AF-D01EFC843532}" type="pres">
      <dgm:prSet presAssocID="{862AD5ED-401D-4E7C-9EA4-B5190C8470E9}" presName="horz1" presStyleCnt="0"/>
      <dgm:spPr/>
    </dgm:pt>
    <dgm:pt modelId="{F20473D1-AC76-4224-92FA-130E28F47F52}" type="pres">
      <dgm:prSet presAssocID="{862AD5ED-401D-4E7C-9EA4-B5190C8470E9}" presName="tx1" presStyleLbl="revTx" presStyleIdx="3" presStyleCnt="5"/>
      <dgm:spPr/>
      <dgm:t>
        <a:bodyPr/>
        <a:lstStyle/>
        <a:p>
          <a:endParaRPr lang="en-US"/>
        </a:p>
      </dgm:t>
    </dgm:pt>
    <dgm:pt modelId="{A30A56D4-F4E6-4361-8AD7-BDE1D543B956}" type="pres">
      <dgm:prSet presAssocID="{862AD5ED-401D-4E7C-9EA4-B5190C8470E9}" presName="vert1" presStyleCnt="0"/>
      <dgm:spPr/>
    </dgm:pt>
    <dgm:pt modelId="{891A32D4-5F90-4089-9916-D993129A1983}" type="pres">
      <dgm:prSet presAssocID="{312508F1-8D32-478E-87A5-639CD37EB3EC}" presName="thickLine" presStyleLbl="alignNode1" presStyleIdx="4" presStyleCnt="5"/>
      <dgm:spPr/>
    </dgm:pt>
    <dgm:pt modelId="{1B2FEC8B-851E-4B35-B71A-2A1B7F363C00}" type="pres">
      <dgm:prSet presAssocID="{312508F1-8D32-478E-87A5-639CD37EB3EC}" presName="horz1" presStyleCnt="0"/>
      <dgm:spPr/>
    </dgm:pt>
    <dgm:pt modelId="{E97A8AB3-88F7-4470-B9B7-A36001581641}" type="pres">
      <dgm:prSet presAssocID="{312508F1-8D32-478E-87A5-639CD37EB3EC}" presName="tx1" presStyleLbl="revTx" presStyleIdx="4" presStyleCnt="5" custLinFactY="-6057" custLinFactNeighborX="-5" custLinFactNeighborY="-100000"/>
      <dgm:spPr/>
      <dgm:t>
        <a:bodyPr/>
        <a:lstStyle/>
        <a:p>
          <a:endParaRPr lang="en-US"/>
        </a:p>
      </dgm:t>
    </dgm:pt>
    <dgm:pt modelId="{98305327-1E76-4DA0-9B29-2F6D90F3D389}" type="pres">
      <dgm:prSet presAssocID="{312508F1-8D32-478E-87A5-639CD37EB3EC}" presName="vert1" presStyleCnt="0"/>
      <dgm:spPr/>
    </dgm:pt>
  </dgm:ptLst>
  <dgm:cxnLst>
    <dgm:cxn modelId="{485554FE-862B-4356-8A41-E44AEEC0CD2D}" srcId="{9BC82B3A-5041-493D-B3AD-ED031DACA2A9}" destId="{5661A928-2603-48D8-B774-A8F9EC076A22}" srcOrd="2" destOrd="0" parTransId="{BF028949-7A65-4D01-8762-7D8F9A5D11CA}" sibTransId="{D44D15DE-A369-47F9-83D0-C96370CA06A3}"/>
    <dgm:cxn modelId="{90F3D7D0-75BD-4A01-81F7-FAE279320D08}" type="presOf" srcId="{312508F1-8D32-478E-87A5-639CD37EB3EC}" destId="{E97A8AB3-88F7-4470-B9B7-A36001581641}" srcOrd="0" destOrd="0" presId="urn:microsoft.com/office/officeart/2008/layout/LinedList"/>
    <dgm:cxn modelId="{DEEAC9E8-8C3D-41D1-81BF-B5A39E51E172}" type="presOf" srcId="{862AD5ED-401D-4E7C-9EA4-B5190C8470E9}" destId="{F20473D1-AC76-4224-92FA-130E28F47F52}" srcOrd="0" destOrd="0" presId="urn:microsoft.com/office/officeart/2008/layout/LinedList"/>
    <dgm:cxn modelId="{B2BDF33C-6C02-415A-99E9-8A25EACD223D}" type="presOf" srcId="{1D4A6400-F94A-4935-804F-088C6F0B76FF}" destId="{528B9598-A621-42A0-9DCE-AF0E404C1F12}" srcOrd="0" destOrd="0" presId="urn:microsoft.com/office/officeart/2008/layout/LinedList"/>
    <dgm:cxn modelId="{DC51825B-DF05-4A16-99D4-56EE95CA798D}" type="presOf" srcId="{5661A928-2603-48D8-B774-A8F9EC076A22}" destId="{67E8CB0F-FD58-481F-A218-5E9A661813F3}" srcOrd="0" destOrd="0" presId="urn:microsoft.com/office/officeart/2008/layout/LinedList"/>
    <dgm:cxn modelId="{297B9F88-C431-4978-B492-936500BE1C10}" srcId="{9BC82B3A-5041-493D-B3AD-ED031DACA2A9}" destId="{B86BB45C-3BFF-44D4-A012-5C47A827E94E}" srcOrd="0" destOrd="0" parTransId="{F182F264-0803-438C-8075-8DEDF46362A1}" sibTransId="{80AD9A24-4CAC-489E-A822-CAE6DCC234F5}"/>
    <dgm:cxn modelId="{0CE6325B-F204-4082-AC0E-DB2C5E266C31}" srcId="{9BC82B3A-5041-493D-B3AD-ED031DACA2A9}" destId="{862AD5ED-401D-4E7C-9EA4-B5190C8470E9}" srcOrd="3" destOrd="0" parTransId="{8DAA3AC4-5BD4-414B-9A2A-A61159EC9A0B}" sibTransId="{8A463F5C-A382-450D-9F6D-D6BEF3EAD587}"/>
    <dgm:cxn modelId="{FCE8FB31-4BF1-420C-9ECB-B9B735E4BCD4}" type="presOf" srcId="{B86BB45C-3BFF-44D4-A012-5C47A827E94E}" destId="{255D40B8-DEA6-42BF-B8A5-481E299B524C}" srcOrd="0" destOrd="0" presId="urn:microsoft.com/office/officeart/2008/layout/LinedList"/>
    <dgm:cxn modelId="{97D3894F-610F-4032-B85F-A253606F5025}" srcId="{9BC82B3A-5041-493D-B3AD-ED031DACA2A9}" destId="{312508F1-8D32-478E-87A5-639CD37EB3EC}" srcOrd="4" destOrd="0" parTransId="{CD5182CB-ED2F-4945-9377-89342A8C4539}" sibTransId="{82CC916B-CB0F-4D97-BFD1-FEAD1AC75D52}"/>
    <dgm:cxn modelId="{85616DF2-882E-458F-A869-7A2C90D45A16}" srcId="{9BC82B3A-5041-493D-B3AD-ED031DACA2A9}" destId="{1D4A6400-F94A-4935-804F-088C6F0B76FF}" srcOrd="1" destOrd="0" parTransId="{A99BB263-5C3A-4CA4-9445-9A1E94D82193}" sibTransId="{3FC3F5CD-0216-4D0A-BE33-BBC2D054B992}"/>
    <dgm:cxn modelId="{A38F2241-7C19-49EB-B473-E30ECE12AE3B}" type="presOf" srcId="{9BC82B3A-5041-493D-B3AD-ED031DACA2A9}" destId="{44AEAFB4-6A52-4C14-A540-F6C5AB781B53}" srcOrd="0" destOrd="0" presId="urn:microsoft.com/office/officeart/2008/layout/LinedList"/>
    <dgm:cxn modelId="{C04A32D3-F54A-4DCE-A83D-09D500233F6E}" type="presParOf" srcId="{44AEAFB4-6A52-4C14-A540-F6C5AB781B53}" destId="{10E666B7-C432-4405-9ABC-6E1F750017FC}" srcOrd="0" destOrd="0" presId="urn:microsoft.com/office/officeart/2008/layout/LinedList"/>
    <dgm:cxn modelId="{B42FB06F-273F-47BE-A2D8-21B6E2C6EBE2}" type="presParOf" srcId="{44AEAFB4-6A52-4C14-A540-F6C5AB781B53}" destId="{91C6B968-B64F-4615-B1B8-C29D1315ABAA}" srcOrd="1" destOrd="0" presId="urn:microsoft.com/office/officeart/2008/layout/LinedList"/>
    <dgm:cxn modelId="{ED2980E9-5A90-49E2-9858-D8081C550EB1}" type="presParOf" srcId="{91C6B968-B64F-4615-B1B8-C29D1315ABAA}" destId="{255D40B8-DEA6-42BF-B8A5-481E299B524C}" srcOrd="0" destOrd="0" presId="urn:microsoft.com/office/officeart/2008/layout/LinedList"/>
    <dgm:cxn modelId="{34E3E625-9CA6-4870-8A76-CD3E9FDAB7A2}" type="presParOf" srcId="{91C6B968-B64F-4615-B1B8-C29D1315ABAA}" destId="{8B7C13F2-67B4-4263-9D58-B2B9494BF1B4}" srcOrd="1" destOrd="0" presId="urn:microsoft.com/office/officeart/2008/layout/LinedList"/>
    <dgm:cxn modelId="{488C463E-4994-4E03-8A30-650ADD60E0E1}" type="presParOf" srcId="{44AEAFB4-6A52-4C14-A540-F6C5AB781B53}" destId="{610751A9-B9E7-418C-8697-4162A237DC57}" srcOrd="2" destOrd="0" presId="urn:microsoft.com/office/officeart/2008/layout/LinedList"/>
    <dgm:cxn modelId="{4B231D4C-8F8E-414B-B190-D2CF8AF118B7}" type="presParOf" srcId="{44AEAFB4-6A52-4C14-A540-F6C5AB781B53}" destId="{3DF947B6-6853-452F-B7AB-5AE2241281C1}" srcOrd="3" destOrd="0" presId="urn:microsoft.com/office/officeart/2008/layout/LinedList"/>
    <dgm:cxn modelId="{74777026-DF94-4D0E-A010-75F3FE426683}" type="presParOf" srcId="{3DF947B6-6853-452F-B7AB-5AE2241281C1}" destId="{528B9598-A621-42A0-9DCE-AF0E404C1F12}" srcOrd="0" destOrd="0" presId="urn:microsoft.com/office/officeart/2008/layout/LinedList"/>
    <dgm:cxn modelId="{367B946D-0A30-4B64-B5C8-8F1FEF093E36}" type="presParOf" srcId="{3DF947B6-6853-452F-B7AB-5AE2241281C1}" destId="{429AE74D-6804-4B25-B321-A6CC189995C6}" srcOrd="1" destOrd="0" presId="urn:microsoft.com/office/officeart/2008/layout/LinedList"/>
    <dgm:cxn modelId="{7F732959-D00A-4DCB-A51F-7CDE9D0C2D94}" type="presParOf" srcId="{44AEAFB4-6A52-4C14-A540-F6C5AB781B53}" destId="{98A0437F-06EE-42CF-86F1-FDBDB1890E49}" srcOrd="4" destOrd="0" presId="urn:microsoft.com/office/officeart/2008/layout/LinedList"/>
    <dgm:cxn modelId="{5F259C66-6595-4723-88FF-98982E9E9491}" type="presParOf" srcId="{44AEAFB4-6A52-4C14-A540-F6C5AB781B53}" destId="{FB60E958-F3BB-447C-BD3A-09D0EF1CB7A8}" srcOrd="5" destOrd="0" presId="urn:microsoft.com/office/officeart/2008/layout/LinedList"/>
    <dgm:cxn modelId="{2A67E1B6-D4A8-4FAA-98DA-9D089578EB8F}" type="presParOf" srcId="{FB60E958-F3BB-447C-BD3A-09D0EF1CB7A8}" destId="{67E8CB0F-FD58-481F-A218-5E9A661813F3}" srcOrd="0" destOrd="0" presId="urn:microsoft.com/office/officeart/2008/layout/LinedList"/>
    <dgm:cxn modelId="{45954A89-F745-4088-8C51-1D014474C72A}" type="presParOf" srcId="{FB60E958-F3BB-447C-BD3A-09D0EF1CB7A8}" destId="{6E5446F2-88EA-4859-A63E-F3A48EFA2F4F}" srcOrd="1" destOrd="0" presId="urn:microsoft.com/office/officeart/2008/layout/LinedList"/>
    <dgm:cxn modelId="{1D5F0F64-E198-4E3E-A4C6-B9B82394F88F}" type="presParOf" srcId="{44AEAFB4-6A52-4C14-A540-F6C5AB781B53}" destId="{2D373F3D-2B38-4BF1-961B-FFBF3C7230D2}" srcOrd="6" destOrd="0" presId="urn:microsoft.com/office/officeart/2008/layout/LinedList"/>
    <dgm:cxn modelId="{E3EF4C55-45E1-43CC-A2D1-0CE23B69B0A4}" type="presParOf" srcId="{44AEAFB4-6A52-4C14-A540-F6C5AB781B53}" destId="{A19DAF46-5D0A-40ED-86AF-D01EFC843532}" srcOrd="7" destOrd="0" presId="urn:microsoft.com/office/officeart/2008/layout/LinedList"/>
    <dgm:cxn modelId="{9986738F-D4E3-4724-91A4-2CF7F1FCB003}" type="presParOf" srcId="{A19DAF46-5D0A-40ED-86AF-D01EFC843532}" destId="{F20473D1-AC76-4224-92FA-130E28F47F52}" srcOrd="0" destOrd="0" presId="urn:microsoft.com/office/officeart/2008/layout/LinedList"/>
    <dgm:cxn modelId="{767E4698-E0CA-4611-899C-E1CE454563EC}" type="presParOf" srcId="{A19DAF46-5D0A-40ED-86AF-D01EFC843532}" destId="{A30A56D4-F4E6-4361-8AD7-BDE1D543B956}" srcOrd="1" destOrd="0" presId="urn:microsoft.com/office/officeart/2008/layout/LinedList"/>
    <dgm:cxn modelId="{7C5F6618-B26B-4145-B7A5-7CF740C4A8BA}" type="presParOf" srcId="{44AEAFB4-6A52-4C14-A540-F6C5AB781B53}" destId="{891A32D4-5F90-4089-9916-D993129A1983}" srcOrd="8" destOrd="0" presId="urn:microsoft.com/office/officeart/2008/layout/LinedList"/>
    <dgm:cxn modelId="{71092DF7-DFF5-4357-BE0E-74B097F32F88}" type="presParOf" srcId="{44AEAFB4-6A52-4C14-A540-F6C5AB781B53}" destId="{1B2FEC8B-851E-4B35-B71A-2A1B7F363C00}" srcOrd="9" destOrd="0" presId="urn:microsoft.com/office/officeart/2008/layout/LinedList"/>
    <dgm:cxn modelId="{4C90039D-E54F-456A-84EF-DC1F4D5D7EBF}" type="presParOf" srcId="{1B2FEC8B-851E-4B35-B71A-2A1B7F363C00}" destId="{E97A8AB3-88F7-4470-B9B7-A36001581641}" srcOrd="0" destOrd="0" presId="urn:microsoft.com/office/officeart/2008/layout/LinedList"/>
    <dgm:cxn modelId="{EE5F9B6B-96F0-4D42-B1D4-45830528A71D}" type="presParOf" srcId="{1B2FEC8B-851E-4B35-B71A-2A1B7F363C00}" destId="{98305327-1E76-4DA0-9B29-2F6D90F3D389}"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176076-E0F6-4BF4-8245-10A8B6F49243}">
      <dsp:nvSpPr>
        <dsp:cNvPr id="0" name=""/>
        <dsp:cNvSpPr/>
      </dsp:nvSpPr>
      <dsp:spPr>
        <a:xfrm>
          <a:off x="3280" y="41680"/>
          <a:ext cx="4065004" cy="1467000"/>
        </a:xfrm>
        <a:prstGeom prst="rect">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lvl="0" algn="ctr" defTabSz="889000">
            <a:lnSpc>
              <a:spcPct val="90000"/>
            </a:lnSpc>
            <a:spcBef>
              <a:spcPct val="0"/>
            </a:spcBef>
            <a:spcAft>
              <a:spcPct val="35000"/>
            </a:spcAft>
          </a:pPr>
          <a:r>
            <a:rPr lang="en-US" sz="2000" b="1" kern="1200" dirty="0"/>
            <a:t>MDA is…</a:t>
          </a:r>
        </a:p>
      </dsp:txBody>
      <dsp:txXfrm>
        <a:off x="3280" y="41680"/>
        <a:ext cx="4065004" cy="1467000"/>
      </dsp:txXfrm>
    </dsp:sp>
    <dsp:sp modelId="{B5F298C8-6881-4872-95B3-0E8A89A2199A}">
      <dsp:nvSpPr>
        <dsp:cNvPr id="0" name=""/>
        <dsp:cNvSpPr/>
      </dsp:nvSpPr>
      <dsp:spPr>
        <a:xfrm>
          <a:off x="8958" y="1569013"/>
          <a:ext cx="4053649" cy="2877266"/>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 A Nongovernmental organization (NPC and PBO) with a 34 year history in engaging in meaningful activities to alleviate  the negative impact  of joblessness to communities around South Africa, Lesotho, Swaziland and Botswana.</a:t>
          </a:r>
          <a:endParaRPr lang="en-ZA" sz="2000" kern="1200" dirty="0"/>
        </a:p>
      </dsp:txBody>
      <dsp:txXfrm>
        <a:off x="8958" y="1569013"/>
        <a:ext cx="4053649" cy="2877266"/>
      </dsp:txXfrm>
    </dsp:sp>
    <dsp:sp modelId="{6E58C863-65FD-46B3-9319-D39C1C571E95}">
      <dsp:nvSpPr>
        <dsp:cNvPr id="0" name=""/>
        <dsp:cNvSpPr/>
      </dsp:nvSpPr>
      <dsp:spPr>
        <a:xfrm>
          <a:off x="4759486" y="43876"/>
          <a:ext cx="6028362" cy="1467000"/>
        </a:xfrm>
        <a:prstGeom prst="rect">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lvl="0" algn="ctr" defTabSz="889000">
            <a:lnSpc>
              <a:spcPct val="90000"/>
            </a:lnSpc>
            <a:spcBef>
              <a:spcPct val="0"/>
            </a:spcBef>
            <a:spcAft>
              <a:spcPct val="35000"/>
            </a:spcAft>
          </a:pPr>
          <a:r>
            <a:rPr lang="en-US" sz="2000" b="1" kern="1200" dirty="0"/>
            <a:t>The MDA is a brainchild of the NUM, in response to the widespread retrenchments of 1987 in the mining sector, which, for various reasons, have continued to this day.</a:t>
          </a:r>
        </a:p>
      </dsp:txBody>
      <dsp:txXfrm>
        <a:off x="4759486" y="43876"/>
        <a:ext cx="6028362" cy="1467000"/>
      </dsp:txXfrm>
    </dsp:sp>
    <dsp:sp modelId="{C5B0AAF1-9BB1-4BB3-BAAB-7179D6F3AF30}">
      <dsp:nvSpPr>
        <dsp:cNvPr id="0" name=""/>
        <dsp:cNvSpPr/>
      </dsp:nvSpPr>
      <dsp:spPr>
        <a:xfrm>
          <a:off x="4762745" y="1575601"/>
          <a:ext cx="6021845" cy="2868482"/>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dirty="0"/>
            <a:t>Our approach is informed by, and supported through:</a:t>
          </a:r>
        </a:p>
        <a:p>
          <a:pPr marL="342900" lvl="2" indent="-171450" algn="l" defTabSz="800100">
            <a:lnSpc>
              <a:spcPct val="90000"/>
            </a:lnSpc>
            <a:spcBef>
              <a:spcPct val="0"/>
            </a:spcBef>
            <a:spcAft>
              <a:spcPct val="15000"/>
            </a:spcAft>
            <a:buChar char="••"/>
          </a:pPr>
          <a:r>
            <a:rPr lang="en-US" sz="1800" kern="1200" dirty="0"/>
            <a:t>Taking advantage of the regulatory framework and partnering with key stakeholders in advancing the socio economic agenda. </a:t>
          </a:r>
        </a:p>
        <a:p>
          <a:pPr marL="342900" lvl="2" indent="-171450" algn="l" defTabSz="800100">
            <a:lnSpc>
              <a:spcPct val="90000"/>
            </a:lnSpc>
            <a:spcBef>
              <a:spcPct val="0"/>
            </a:spcBef>
            <a:spcAft>
              <a:spcPct val="15000"/>
            </a:spcAft>
            <a:buChar char="••"/>
          </a:pPr>
          <a:r>
            <a:rPr lang="en-US" sz="1800" kern="1200" dirty="0"/>
            <a:t>Using opportunities presented by sector charters for the benefit of former mineworkers and communities – such as : MPRD Act 28 of 2002, Mining Charter, Construction Charter and others.</a:t>
          </a:r>
        </a:p>
      </dsp:txBody>
      <dsp:txXfrm>
        <a:off x="4762745" y="1575601"/>
        <a:ext cx="6021845" cy="286848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18DEB4-F5A3-45C7-9B06-3E04E48B4347}">
      <dsp:nvSpPr>
        <dsp:cNvPr id="0" name=""/>
        <dsp:cNvSpPr/>
      </dsp:nvSpPr>
      <dsp:spPr>
        <a:xfrm>
          <a:off x="0" y="421630"/>
          <a:ext cx="10353761" cy="1023750"/>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3567" tIns="520700" rIns="803567" bIns="177800" numCol="1" spcCol="1270" anchor="t" anchorCtr="0">
          <a:noAutofit/>
        </a:bodyPr>
        <a:lstStyle/>
        <a:p>
          <a:pPr marL="228600" lvl="1" indent="-228600" algn="l" defTabSz="1111250">
            <a:lnSpc>
              <a:spcPct val="90000"/>
            </a:lnSpc>
            <a:spcBef>
              <a:spcPct val="0"/>
            </a:spcBef>
            <a:spcAft>
              <a:spcPct val="15000"/>
            </a:spcAft>
            <a:buChar char="••"/>
          </a:pPr>
          <a:r>
            <a:rPr lang="en-US" sz="2500" b="1" kern="1200"/>
            <a:t>Enabling sustainable livelihoods for people and communities.</a:t>
          </a:r>
          <a:endParaRPr lang="en-US" sz="2500" kern="1200"/>
        </a:p>
      </dsp:txBody>
      <dsp:txXfrm>
        <a:off x="0" y="421630"/>
        <a:ext cx="10353761" cy="1023750"/>
      </dsp:txXfrm>
    </dsp:sp>
    <dsp:sp modelId="{1E59EB93-3A34-4368-BA15-B385F03896F1}">
      <dsp:nvSpPr>
        <dsp:cNvPr id="0" name=""/>
        <dsp:cNvSpPr/>
      </dsp:nvSpPr>
      <dsp:spPr>
        <a:xfrm>
          <a:off x="517688" y="52630"/>
          <a:ext cx="7247633" cy="73800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3943" tIns="0" rIns="273943" bIns="0" numCol="1" spcCol="1270" anchor="ctr" anchorCtr="0">
          <a:noAutofit/>
        </a:bodyPr>
        <a:lstStyle/>
        <a:p>
          <a:pPr lvl="0" algn="l" defTabSz="1111250">
            <a:lnSpc>
              <a:spcPct val="90000"/>
            </a:lnSpc>
            <a:spcBef>
              <a:spcPct val="0"/>
            </a:spcBef>
            <a:spcAft>
              <a:spcPct val="35000"/>
            </a:spcAft>
          </a:pPr>
          <a:r>
            <a:rPr lang="en-US" sz="2500" b="1" kern="1200"/>
            <a:t>Vision</a:t>
          </a:r>
          <a:endParaRPr lang="en-US" sz="2500" kern="1200"/>
        </a:p>
      </dsp:txBody>
      <dsp:txXfrm>
        <a:off x="553714" y="88656"/>
        <a:ext cx="7175581" cy="665948"/>
      </dsp:txXfrm>
    </dsp:sp>
    <dsp:sp modelId="{5CE38F9A-16F4-432D-B3FA-9453B86577FB}">
      <dsp:nvSpPr>
        <dsp:cNvPr id="0" name=""/>
        <dsp:cNvSpPr/>
      </dsp:nvSpPr>
      <dsp:spPr>
        <a:xfrm>
          <a:off x="0" y="1949380"/>
          <a:ext cx="10353761" cy="1693125"/>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3567" tIns="520700" rIns="803567" bIns="177800" numCol="1" spcCol="1270" anchor="t" anchorCtr="0">
          <a:noAutofit/>
        </a:bodyPr>
        <a:lstStyle/>
        <a:p>
          <a:pPr marL="228600" lvl="1" indent="-228600" algn="l" defTabSz="1111250">
            <a:lnSpc>
              <a:spcPct val="90000"/>
            </a:lnSpc>
            <a:spcBef>
              <a:spcPct val="0"/>
            </a:spcBef>
            <a:spcAft>
              <a:spcPct val="15000"/>
            </a:spcAft>
            <a:buChar char="••"/>
          </a:pPr>
          <a:r>
            <a:rPr lang="en-US" sz="2500" b="1" kern="1200"/>
            <a:t>To provide value added developmental solutions to targeted communities (labour sending and host) of mining, energy, metal and construction industries.</a:t>
          </a:r>
          <a:endParaRPr lang="en-US" sz="2500" kern="1200"/>
        </a:p>
      </dsp:txBody>
      <dsp:txXfrm>
        <a:off x="0" y="1949380"/>
        <a:ext cx="10353761" cy="1693125"/>
      </dsp:txXfrm>
    </dsp:sp>
    <dsp:sp modelId="{57045629-2295-4D7D-87C0-D3737E5500B7}">
      <dsp:nvSpPr>
        <dsp:cNvPr id="0" name=""/>
        <dsp:cNvSpPr/>
      </dsp:nvSpPr>
      <dsp:spPr>
        <a:xfrm>
          <a:off x="517688" y="1580380"/>
          <a:ext cx="7247633" cy="73800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3943" tIns="0" rIns="273943" bIns="0" numCol="1" spcCol="1270" anchor="ctr" anchorCtr="0">
          <a:noAutofit/>
        </a:bodyPr>
        <a:lstStyle/>
        <a:p>
          <a:pPr lvl="0" algn="l" defTabSz="1111250">
            <a:lnSpc>
              <a:spcPct val="90000"/>
            </a:lnSpc>
            <a:spcBef>
              <a:spcPct val="0"/>
            </a:spcBef>
            <a:spcAft>
              <a:spcPct val="35000"/>
            </a:spcAft>
          </a:pPr>
          <a:r>
            <a:rPr lang="en-US" sz="2500" b="1" kern="1200"/>
            <a:t>Mission</a:t>
          </a:r>
          <a:endParaRPr lang="en-US" sz="2500" kern="1200"/>
        </a:p>
      </dsp:txBody>
      <dsp:txXfrm>
        <a:off x="553714" y="1616406"/>
        <a:ext cx="7175581" cy="66594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5444B5-1CF4-4EC8-9276-2B2B10B31CA1}">
      <dsp:nvSpPr>
        <dsp:cNvPr id="0" name=""/>
        <dsp:cNvSpPr/>
      </dsp:nvSpPr>
      <dsp:spPr>
        <a:xfrm>
          <a:off x="2130095" y="2065129"/>
          <a:ext cx="1883435" cy="1717778"/>
        </a:xfrm>
        <a:prstGeom prst="ellipse">
          <a:avLst/>
        </a:prstGeom>
        <a:blipFill rotWithShape="0">
          <a:blip xmlns:r="http://schemas.openxmlformats.org/officeDocument/2006/relationships" r:embed="rId1"/>
          <a:srcRect/>
          <a:stretch>
            <a:fillRect l="-23000" r="-23000"/>
          </a:stretch>
        </a:blipFill>
        <a:ln>
          <a:noFill/>
        </a:ln>
        <a:effectLst>
          <a:outerShdw blurRad="50800" dist="38100" dir="5400000" sy="96000" rotWithShape="0">
            <a:srgbClr val="000000">
              <a:alpha val="54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1275" tIns="41275" rIns="41275" bIns="41275" numCol="1" spcCol="1270" anchor="ctr" anchorCtr="0">
          <a:noAutofit/>
        </a:bodyPr>
        <a:lstStyle/>
        <a:p>
          <a:pPr lvl="0" algn="ctr" defTabSz="2889250">
            <a:lnSpc>
              <a:spcPct val="90000"/>
            </a:lnSpc>
            <a:spcBef>
              <a:spcPct val="0"/>
            </a:spcBef>
            <a:spcAft>
              <a:spcPct val="35000"/>
            </a:spcAft>
          </a:pPr>
          <a:endParaRPr lang="en-ZA" sz="6500" kern="1200" dirty="0"/>
        </a:p>
      </dsp:txBody>
      <dsp:txXfrm>
        <a:off x="2405918" y="2316692"/>
        <a:ext cx="1331789" cy="1214652"/>
      </dsp:txXfrm>
    </dsp:sp>
    <dsp:sp modelId="{F6433039-E95C-41F4-A059-D2C883628D7B}">
      <dsp:nvSpPr>
        <dsp:cNvPr id="0" name=""/>
        <dsp:cNvSpPr/>
      </dsp:nvSpPr>
      <dsp:spPr>
        <a:xfrm rot="10702608">
          <a:off x="773003" y="2739002"/>
          <a:ext cx="1283152" cy="463956"/>
        </a:xfrm>
        <a:prstGeom prst="leftArrow">
          <a:avLst>
            <a:gd name="adj1" fmla="val 60000"/>
            <a:gd name="adj2" fmla="val 50000"/>
          </a:avLst>
        </a:prstGeom>
        <a:gradFill rotWithShape="0">
          <a:gsLst>
            <a:gs pos="0">
              <a:schemeClr val="accent1">
                <a:tint val="60000"/>
                <a:hueOff val="0"/>
                <a:satOff val="0"/>
                <a:lumOff val="0"/>
                <a:alphaOff val="0"/>
                <a:tint val="94000"/>
                <a:satMod val="100000"/>
                <a:lumMod val="104000"/>
              </a:schemeClr>
            </a:gs>
            <a:gs pos="69000">
              <a:schemeClr val="accent1">
                <a:tint val="60000"/>
                <a:hueOff val="0"/>
                <a:satOff val="0"/>
                <a:lumOff val="0"/>
                <a:alphaOff val="0"/>
                <a:shade val="86000"/>
                <a:satMod val="130000"/>
                <a:lumMod val="102000"/>
              </a:schemeClr>
            </a:gs>
            <a:gs pos="100000">
              <a:schemeClr val="accent1">
                <a:tint val="60000"/>
                <a:hueOff val="0"/>
                <a:satOff val="0"/>
                <a:lumOff val="0"/>
                <a:alphaOff val="0"/>
                <a:shade val="72000"/>
                <a:satMod val="130000"/>
                <a:lumMod val="100000"/>
              </a:schemeClr>
            </a:gs>
          </a:gsLst>
          <a:lin ang="5400000" scaled="0"/>
        </a:gradFill>
        <a:ln>
          <a:noFill/>
        </a:ln>
        <a:effectLst>
          <a:outerShdw blurRad="50800" dist="38100" dir="5400000" sy="96000" rotWithShape="0">
            <a:srgbClr val="000000">
              <a:alpha val="54000"/>
            </a:srgbClr>
          </a:outerShdw>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7D977D72-F6EC-41F3-8EC2-C26E04610B6F}">
      <dsp:nvSpPr>
        <dsp:cNvPr id="0" name=""/>
        <dsp:cNvSpPr/>
      </dsp:nvSpPr>
      <dsp:spPr>
        <a:xfrm>
          <a:off x="0" y="2370545"/>
          <a:ext cx="1546521" cy="1237217"/>
        </a:xfrm>
        <a:prstGeom prst="roundRect">
          <a:avLst>
            <a:gd name="adj" fmla="val 10000"/>
          </a:avLst>
        </a:prstGeom>
        <a:gradFill rotWithShape="0">
          <a:gsLst>
            <a:gs pos="0">
              <a:schemeClr val="accent1">
                <a:hueOff val="0"/>
                <a:satOff val="0"/>
                <a:lumOff val="0"/>
                <a:alphaOff val="0"/>
                <a:tint val="94000"/>
                <a:satMod val="100000"/>
                <a:lumMod val="104000"/>
              </a:schemeClr>
            </a:gs>
            <a:gs pos="69000">
              <a:schemeClr val="accent1">
                <a:hueOff val="0"/>
                <a:satOff val="0"/>
                <a:lumOff val="0"/>
                <a:alphaOff val="0"/>
                <a:shade val="86000"/>
                <a:satMod val="130000"/>
                <a:lumMod val="102000"/>
              </a:schemeClr>
            </a:gs>
            <a:gs pos="100000">
              <a:schemeClr val="accent1">
                <a:hueOff val="0"/>
                <a:satOff val="0"/>
                <a:lumOff val="0"/>
                <a:alphaOff val="0"/>
                <a:shade val="72000"/>
                <a:satMod val="130000"/>
                <a:lumMod val="100000"/>
              </a:schemeClr>
            </a:gs>
          </a:gsLst>
          <a:lin ang="5400000" scaled="0"/>
        </a:gradFill>
        <a:ln>
          <a:noFill/>
        </a:ln>
        <a:effectLst>
          <a:outerShdw blurRad="50800" dist="38100" dir="5400000" sy="96000" rotWithShape="0">
            <a:srgbClr val="000000">
              <a:alpha val="54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lvl="0" algn="ctr" defTabSz="800100">
            <a:lnSpc>
              <a:spcPct val="90000"/>
            </a:lnSpc>
            <a:spcBef>
              <a:spcPct val="0"/>
            </a:spcBef>
            <a:spcAft>
              <a:spcPct val="35000"/>
            </a:spcAft>
          </a:pPr>
          <a:r>
            <a:rPr lang="en-US" sz="1800" b="1" kern="1200" dirty="0"/>
            <a:t>Occupational Health &amp; Compensation</a:t>
          </a:r>
          <a:endParaRPr lang="en-ZA" sz="1800" b="1" kern="1200" dirty="0"/>
        </a:p>
      </dsp:txBody>
      <dsp:txXfrm>
        <a:off x="36237" y="2406782"/>
        <a:ext cx="1474047" cy="1164743"/>
      </dsp:txXfrm>
    </dsp:sp>
    <dsp:sp modelId="{E926416A-0F0B-42B8-9989-908B670A1245}">
      <dsp:nvSpPr>
        <dsp:cNvPr id="0" name=""/>
        <dsp:cNvSpPr/>
      </dsp:nvSpPr>
      <dsp:spPr>
        <a:xfrm rot="13519928">
          <a:off x="1079501" y="1448348"/>
          <a:ext cx="1525912" cy="463956"/>
        </a:xfrm>
        <a:prstGeom prst="leftArrow">
          <a:avLst>
            <a:gd name="adj1" fmla="val 60000"/>
            <a:gd name="adj2" fmla="val 50000"/>
          </a:avLst>
        </a:prstGeom>
        <a:gradFill rotWithShape="0">
          <a:gsLst>
            <a:gs pos="0">
              <a:schemeClr val="accent1">
                <a:tint val="60000"/>
                <a:hueOff val="0"/>
                <a:satOff val="0"/>
                <a:lumOff val="0"/>
                <a:alphaOff val="0"/>
                <a:tint val="94000"/>
                <a:satMod val="100000"/>
                <a:lumMod val="104000"/>
              </a:schemeClr>
            </a:gs>
            <a:gs pos="69000">
              <a:schemeClr val="accent1">
                <a:tint val="60000"/>
                <a:hueOff val="0"/>
                <a:satOff val="0"/>
                <a:lumOff val="0"/>
                <a:alphaOff val="0"/>
                <a:shade val="86000"/>
                <a:satMod val="130000"/>
                <a:lumMod val="102000"/>
              </a:schemeClr>
            </a:gs>
            <a:gs pos="100000">
              <a:schemeClr val="accent1">
                <a:tint val="60000"/>
                <a:hueOff val="0"/>
                <a:satOff val="0"/>
                <a:lumOff val="0"/>
                <a:alphaOff val="0"/>
                <a:shade val="72000"/>
                <a:satMod val="130000"/>
                <a:lumMod val="100000"/>
              </a:schemeClr>
            </a:gs>
          </a:gsLst>
          <a:lin ang="5400000" scaled="0"/>
        </a:gradFill>
        <a:ln>
          <a:noFill/>
        </a:ln>
        <a:effectLst>
          <a:outerShdw blurRad="50800" dist="38100" dir="5400000" sy="96000" rotWithShape="0">
            <a:srgbClr val="000000">
              <a:alpha val="54000"/>
            </a:srgbClr>
          </a:outerShdw>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3825C211-1A79-4C27-801E-E51AA7D626E4}">
      <dsp:nvSpPr>
        <dsp:cNvPr id="0" name=""/>
        <dsp:cNvSpPr/>
      </dsp:nvSpPr>
      <dsp:spPr>
        <a:xfrm>
          <a:off x="532841" y="519108"/>
          <a:ext cx="1546521" cy="1237217"/>
        </a:xfrm>
        <a:prstGeom prst="roundRect">
          <a:avLst>
            <a:gd name="adj" fmla="val 10000"/>
          </a:avLst>
        </a:prstGeom>
        <a:gradFill rotWithShape="0">
          <a:gsLst>
            <a:gs pos="0">
              <a:schemeClr val="accent1">
                <a:hueOff val="0"/>
                <a:satOff val="0"/>
                <a:lumOff val="0"/>
                <a:alphaOff val="0"/>
                <a:tint val="94000"/>
                <a:satMod val="100000"/>
                <a:lumMod val="104000"/>
              </a:schemeClr>
            </a:gs>
            <a:gs pos="69000">
              <a:schemeClr val="accent1">
                <a:hueOff val="0"/>
                <a:satOff val="0"/>
                <a:lumOff val="0"/>
                <a:alphaOff val="0"/>
                <a:shade val="86000"/>
                <a:satMod val="130000"/>
                <a:lumMod val="102000"/>
              </a:schemeClr>
            </a:gs>
            <a:gs pos="100000">
              <a:schemeClr val="accent1">
                <a:hueOff val="0"/>
                <a:satOff val="0"/>
                <a:lumOff val="0"/>
                <a:alphaOff val="0"/>
                <a:shade val="72000"/>
                <a:satMod val="130000"/>
                <a:lumMod val="100000"/>
              </a:schemeClr>
            </a:gs>
          </a:gsLst>
          <a:lin ang="5400000" scaled="0"/>
        </a:gradFill>
        <a:ln>
          <a:noFill/>
        </a:ln>
        <a:effectLst>
          <a:outerShdw blurRad="50800" dist="38100" dir="5400000" sy="96000" rotWithShape="0">
            <a:srgbClr val="000000">
              <a:alpha val="54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lvl="0" algn="ctr" defTabSz="800100">
            <a:lnSpc>
              <a:spcPct val="90000"/>
            </a:lnSpc>
            <a:spcBef>
              <a:spcPct val="0"/>
            </a:spcBef>
            <a:spcAft>
              <a:spcPct val="35000"/>
            </a:spcAft>
          </a:pPr>
          <a:r>
            <a:rPr lang="en-US" sz="1800" b="1" kern="1200" dirty="0"/>
            <a:t>Skills Development</a:t>
          </a:r>
          <a:endParaRPr lang="en-ZA" sz="1800" b="1" kern="1200" dirty="0"/>
        </a:p>
      </dsp:txBody>
      <dsp:txXfrm>
        <a:off x="569078" y="555345"/>
        <a:ext cx="1474047" cy="1164743"/>
      </dsp:txXfrm>
    </dsp:sp>
    <dsp:sp modelId="{B0FDE92C-FAB2-4C72-823C-1E6F631ADD79}">
      <dsp:nvSpPr>
        <dsp:cNvPr id="0" name=""/>
        <dsp:cNvSpPr/>
      </dsp:nvSpPr>
      <dsp:spPr>
        <a:xfrm rot="16582274">
          <a:off x="2809085" y="1119429"/>
          <a:ext cx="1369530" cy="463956"/>
        </a:xfrm>
        <a:prstGeom prst="leftArrow">
          <a:avLst>
            <a:gd name="adj1" fmla="val 60000"/>
            <a:gd name="adj2" fmla="val 50000"/>
          </a:avLst>
        </a:prstGeom>
        <a:gradFill rotWithShape="0">
          <a:gsLst>
            <a:gs pos="0">
              <a:schemeClr val="accent1">
                <a:tint val="60000"/>
                <a:hueOff val="0"/>
                <a:satOff val="0"/>
                <a:lumOff val="0"/>
                <a:alphaOff val="0"/>
                <a:tint val="94000"/>
                <a:satMod val="100000"/>
                <a:lumMod val="104000"/>
              </a:schemeClr>
            </a:gs>
            <a:gs pos="69000">
              <a:schemeClr val="accent1">
                <a:tint val="60000"/>
                <a:hueOff val="0"/>
                <a:satOff val="0"/>
                <a:lumOff val="0"/>
                <a:alphaOff val="0"/>
                <a:shade val="86000"/>
                <a:satMod val="130000"/>
                <a:lumMod val="102000"/>
              </a:schemeClr>
            </a:gs>
            <a:gs pos="100000">
              <a:schemeClr val="accent1">
                <a:tint val="60000"/>
                <a:hueOff val="0"/>
                <a:satOff val="0"/>
                <a:lumOff val="0"/>
                <a:alphaOff val="0"/>
                <a:shade val="72000"/>
                <a:satMod val="130000"/>
                <a:lumMod val="100000"/>
              </a:schemeClr>
            </a:gs>
          </a:gsLst>
          <a:lin ang="5400000" scaled="0"/>
        </a:gradFill>
        <a:ln>
          <a:noFill/>
        </a:ln>
        <a:effectLst>
          <a:outerShdw blurRad="50800" dist="38100" dir="5400000" sy="96000" rotWithShape="0">
            <a:srgbClr val="000000">
              <a:alpha val="54000"/>
            </a:srgbClr>
          </a:outerShdw>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11418CE9-FD94-409A-AC69-A595DD5E31D0}">
      <dsp:nvSpPr>
        <dsp:cNvPr id="0" name=""/>
        <dsp:cNvSpPr/>
      </dsp:nvSpPr>
      <dsp:spPr>
        <a:xfrm>
          <a:off x="2898077" y="71435"/>
          <a:ext cx="1546521" cy="1237217"/>
        </a:xfrm>
        <a:prstGeom prst="roundRect">
          <a:avLst>
            <a:gd name="adj" fmla="val 10000"/>
          </a:avLst>
        </a:prstGeom>
        <a:solidFill>
          <a:srgbClr val="FFC000"/>
        </a:solidFill>
        <a:ln>
          <a:noFill/>
        </a:ln>
        <a:effectLst>
          <a:outerShdw blurRad="50800" dist="38100" dir="5400000" sy="96000" rotWithShape="0">
            <a:srgbClr val="000000">
              <a:alpha val="54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lvl="0" algn="ctr" defTabSz="800100">
            <a:lnSpc>
              <a:spcPct val="90000"/>
            </a:lnSpc>
            <a:spcBef>
              <a:spcPct val="0"/>
            </a:spcBef>
            <a:spcAft>
              <a:spcPct val="35000"/>
            </a:spcAft>
          </a:pPr>
          <a:r>
            <a:rPr lang="en-US" sz="1800" b="1" kern="1200" dirty="0"/>
            <a:t>Food Security</a:t>
          </a:r>
          <a:endParaRPr lang="en-ZA" sz="1800" b="1" kern="1200" dirty="0"/>
        </a:p>
      </dsp:txBody>
      <dsp:txXfrm>
        <a:off x="2934314" y="107672"/>
        <a:ext cx="1474047" cy="1164743"/>
      </dsp:txXfrm>
    </dsp:sp>
    <dsp:sp modelId="{F25A233C-D579-4E8B-A450-4FABEC84E117}">
      <dsp:nvSpPr>
        <dsp:cNvPr id="0" name=""/>
        <dsp:cNvSpPr/>
      </dsp:nvSpPr>
      <dsp:spPr>
        <a:xfrm rot="21409077">
          <a:off x="4075641" y="2553462"/>
          <a:ext cx="1182641" cy="463956"/>
        </a:xfrm>
        <a:prstGeom prst="leftArrow">
          <a:avLst>
            <a:gd name="adj1" fmla="val 60000"/>
            <a:gd name="adj2" fmla="val 50000"/>
          </a:avLst>
        </a:prstGeom>
        <a:gradFill rotWithShape="0">
          <a:gsLst>
            <a:gs pos="0">
              <a:schemeClr val="accent1">
                <a:tint val="60000"/>
                <a:hueOff val="0"/>
                <a:satOff val="0"/>
                <a:lumOff val="0"/>
                <a:alphaOff val="0"/>
                <a:tint val="94000"/>
                <a:satMod val="100000"/>
                <a:lumMod val="104000"/>
              </a:schemeClr>
            </a:gs>
            <a:gs pos="69000">
              <a:schemeClr val="accent1">
                <a:tint val="60000"/>
                <a:hueOff val="0"/>
                <a:satOff val="0"/>
                <a:lumOff val="0"/>
                <a:alphaOff val="0"/>
                <a:shade val="86000"/>
                <a:satMod val="130000"/>
                <a:lumMod val="102000"/>
              </a:schemeClr>
            </a:gs>
            <a:gs pos="100000">
              <a:schemeClr val="accent1">
                <a:tint val="60000"/>
                <a:hueOff val="0"/>
                <a:satOff val="0"/>
                <a:lumOff val="0"/>
                <a:alphaOff val="0"/>
                <a:shade val="72000"/>
                <a:satMod val="130000"/>
                <a:lumMod val="100000"/>
              </a:schemeClr>
            </a:gs>
          </a:gsLst>
          <a:lin ang="5400000" scaled="0"/>
        </a:gradFill>
        <a:ln>
          <a:noFill/>
        </a:ln>
        <a:effectLst>
          <a:outerShdw blurRad="50800" dist="38100" dir="5400000" sy="96000" rotWithShape="0">
            <a:srgbClr val="000000">
              <a:alpha val="54000"/>
            </a:srgbClr>
          </a:outerShdw>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242350E2-EFDD-4411-B9D7-8ABDD5AAFFA6}">
      <dsp:nvSpPr>
        <dsp:cNvPr id="0" name=""/>
        <dsp:cNvSpPr/>
      </dsp:nvSpPr>
      <dsp:spPr>
        <a:xfrm>
          <a:off x="4482803" y="2115653"/>
          <a:ext cx="1546521" cy="1237217"/>
        </a:xfrm>
        <a:prstGeom prst="roundRect">
          <a:avLst>
            <a:gd name="adj" fmla="val 10000"/>
          </a:avLst>
        </a:prstGeom>
        <a:gradFill rotWithShape="0">
          <a:gsLst>
            <a:gs pos="0">
              <a:schemeClr val="accent1">
                <a:hueOff val="0"/>
                <a:satOff val="0"/>
                <a:lumOff val="0"/>
                <a:alphaOff val="0"/>
                <a:tint val="94000"/>
                <a:satMod val="100000"/>
                <a:lumMod val="104000"/>
              </a:schemeClr>
            </a:gs>
            <a:gs pos="69000">
              <a:schemeClr val="accent1">
                <a:hueOff val="0"/>
                <a:satOff val="0"/>
                <a:lumOff val="0"/>
                <a:alphaOff val="0"/>
                <a:shade val="86000"/>
                <a:satMod val="130000"/>
                <a:lumMod val="102000"/>
              </a:schemeClr>
            </a:gs>
            <a:gs pos="100000">
              <a:schemeClr val="accent1">
                <a:hueOff val="0"/>
                <a:satOff val="0"/>
                <a:lumOff val="0"/>
                <a:alphaOff val="0"/>
                <a:shade val="72000"/>
                <a:satMod val="130000"/>
                <a:lumMod val="100000"/>
              </a:schemeClr>
            </a:gs>
          </a:gsLst>
          <a:lin ang="5400000" scaled="0"/>
        </a:gradFill>
        <a:ln>
          <a:noFill/>
        </a:ln>
        <a:effectLst>
          <a:outerShdw blurRad="50800" dist="38100" dir="5400000" sy="96000" rotWithShape="0">
            <a:srgbClr val="000000">
              <a:alpha val="54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lvl="0" algn="ctr" defTabSz="800100">
            <a:lnSpc>
              <a:spcPct val="90000"/>
            </a:lnSpc>
            <a:spcBef>
              <a:spcPct val="0"/>
            </a:spcBef>
            <a:spcAft>
              <a:spcPct val="35000"/>
            </a:spcAft>
          </a:pPr>
          <a:r>
            <a:rPr lang="en-US" sz="1800" b="1" kern="1200" dirty="0"/>
            <a:t>Enterprise Development</a:t>
          </a:r>
          <a:endParaRPr lang="en-ZA" sz="1800" b="1" kern="1200" dirty="0"/>
        </a:p>
      </dsp:txBody>
      <dsp:txXfrm>
        <a:off x="4519040" y="2151890"/>
        <a:ext cx="1474047" cy="116474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4612CC-8F11-4C58-B5E3-1F7A5B5E276C}">
      <dsp:nvSpPr>
        <dsp:cNvPr id="0" name=""/>
        <dsp:cNvSpPr/>
      </dsp:nvSpPr>
      <dsp:spPr>
        <a:xfrm>
          <a:off x="0" y="0"/>
          <a:ext cx="10353675" cy="1581625"/>
        </a:xfrm>
        <a:prstGeom prst="roundRect">
          <a:avLst>
            <a:gd name="adj" fmla="val 10000"/>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a:scene3d>
          <a:camera prst="orthographicFront"/>
          <a:lightRig rig="threePt" dir="t"/>
        </a:scene3d>
        <a:sp3d>
          <a:bevelT/>
        </a:sp3d>
      </dsp:spPr>
      <dsp:style>
        <a:lnRef idx="2">
          <a:scrgbClr r="0" g="0" b="0"/>
        </a:lnRef>
        <a:fillRef idx="1">
          <a:scrgbClr r="0" g="0" b="0"/>
        </a:fillRef>
        <a:effectRef idx="0">
          <a:scrgbClr r="0" g="0" b="0"/>
        </a:effectRef>
        <a:fontRef idx="minor"/>
      </dsp:style>
    </dsp:sp>
    <dsp:sp modelId="{B96707AC-530C-43DA-91FF-599862D4C990}">
      <dsp:nvSpPr>
        <dsp:cNvPr id="0" name=""/>
        <dsp:cNvSpPr/>
      </dsp:nvSpPr>
      <dsp:spPr>
        <a:xfrm>
          <a:off x="313461" y="224465"/>
          <a:ext cx="2262035" cy="1159858"/>
        </a:xfrm>
        <a:prstGeom prst="roundRect">
          <a:avLst>
            <a:gd name="adj" fmla="val 10000"/>
          </a:avLst>
        </a:prstGeom>
        <a:blipFill rotWithShape="1">
          <a:blip xmlns:r="http://schemas.openxmlformats.org/officeDocument/2006/relationships" r:embed="rId1"/>
          <a:srcRect/>
          <a:stretch>
            <a:fillRect t="-20000" b="-20000"/>
          </a:stretch>
        </a:blipFill>
        <a:ln w="19050" cap="flat" cmpd="sng" algn="ctr">
          <a:solidFill>
            <a:schemeClr val="lt1">
              <a:hueOff val="0"/>
              <a:satOff val="0"/>
              <a:lumOff val="0"/>
              <a:alphaOff val="0"/>
            </a:schemeClr>
          </a:solidFill>
          <a:prstDash val="solid"/>
        </a:ln>
        <a:effectLst/>
        <a:scene3d>
          <a:camera prst="orthographicFront"/>
          <a:lightRig rig="threePt" dir="t"/>
        </a:scene3d>
        <a:sp3d>
          <a:bevelT/>
        </a:sp3d>
      </dsp:spPr>
      <dsp:style>
        <a:lnRef idx="2">
          <a:scrgbClr r="0" g="0" b="0"/>
        </a:lnRef>
        <a:fillRef idx="1">
          <a:scrgbClr r="0" g="0" b="0"/>
        </a:fillRef>
        <a:effectRef idx="0">
          <a:scrgbClr r="0" g="0" b="0"/>
        </a:effectRef>
        <a:fontRef idx="minor"/>
      </dsp:style>
    </dsp:sp>
    <dsp:sp modelId="{E52ACAB8-5D83-4EC9-9B9E-024384730425}">
      <dsp:nvSpPr>
        <dsp:cNvPr id="0" name=""/>
        <dsp:cNvSpPr/>
      </dsp:nvSpPr>
      <dsp:spPr>
        <a:xfrm rot="10800000">
          <a:off x="313461" y="1581625"/>
          <a:ext cx="2262035" cy="1933098"/>
        </a:xfrm>
        <a:prstGeom prst="round2SameRect">
          <a:avLst>
            <a:gd name="adj1" fmla="val 10500"/>
            <a:gd name="adj2" fmla="val 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t" anchorCtr="0">
          <a:noAutofit/>
        </a:bodyPr>
        <a:lstStyle/>
        <a:p>
          <a:pPr lvl="0" algn="ctr" defTabSz="844550">
            <a:lnSpc>
              <a:spcPct val="90000"/>
            </a:lnSpc>
            <a:spcBef>
              <a:spcPct val="0"/>
            </a:spcBef>
            <a:spcAft>
              <a:spcPct val="35000"/>
            </a:spcAft>
          </a:pPr>
          <a:r>
            <a:rPr lang="en-US" sz="1900" kern="1200" dirty="0"/>
            <a:t>15 000</a:t>
          </a:r>
        </a:p>
        <a:p>
          <a:pPr lvl="0" algn="ctr" defTabSz="844550">
            <a:lnSpc>
              <a:spcPct val="90000"/>
            </a:lnSpc>
            <a:spcBef>
              <a:spcPct val="0"/>
            </a:spcBef>
            <a:spcAft>
              <a:spcPct val="35000"/>
            </a:spcAft>
          </a:pPr>
          <a:r>
            <a:rPr lang="en-US" sz="1900" kern="1200" dirty="0"/>
            <a:t>beneficiaries trained for  home gardens </a:t>
          </a:r>
          <a:r>
            <a:rPr lang="en-US" sz="1900" kern="1200" dirty="0" err="1"/>
            <a:t>p.a</a:t>
          </a:r>
          <a:endParaRPr lang="en-ZA" sz="1900" kern="1200" dirty="0"/>
        </a:p>
      </dsp:txBody>
      <dsp:txXfrm rot="10800000">
        <a:off x="372910" y="1581625"/>
        <a:ext cx="2143137" cy="1873649"/>
      </dsp:txXfrm>
    </dsp:sp>
    <dsp:sp modelId="{1736A385-8507-4837-A3B4-8FFABA2E89BA}">
      <dsp:nvSpPr>
        <dsp:cNvPr id="0" name=""/>
        <dsp:cNvSpPr/>
      </dsp:nvSpPr>
      <dsp:spPr>
        <a:xfrm>
          <a:off x="2801700" y="210883"/>
          <a:ext cx="2262035" cy="1159858"/>
        </a:xfrm>
        <a:prstGeom prst="roundRect">
          <a:avLst>
            <a:gd name="adj" fmla="val 10000"/>
          </a:avLst>
        </a:prstGeom>
        <a:blipFill rotWithShape="1">
          <a:blip xmlns:r="http://schemas.openxmlformats.org/officeDocument/2006/relationships" r:embed="rId2"/>
          <a:srcRect/>
          <a:stretch>
            <a:fillRect t="-8000" b="-8000"/>
          </a:stretch>
        </a:blipFill>
        <a:ln w="19050" cap="flat" cmpd="sng" algn="ctr">
          <a:solidFill>
            <a:schemeClr val="lt1">
              <a:hueOff val="0"/>
              <a:satOff val="0"/>
              <a:lumOff val="0"/>
              <a:alphaOff val="0"/>
            </a:schemeClr>
          </a:solidFill>
          <a:prstDash val="solid"/>
        </a:ln>
        <a:effectLst/>
        <a:scene3d>
          <a:camera prst="orthographicFront"/>
          <a:lightRig rig="threePt" dir="t"/>
        </a:scene3d>
        <a:sp3d>
          <a:bevelT/>
        </a:sp3d>
      </dsp:spPr>
      <dsp:style>
        <a:lnRef idx="2">
          <a:scrgbClr r="0" g="0" b="0"/>
        </a:lnRef>
        <a:fillRef idx="1">
          <a:scrgbClr r="0" g="0" b="0"/>
        </a:fillRef>
        <a:effectRef idx="0">
          <a:scrgbClr r="0" g="0" b="0"/>
        </a:effectRef>
        <a:fontRef idx="minor"/>
      </dsp:style>
    </dsp:sp>
    <dsp:sp modelId="{73D41B6C-E655-43DE-A3CF-5FBF00DDA8B2}">
      <dsp:nvSpPr>
        <dsp:cNvPr id="0" name=""/>
        <dsp:cNvSpPr/>
      </dsp:nvSpPr>
      <dsp:spPr>
        <a:xfrm rot="10800000">
          <a:off x="2801700" y="1581625"/>
          <a:ext cx="2262035" cy="1933098"/>
        </a:xfrm>
        <a:prstGeom prst="round2SameRect">
          <a:avLst>
            <a:gd name="adj1" fmla="val 10500"/>
            <a:gd name="adj2" fmla="val 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t" anchorCtr="0">
          <a:noAutofit/>
        </a:bodyPr>
        <a:lstStyle/>
        <a:p>
          <a:pPr lvl="0" algn="ctr" defTabSz="844550">
            <a:lnSpc>
              <a:spcPct val="90000"/>
            </a:lnSpc>
            <a:spcBef>
              <a:spcPct val="0"/>
            </a:spcBef>
            <a:spcAft>
              <a:spcPct val="35000"/>
            </a:spcAft>
          </a:pPr>
          <a:r>
            <a:rPr lang="en-US" sz="1900" kern="1200" dirty="0"/>
            <a:t>100 beneficiaries supported on livestock management </a:t>
          </a:r>
          <a:r>
            <a:rPr lang="en-US" sz="1900" kern="1200" dirty="0" err="1"/>
            <a:t>programmes</a:t>
          </a:r>
          <a:r>
            <a:rPr lang="en-US" sz="1900" kern="1200" dirty="0"/>
            <a:t> p.a.</a:t>
          </a:r>
          <a:endParaRPr lang="en-ZA" sz="1900" kern="1200" dirty="0"/>
        </a:p>
      </dsp:txBody>
      <dsp:txXfrm rot="10800000">
        <a:off x="2861149" y="1581625"/>
        <a:ext cx="2143137" cy="1873649"/>
      </dsp:txXfrm>
    </dsp:sp>
    <dsp:sp modelId="{8431B501-91DA-4F36-B205-4061602C827B}">
      <dsp:nvSpPr>
        <dsp:cNvPr id="0" name=""/>
        <dsp:cNvSpPr/>
      </dsp:nvSpPr>
      <dsp:spPr>
        <a:xfrm>
          <a:off x="5289939" y="210883"/>
          <a:ext cx="2262035" cy="1159858"/>
        </a:xfrm>
        <a:prstGeom prst="roundRect">
          <a:avLst>
            <a:gd name="adj" fmla="val 10000"/>
          </a:avLst>
        </a:prstGeom>
        <a:blipFill rotWithShape="1">
          <a:blip xmlns:r="http://schemas.openxmlformats.org/officeDocument/2006/relationships" r:embed="rId3"/>
          <a:srcRect/>
          <a:stretch>
            <a:fillRect t="-20000" b="-20000"/>
          </a:stretch>
        </a:blipFill>
        <a:ln w="19050" cap="flat" cmpd="sng" algn="ctr">
          <a:solidFill>
            <a:schemeClr val="lt1">
              <a:hueOff val="0"/>
              <a:satOff val="0"/>
              <a:lumOff val="0"/>
              <a:alphaOff val="0"/>
            </a:schemeClr>
          </a:solidFill>
          <a:prstDash val="solid"/>
        </a:ln>
        <a:effectLst/>
        <a:scene3d>
          <a:camera prst="orthographicFront"/>
          <a:lightRig rig="threePt" dir="t"/>
        </a:scene3d>
        <a:sp3d>
          <a:bevelT/>
        </a:sp3d>
      </dsp:spPr>
      <dsp:style>
        <a:lnRef idx="2">
          <a:scrgbClr r="0" g="0" b="0"/>
        </a:lnRef>
        <a:fillRef idx="1">
          <a:scrgbClr r="0" g="0" b="0"/>
        </a:fillRef>
        <a:effectRef idx="0">
          <a:scrgbClr r="0" g="0" b="0"/>
        </a:effectRef>
        <a:fontRef idx="minor"/>
      </dsp:style>
    </dsp:sp>
    <dsp:sp modelId="{D87112D7-413F-4118-8120-CBA0525ECE37}">
      <dsp:nvSpPr>
        <dsp:cNvPr id="0" name=""/>
        <dsp:cNvSpPr/>
      </dsp:nvSpPr>
      <dsp:spPr>
        <a:xfrm rot="10800000">
          <a:off x="5289939" y="1581625"/>
          <a:ext cx="2262035" cy="1933098"/>
        </a:xfrm>
        <a:prstGeom prst="round2SameRect">
          <a:avLst>
            <a:gd name="adj1" fmla="val 10500"/>
            <a:gd name="adj2" fmla="val 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t" anchorCtr="0">
          <a:noAutofit/>
        </a:bodyPr>
        <a:lstStyle/>
        <a:p>
          <a:pPr lvl="0" algn="ctr" defTabSz="844550">
            <a:lnSpc>
              <a:spcPct val="90000"/>
            </a:lnSpc>
            <a:spcBef>
              <a:spcPct val="0"/>
            </a:spcBef>
            <a:spcAft>
              <a:spcPct val="35000"/>
            </a:spcAft>
          </a:pPr>
          <a:r>
            <a:rPr lang="en-US" sz="1900" kern="1200" dirty="0"/>
            <a:t>355 </a:t>
          </a:r>
        </a:p>
        <a:p>
          <a:pPr lvl="0" algn="ctr" defTabSz="844550">
            <a:lnSpc>
              <a:spcPct val="90000"/>
            </a:lnSpc>
            <a:spcBef>
              <a:spcPct val="0"/>
            </a:spcBef>
            <a:spcAft>
              <a:spcPct val="35000"/>
            </a:spcAft>
          </a:pPr>
          <a:r>
            <a:rPr lang="en-US" sz="1900" kern="1200" dirty="0"/>
            <a:t>sheep farmers  supported p.a. for the production of wool</a:t>
          </a:r>
          <a:endParaRPr lang="en-ZA" sz="1900" kern="1200" dirty="0"/>
        </a:p>
      </dsp:txBody>
      <dsp:txXfrm rot="10800000">
        <a:off x="5349388" y="1581625"/>
        <a:ext cx="2143137" cy="1873649"/>
      </dsp:txXfrm>
    </dsp:sp>
    <dsp:sp modelId="{C3D9E286-35ED-4427-84EF-E224FD3BA446}">
      <dsp:nvSpPr>
        <dsp:cNvPr id="0" name=""/>
        <dsp:cNvSpPr/>
      </dsp:nvSpPr>
      <dsp:spPr>
        <a:xfrm>
          <a:off x="7778178" y="210883"/>
          <a:ext cx="2262035" cy="1159858"/>
        </a:xfrm>
        <a:prstGeom prst="roundRect">
          <a:avLst>
            <a:gd name="adj" fmla="val 10000"/>
          </a:avLst>
        </a:prstGeom>
        <a:blipFill rotWithShape="1">
          <a:blip xmlns:r="http://schemas.openxmlformats.org/officeDocument/2006/relationships" r:embed="rId4"/>
          <a:srcRect/>
          <a:stretch>
            <a:fillRect t="-135000" b="-135000"/>
          </a:stretch>
        </a:blipFill>
        <a:ln w="19050" cap="flat" cmpd="sng" algn="ctr">
          <a:solidFill>
            <a:schemeClr val="lt1">
              <a:hueOff val="0"/>
              <a:satOff val="0"/>
              <a:lumOff val="0"/>
              <a:alphaOff val="0"/>
            </a:schemeClr>
          </a:solidFill>
          <a:prstDash val="solid"/>
        </a:ln>
        <a:effectLst/>
        <a:scene3d>
          <a:camera prst="orthographicFront"/>
          <a:lightRig rig="threePt" dir="t"/>
        </a:scene3d>
        <a:sp3d>
          <a:bevelT/>
        </a:sp3d>
      </dsp:spPr>
      <dsp:style>
        <a:lnRef idx="2">
          <a:scrgbClr r="0" g="0" b="0"/>
        </a:lnRef>
        <a:fillRef idx="1">
          <a:scrgbClr r="0" g="0" b="0"/>
        </a:fillRef>
        <a:effectRef idx="0">
          <a:scrgbClr r="0" g="0" b="0"/>
        </a:effectRef>
        <a:fontRef idx="minor"/>
      </dsp:style>
    </dsp:sp>
    <dsp:sp modelId="{29BAAC2A-8E25-4AA2-ADD2-ED266E96BD1F}">
      <dsp:nvSpPr>
        <dsp:cNvPr id="0" name=""/>
        <dsp:cNvSpPr/>
      </dsp:nvSpPr>
      <dsp:spPr>
        <a:xfrm rot="10800000">
          <a:off x="7778178" y="1581625"/>
          <a:ext cx="2262035" cy="1933098"/>
        </a:xfrm>
        <a:prstGeom prst="round2SameRect">
          <a:avLst>
            <a:gd name="adj1" fmla="val 10500"/>
            <a:gd name="adj2" fmla="val 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t" anchorCtr="0">
          <a:noAutofit/>
        </a:bodyPr>
        <a:lstStyle/>
        <a:p>
          <a:pPr lvl="0" algn="ctr" defTabSz="844550">
            <a:lnSpc>
              <a:spcPct val="90000"/>
            </a:lnSpc>
            <a:spcBef>
              <a:spcPct val="0"/>
            </a:spcBef>
            <a:spcAft>
              <a:spcPct val="35000"/>
            </a:spcAft>
          </a:pPr>
          <a:r>
            <a:rPr lang="en-US" sz="1900" kern="1200" dirty="0"/>
            <a:t>150 </a:t>
          </a:r>
        </a:p>
        <a:p>
          <a:pPr lvl="0" algn="ctr" defTabSz="844550">
            <a:lnSpc>
              <a:spcPct val="90000"/>
            </a:lnSpc>
            <a:spcBef>
              <a:spcPct val="0"/>
            </a:spcBef>
            <a:spcAft>
              <a:spcPct val="35000"/>
            </a:spcAft>
          </a:pPr>
          <a:r>
            <a:rPr lang="en-US" sz="1900" kern="1200" dirty="0"/>
            <a:t>small scale vegetable producers supported </a:t>
          </a:r>
          <a:endParaRPr lang="en-ZA" sz="1900" kern="1200" dirty="0"/>
        </a:p>
      </dsp:txBody>
      <dsp:txXfrm rot="10800000">
        <a:off x="7837627" y="1581625"/>
        <a:ext cx="2143137" cy="187364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E666B7-C432-4405-9ABC-6E1F750017FC}">
      <dsp:nvSpPr>
        <dsp:cNvPr id="0" name=""/>
        <dsp:cNvSpPr/>
      </dsp:nvSpPr>
      <dsp:spPr>
        <a:xfrm>
          <a:off x="0" y="403"/>
          <a:ext cx="10353675"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55D40B8-DEA6-42BF-B8A5-481E299B524C}">
      <dsp:nvSpPr>
        <dsp:cNvPr id="0" name=""/>
        <dsp:cNvSpPr/>
      </dsp:nvSpPr>
      <dsp:spPr>
        <a:xfrm>
          <a:off x="0" y="403"/>
          <a:ext cx="10353675" cy="6610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lvl="0" algn="l" defTabSz="1333500">
            <a:lnSpc>
              <a:spcPct val="90000"/>
            </a:lnSpc>
            <a:spcBef>
              <a:spcPct val="0"/>
            </a:spcBef>
            <a:spcAft>
              <a:spcPct val="35000"/>
            </a:spcAft>
          </a:pPr>
          <a:r>
            <a:rPr lang="en-US" sz="3000" kern="1200" dirty="0"/>
            <a:t>Limited contact/access to beneficiaries</a:t>
          </a:r>
        </a:p>
      </dsp:txBody>
      <dsp:txXfrm>
        <a:off x="0" y="403"/>
        <a:ext cx="10353675" cy="661002"/>
      </dsp:txXfrm>
    </dsp:sp>
    <dsp:sp modelId="{610751A9-B9E7-418C-8697-4162A237DC57}">
      <dsp:nvSpPr>
        <dsp:cNvPr id="0" name=""/>
        <dsp:cNvSpPr/>
      </dsp:nvSpPr>
      <dsp:spPr>
        <a:xfrm>
          <a:off x="0" y="661406"/>
          <a:ext cx="10353675"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28B9598-A621-42A0-9DCE-AF0E404C1F12}">
      <dsp:nvSpPr>
        <dsp:cNvPr id="0" name=""/>
        <dsp:cNvSpPr/>
      </dsp:nvSpPr>
      <dsp:spPr>
        <a:xfrm>
          <a:off x="0" y="661406"/>
          <a:ext cx="10353675" cy="6610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lvl="0" algn="l" defTabSz="1333500">
            <a:lnSpc>
              <a:spcPct val="90000"/>
            </a:lnSpc>
            <a:spcBef>
              <a:spcPct val="0"/>
            </a:spcBef>
            <a:spcAft>
              <a:spcPct val="35000"/>
            </a:spcAft>
          </a:pPr>
          <a:r>
            <a:rPr lang="en-US" sz="3000" kern="1200" dirty="0"/>
            <a:t>Increased unemployment</a:t>
          </a:r>
        </a:p>
      </dsp:txBody>
      <dsp:txXfrm>
        <a:off x="0" y="661406"/>
        <a:ext cx="10353675" cy="661002"/>
      </dsp:txXfrm>
    </dsp:sp>
    <dsp:sp modelId="{98A0437F-06EE-42CF-86F1-FDBDB1890E49}">
      <dsp:nvSpPr>
        <dsp:cNvPr id="0" name=""/>
        <dsp:cNvSpPr/>
      </dsp:nvSpPr>
      <dsp:spPr>
        <a:xfrm>
          <a:off x="0" y="1322408"/>
          <a:ext cx="10353675"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7E8CB0F-FD58-481F-A218-5E9A661813F3}">
      <dsp:nvSpPr>
        <dsp:cNvPr id="0" name=""/>
        <dsp:cNvSpPr/>
      </dsp:nvSpPr>
      <dsp:spPr>
        <a:xfrm>
          <a:off x="0" y="1322408"/>
          <a:ext cx="10353675" cy="6610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lvl="0" algn="l" defTabSz="1333500">
            <a:lnSpc>
              <a:spcPct val="90000"/>
            </a:lnSpc>
            <a:spcBef>
              <a:spcPct val="0"/>
            </a:spcBef>
            <a:spcAft>
              <a:spcPct val="35000"/>
            </a:spcAft>
          </a:pPr>
          <a:r>
            <a:rPr lang="en-US" sz="3000" kern="1200"/>
            <a:t>Increased levels of hunger</a:t>
          </a:r>
        </a:p>
      </dsp:txBody>
      <dsp:txXfrm>
        <a:off x="0" y="1322408"/>
        <a:ext cx="10353675" cy="661002"/>
      </dsp:txXfrm>
    </dsp:sp>
    <dsp:sp modelId="{2D373F3D-2B38-4BF1-961B-FFBF3C7230D2}">
      <dsp:nvSpPr>
        <dsp:cNvPr id="0" name=""/>
        <dsp:cNvSpPr/>
      </dsp:nvSpPr>
      <dsp:spPr>
        <a:xfrm>
          <a:off x="0" y="1983411"/>
          <a:ext cx="10353675"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20473D1-AC76-4224-92FA-130E28F47F52}">
      <dsp:nvSpPr>
        <dsp:cNvPr id="0" name=""/>
        <dsp:cNvSpPr/>
      </dsp:nvSpPr>
      <dsp:spPr>
        <a:xfrm>
          <a:off x="0" y="1983411"/>
          <a:ext cx="10353675" cy="6610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lvl="0" algn="l" defTabSz="1333500">
            <a:lnSpc>
              <a:spcPct val="90000"/>
            </a:lnSpc>
            <a:spcBef>
              <a:spcPct val="0"/>
            </a:spcBef>
            <a:spcAft>
              <a:spcPct val="35000"/>
            </a:spcAft>
          </a:pPr>
          <a:endParaRPr lang="en-US" sz="3000" kern="1200" dirty="0"/>
        </a:p>
      </dsp:txBody>
      <dsp:txXfrm>
        <a:off x="0" y="1983411"/>
        <a:ext cx="10353675" cy="661002"/>
      </dsp:txXfrm>
    </dsp:sp>
    <dsp:sp modelId="{891A32D4-5F90-4089-9916-D993129A1983}">
      <dsp:nvSpPr>
        <dsp:cNvPr id="0" name=""/>
        <dsp:cNvSpPr/>
      </dsp:nvSpPr>
      <dsp:spPr>
        <a:xfrm>
          <a:off x="0" y="2644413"/>
          <a:ext cx="10353675"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97A8AB3-88F7-4470-B9B7-A36001581641}">
      <dsp:nvSpPr>
        <dsp:cNvPr id="0" name=""/>
        <dsp:cNvSpPr/>
      </dsp:nvSpPr>
      <dsp:spPr>
        <a:xfrm>
          <a:off x="0" y="1943374"/>
          <a:ext cx="10353675" cy="6610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lvl="0" algn="l" defTabSz="1333500">
            <a:lnSpc>
              <a:spcPct val="90000"/>
            </a:lnSpc>
            <a:spcBef>
              <a:spcPct val="0"/>
            </a:spcBef>
            <a:spcAft>
              <a:spcPct val="35000"/>
            </a:spcAft>
          </a:pPr>
          <a:r>
            <a:rPr lang="en-US" sz="3000" kern="1200" dirty="0"/>
            <a:t>More emergency response type interventions, </a:t>
          </a:r>
          <a:r>
            <a:rPr lang="en-US" sz="3000" kern="1200" dirty="0" err="1"/>
            <a:t>e.g</a:t>
          </a:r>
          <a:r>
            <a:rPr lang="en-US" sz="3000" kern="1200" dirty="0"/>
            <a:t> food parcels</a:t>
          </a:r>
        </a:p>
      </dsp:txBody>
      <dsp:txXfrm>
        <a:off x="0" y="1943374"/>
        <a:ext cx="10353675" cy="661002"/>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95269" y="2619380"/>
            <a:ext cx="9035217" cy="1619239"/>
          </a:xfrm>
        </p:spPr>
        <p:txBody>
          <a:bodyPr anchor="b">
            <a:normAutofit/>
          </a:bodyPr>
          <a:lstStyle>
            <a:lvl1pPr algn="ctr">
              <a:defRPr sz="4800"/>
            </a:lvl1pPr>
          </a:lstStyle>
          <a:p>
            <a:endParaRPr lang="en-US" dirty="0"/>
          </a:p>
        </p:txBody>
      </p:sp>
      <p:sp>
        <p:nvSpPr>
          <p:cNvPr id="3" name="Subtitle 2"/>
          <p:cNvSpPr>
            <a:spLocks noGrp="1"/>
          </p:cNvSpPr>
          <p:nvPr>
            <p:ph type="subTitle" idx="1"/>
          </p:nvPr>
        </p:nvSpPr>
        <p:spPr>
          <a:xfrm>
            <a:off x="1595269" y="4543864"/>
            <a:ext cx="9001462" cy="1262111"/>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48A87A34-81AB-432B-8DAE-1953F412C126}" type="datetimeFigureOut">
              <a:rPr lang="en-US" dirty="0"/>
              <a:t>8/24/2022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pic>
        <p:nvPicPr>
          <p:cNvPr id="7" name="Picture 6">
            <a:extLst>
              <a:ext uri="{FF2B5EF4-FFF2-40B4-BE49-F238E27FC236}">
                <a16:creationId xmlns:a16="http://schemas.microsoft.com/office/drawing/2014/main" id="{106E5A2D-3AD7-982A-2748-C43A6B8062EB}"/>
              </a:ext>
            </a:extLst>
          </p:cNvPr>
          <p:cNvPicPr>
            <a:picLocks noChangeAspect="1"/>
          </p:cNvPicPr>
          <p:nvPr userDrawn="1"/>
        </p:nvPicPr>
        <p:blipFill>
          <a:blip r:embed="rId2"/>
          <a:stretch>
            <a:fillRect/>
          </a:stretch>
        </p:blipFill>
        <p:spPr>
          <a:xfrm>
            <a:off x="3" y="0"/>
            <a:ext cx="12191997" cy="2619381"/>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806" y="4289372"/>
            <a:ext cx="10367564" cy="819355"/>
          </a:xfrm>
        </p:spPr>
        <p:txBody>
          <a:bodyPr anchor="b">
            <a:normAutofit/>
          </a:bodyPr>
          <a:lstStyle>
            <a:lvl1pP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913806" y="621321"/>
            <a:ext cx="10367564" cy="3379735"/>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108728"/>
            <a:ext cx="10365998" cy="682472"/>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8/24/2022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3424859"/>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5" y="4204820"/>
            <a:ext cx="10353761" cy="159218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8/24/2022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426812"/>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94" y="4204821"/>
            <a:ext cx="10353762" cy="1586380"/>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8/24/2022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1" name="TextBox 10"/>
          <p:cNvSpPr txBox="1"/>
          <p:nvPr/>
        </p:nvSpPr>
        <p:spPr>
          <a:xfrm>
            <a:off x="836612" y="735241"/>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657956" y="297209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806" y="2126942"/>
            <a:ext cx="10355327"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4" y="4650556"/>
            <a:ext cx="10353763"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8/24/2022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4" y="609600"/>
            <a:ext cx="10353762"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4" y="2088319"/>
            <a:ext cx="3298956" cy="823305"/>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94" y="2911624"/>
            <a:ext cx="3298956"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4878" y="2088320"/>
            <a:ext cx="3298558"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4878" y="2911624"/>
            <a:ext cx="329982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73298" y="2088320"/>
            <a:ext cx="3291211"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76346" y="2911624"/>
            <a:ext cx="329121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8/24/2022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913795" y="609600"/>
            <a:ext cx="10353762"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4195899"/>
            <a:ext cx="3298955"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092020" y="2298987"/>
            <a:ext cx="2940050"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772161"/>
            <a:ext cx="3298955"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01" y="4195899"/>
            <a:ext cx="3298983"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68996" y="2298987"/>
            <a:ext cx="2930525"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348" y="4772160"/>
            <a:ext cx="3300336"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73423" y="4195899"/>
            <a:ext cx="3289900"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152803" y="2298987"/>
            <a:ext cx="2932113"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73298" y="4772161"/>
            <a:ext cx="3294258" cy="1019037"/>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8/24/2022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8/24/2022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609599"/>
            <a:ext cx="254265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4" y="609599"/>
            <a:ext cx="7658705" cy="51816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8/24/2022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913795" y="5883275"/>
            <a:ext cx="2743200" cy="365125"/>
          </a:xfrm>
        </p:spPr>
        <p:txBody>
          <a:bodyPr/>
          <a:lstStyle/>
          <a:p>
            <a:fld id="{48A87A34-81AB-432B-8DAE-1953F412C126}" type="datetimeFigureOut">
              <a:rPr lang="en-US" dirty="0"/>
              <a:t>8/24/2022</a:t>
            </a:fld>
            <a:endParaRPr lang="en-US" dirty="0"/>
          </a:p>
        </p:txBody>
      </p:sp>
      <p:sp>
        <p:nvSpPr>
          <p:cNvPr id="5" name="Footer Placeholder 4"/>
          <p:cNvSpPr>
            <a:spLocks noGrp="1"/>
          </p:cNvSpPr>
          <p:nvPr>
            <p:ph type="ftr" sz="quarter" idx="11"/>
          </p:nvPr>
        </p:nvSpPr>
        <p:spPr>
          <a:xfrm>
            <a:off x="4605340" y="5883274"/>
            <a:ext cx="6672865" cy="365125"/>
          </a:xfrm>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pic>
        <p:nvPicPr>
          <p:cNvPr id="7" name="Picture 6">
            <a:extLst>
              <a:ext uri="{FF2B5EF4-FFF2-40B4-BE49-F238E27FC236}">
                <a16:creationId xmlns:a16="http://schemas.microsoft.com/office/drawing/2014/main" id="{E4F17A7A-F7B6-4DEC-E6FC-6BFA21444E02}"/>
              </a:ext>
            </a:extLst>
          </p:cNvPr>
          <p:cNvPicPr>
            <a:picLocks noChangeAspect="1"/>
          </p:cNvPicPr>
          <p:nvPr userDrawn="1"/>
        </p:nvPicPr>
        <p:blipFill>
          <a:blip r:embed="rId2"/>
          <a:stretch>
            <a:fillRect/>
          </a:stretch>
        </p:blipFill>
        <p:spPr>
          <a:xfrm>
            <a:off x="-139375" y="0"/>
            <a:ext cx="2426418" cy="1670449"/>
          </a:xfrm>
          <a:prstGeom prst="rect">
            <a:avLst/>
          </a:prstGeom>
        </p:spPr>
      </p:pic>
      <p:pic>
        <p:nvPicPr>
          <p:cNvPr id="8" name="Picture 7">
            <a:extLst>
              <a:ext uri="{FF2B5EF4-FFF2-40B4-BE49-F238E27FC236}">
                <a16:creationId xmlns:a16="http://schemas.microsoft.com/office/drawing/2014/main" id="{9368B189-079E-8323-B3EA-440A37410B02}"/>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l="33536" t="40004" b="2577"/>
          <a:stretch/>
        </p:blipFill>
        <p:spPr>
          <a:xfrm>
            <a:off x="7301132" y="6115877"/>
            <a:ext cx="4890868" cy="742123"/>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29244" y="657226"/>
            <a:ext cx="9733512" cy="2852737"/>
          </a:xfrm>
        </p:spPr>
        <p:txBody>
          <a:bodyPr anchor="b">
            <a:normAutofit/>
          </a:bodyPr>
          <a:lstStyle>
            <a:lvl1pPr>
              <a:defRPr sz="3400"/>
            </a:lvl1pPr>
          </a:lstStyle>
          <a:p>
            <a:r>
              <a:rPr lang="en-US"/>
              <a:t>Click to edit Master title style</a:t>
            </a:r>
            <a:endParaRPr lang="en-US" dirty="0"/>
          </a:p>
        </p:txBody>
      </p:sp>
      <p:sp>
        <p:nvSpPr>
          <p:cNvPr id="3" name="Text Placeholder 2"/>
          <p:cNvSpPr>
            <a:spLocks noGrp="1"/>
          </p:cNvSpPr>
          <p:nvPr>
            <p:ph type="body" idx="1"/>
          </p:nvPr>
        </p:nvSpPr>
        <p:spPr>
          <a:xfrm>
            <a:off x="1229244" y="3602038"/>
            <a:ext cx="9733512"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8/24/2022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6321"/>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2088319"/>
            <a:ext cx="5106004" cy="37028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3403" y="2088319"/>
            <a:ext cx="5094154" cy="37028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8/24/2022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pic>
        <p:nvPicPr>
          <p:cNvPr id="8" name="Picture 7" descr="A picture containing text&#10;&#10;Description automatically generated">
            <a:extLst>
              <a:ext uri="{FF2B5EF4-FFF2-40B4-BE49-F238E27FC236}">
                <a16:creationId xmlns:a16="http://schemas.microsoft.com/office/drawing/2014/main" id="{4800131B-7A0A-E12F-2178-699B17A8B13D}"/>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r="67065"/>
          <a:stretch/>
        </p:blipFill>
        <p:spPr>
          <a:xfrm>
            <a:off x="-132521" y="-70514"/>
            <a:ext cx="2425148" cy="1669774"/>
          </a:xfrm>
          <a:prstGeom prst="ellipse">
            <a:avLst/>
          </a:prstGeom>
          <a:ln>
            <a:noFill/>
          </a:ln>
          <a:effectLst>
            <a:softEdge rad="112500"/>
          </a:effectLst>
        </p:spPr>
      </p:pic>
      <p:pic>
        <p:nvPicPr>
          <p:cNvPr id="9" name="Picture 8">
            <a:extLst>
              <a:ext uri="{FF2B5EF4-FFF2-40B4-BE49-F238E27FC236}">
                <a16:creationId xmlns:a16="http://schemas.microsoft.com/office/drawing/2014/main" id="{956B39E8-66C4-0273-2003-153D93F79609}"/>
              </a:ext>
            </a:extLst>
          </p:cNvPr>
          <p:cNvPicPr>
            <a:picLocks noChangeAspect="1"/>
          </p:cNvPicPr>
          <p:nvPr userDrawn="1"/>
        </p:nvPicPr>
        <p:blipFill rotWithShape="1">
          <a:blip r:embed="rId4">
            <a:extLst>
              <a:ext uri="{BEBA8EAE-BF5A-486C-A8C5-ECC9F3942E4B}">
                <a14:imgProps xmlns:a14="http://schemas.microsoft.com/office/drawing/2010/main">
                  <a14:imgLayer r:embed="rId5">
                    <a14:imgEffect>
                      <a14:brightnessContrast contrast="-20000"/>
                    </a14:imgEffect>
                  </a14:imgLayer>
                </a14:imgProps>
              </a:ext>
            </a:extLst>
          </a:blip>
          <a:srcRect l="33536" t="40004" b="2577"/>
          <a:stretch/>
        </p:blipFill>
        <p:spPr>
          <a:xfrm>
            <a:off x="7301132" y="6115877"/>
            <a:ext cx="4890868" cy="742123"/>
          </a:xfrm>
          <a:prstGeom prst="rect">
            <a:avLst/>
          </a:prstGeom>
          <a:ln>
            <a:noFill/>
          </a:ln>
          <a:effectLst>
            <a:outerShdw blurRad="292100" dist="139700" dir="2700000" algn="tl" rotWithShape="0">
              <a:srgbClr val="333333">
                <a:alpha val="65000"/>
              </a:srgbClr>
            </a:outerShdw>
          </a:effectLst>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1804" y="2088320"/>
            <a:ext cx="4879199"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913795" y="2912232"/>
            <a:ext cx="5107208" cy="28789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2003" y="2088320"/>
            <a:ext cx="4865554"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912232"/>
            <a:ext cx="5095357" cy="28789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8/24/2022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8/24/2022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8/24/2022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8" y="609600"/>
            <a:ext cx="3932237" cy="2362200"/>
          </a:xfrm>
        </p:spPr>
        <p:txBody>
          <a:bodyPr anchor="b">
            <a:normAutofit/>
          </a:bodyPr>
          <a:lstStyle>
            <a:lvl1pPr>
              <a:defRPr sz="2800"/>
            </a:lvl1pPr>
          </a:lstStyle>
          <a:p>
            <a:r>
              <a:rPr lang="en-US"/>
              <a:t>Click to edit Master title style</a:t>
            </a:r>
            <a:endParaRPr lang="en-US" dirty="0"/>
          </a:p>
        </p:txBody>
      </p:sp>
      <p:sp>
        <p:nvSpPr>
          <p:cNvPr id="3" name="Content Placeholder 2"/>
          <p:cNvSpPr>
            <a:spLocks noGrp="1"/>
          </p:cNvSpPr>
          <p:nvPr>
            <p:ph idx="1"/>
          </p:nvPr>
        </p:nvSpPr>
        <p:spPr>
          <a:xfrm>
            <a:off x="5078064" y="609600"/>
            <a:ext cx="6189492" cy="5181600"/>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7228" y="2971800"/>
            <a:ext cx="3932237" cy="2819399"/>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8/24/2022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pic>
        <p:nvPicPr>
          <p:cNvPr id="8" name="Picture 7" descr="A picture containing text&#10;&#10;Description automatically generated">
            <a:extLst>
              <a:ext uri="{FF2B5EF4-FFF2-40B4-BE49-F238E27FC236}">
                <a16:creationId xmlns:a16="http://schemas.microsoft.com/office/drawing/2014/main" id="{8BBCEC52-88EB-C17C-BDE8-36F264AD7194}"/>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r="67065"/>
          <a:stretch/>
        </p:blipFill>
        <p:spPr>
          <a:xfrm>
            <a:off x="-132521" y="-70514"/>
            <a:ext cx="2425148" cy="1669774"/>
          </a:xfrm>
          <a:prstGeom prst="ellipse">
            <a:avLst/>
          </a:prstGeom>
          <a:ln>
            <a:noFill/>
          </a:ln>
          <a:effectLst>
            <a:softEdge rad="112500"/>
          </a:effectLst>
        </p:spPr>
      </p:pic>
      <p:pic>
        <p:nvPicPr>
          <p:cNvPr id="9" name="Picture 8">
            <a:extLst>
              <a:ext uri="{FF2B5EF4-FFF2-40B4-BE49-F238E27FC236}">
                <a16:creationId xmlns:a16="http://schemas.microsoft.com/office/drawing/2014/main" id="{F01D8CAA-63B9-3534-D3C0-C35A34D31B8E}"/>
              </a:ext>
            </a:extLst>
          </p:cNvPr>
          <p:cNvPicPr>
            <a:picLocks noChangeAspect="1"/>
          </p:cNvPicPr>
          <p:nvPr userDrawn="1"/>
        </p:nvPicPr>
        <p:blipFill rotWithShape="1">
          <a:blip r:embed="rId4">
            <a:extLst>
              <a:ext uri="{BEBA8EAE-BF5A-486C-A8C5-ECC9F3942E4B}">
                <a14:imgProps xmlns:a14="http://schemas.microsoft.com/office/drawing/2010/main">
                  <a14:imgLayer r:embed="rId5">
                    <a14:imgEffect>
                      <a14:brightnessContrast contrast="-20000"/>
                    </a14:imgEffect>
                  </a14:imgLayer>
                </a14:imgProps>
              </a:ext>
            </a:extLst>
          </a:blip>
          <a:srcRect l="33536" t="40004" b="2577"/>
          <a:stretch/>
        </p:blipFill>
        <p:spPr>
          <a:xfrm>
            <a:off x="7301132" y="6115877"/>
            <a:ext cx="4890868" cy="742123"/>
          </a:xfrm>
          <a:prstGeom prst="rect">
            <a:avLst/>
          </a:prstGeom>
          <a:ln>
            <a:noFill/>
          </a:ln>
          <a:effectLst>
            <a:outerShdw blurRad="292100" dist="139700" dir="2700000" algn="tl" rotWithShape="0">
              <a:srgbClr val="333333">
                <a:alpha val="65000"/>
              </a:srgbClr>
            </a:outerShdw>
          </a:effectLst>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7" y="609600"/>
            <a:ext cx="5929773" cy="2362200"/>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4" y="758881"/>
            <a:ext cx="3255356" cy="4883038"/>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4" y="2971800"/>
            <a:ext cx="5934950" cy="2819400"/>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8/24/2022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pic>
        <p:nvPicPr>
          <p:cNvPr id="8" name="Picture 7" descr="A picture containing text&#10;&#10;Description automatically generated">
            <a:extLst>
              <a:ext uri="{FF2B5EF4-FFF2-40B4-BE49-F238E27FC236}">
                <a16:creationId xmlns:a16="http://schemas.microsoft.com/office/drawing/2014/main" id="{F223F097-6A13-50B0-61E0-64A032E5B596}"/>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r="67065"/>
          <a:stretch/>
        </p:blipFill>
        <p:spPr>
          <a:xfrm>
            <a:off x="-132521" y="-70514"/>
            <a:ext cx="2425148" cy="1669774"/>
          </a:xfrm>
          <a:prstGeom prst="ellipse">
            <a:avLst/>
          </a:prstGeom>
          <a:ln>
            <a:noFill/>
          </a:ln>
          <a:effectLst>
            <a:softEdge rad="112500"/>
          </a:effectLst>
        </p:spPr>
      </p:pic>
      <p:pic>
        <p:nvPicPr>
          <p:cNvPr id="9" name="Picture 8">
            <a:extLst>
              <a:ext uri="{FF2B5EF4-FFF2-40B4-BE49-F238E27FC236}">
                <a16:creationId xmlns:a16="http://schemas.microsoft.com/office/drawing/2014/main" id="{AD85505D-EB51-C630-F2B3-2B8F30D9C85C}"/>
              </a:ext>
            </a:extLst>
          </p:cNvPr>
          <p:cNvPicPr>
            <a:picLocks noChangeAspect="1"/>
          </p:cNvPicPr>
          <p:nvPr userDrawn="1"/>
        </p:nvPicPr>
        <p:blipFill rotWithShape="1">
          <a:blip r:embed="rId4">
            <a:extLst>
              <a:ext uri="{BEBA8EAE-BF5A-486C-A8C5-ECC9F3942E4B}">
                <a14:imgProps xmlns:a14="http://schemas.microsoft.com/office/drawing/2010/main">
                  <a14:imgLayer r:embed="rId5">
                    <a14:imgEffect>
                      <a14:brightnessContrast contrast="-20000"/>
                    </a14:imgEffect>
                  </a14:imgLayer>
                </a14:imgProps>
              </a:ext>
            </a:extLst>
          </a:blip>
          <a:srcRect l="33536" t="40004" b="2577"/>
          <a:stretch/>
        </p:blipFill>
        <p:spPr>
          <a:xfrm>
            <a:off x="7301132" y="6115877"/>
            <a:ext cx="4890868" cy="742123"/>
          </a:xfrm>
          <a:prstGeom prst="rect">
            <a:avLst/>
          </a:prstGeom>
          <a:ln>
            <a:noFill/>
          </a:ln>
          <a:effectLst>
            <a:outerShdw blurRad="292100" dist="139700" dir="2700000" algn="tl" rotWithShape="0">
              <a:srgbClr val="333333">
                <a:alpha val="65000"/>
              </a:srgbClr>
            </a:outerShdw>
          </a:effectLst>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1" cy="13263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2096064"/>
            <a:ext cx="10353762" cy="369513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dirty="0"/>
              <a:pPr/>
              <a:t>8/24/2022</a:t>
            </a:fld>
            <a:endParaRPr lang="en-US" dirty="0"/>
          </a:p>
        </p:txBody>
      </p:sp>
      <p:sp>
        <p:nvSpPr>
          <p:cNvPr id="5" name="Footer Placeholder 4"/>
          <p:cNvSpPr>
            <a:spLocks noGrp="1"/>
          </p:cNvSpPr>
          <p:nvPr>
            <p:ph type="ftr" sz="quarter" idx="3"/>
          </p:nvPr>
        </p:nvSpPr>
        <p:spPr>
          <a:xfrm>
            <a:off x="913794" y="5883275"/>
            <a:ext cx="6672865" cy="365125"/>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jpe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19.png"/><Relationship Id="rId5" Type="http://schemas.microsoft.com/office/2007/relationships/hdphoto" Target="../media/hdphoto3.wdp"/><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hyperlink" Target="mailto:Ntebaleng@mda.org.za" TargetMode="External"/><Relationship Id="rId2" Type="http://schemas.openxmlformats.org/officeDocument/2006/relationships/hyperlink" Target="mailto:Tmontoedi@mda.org.za" TargetMode="External"/><Relationship Id="rId1" Type="http://schemas.openxmlformats.org/officeDocument/2006/relationships/slideLayout" Target="../slideLayouts/slideLayout8.xml"/><Relationship Id="rId4" Type="http://schemas.openxmlformats.org/officeDocument/2006/relationships/hyperlink" Target="https://mda.org.za/"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4.png"/><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B0688-CAB2-FE7F-B212-A1DAF7F0928A}"/>
              </a:ext>
            </a:extLst>
          </p:cNvPr>
          <p:cNvSpPr>
            <a:spLocks noGrp="1"/>
          </p:cNvSpPr>
          <p:nvPr>
            <p:ph type="ctrTitle"/>
          </p:nvPr>
        </p:nvSpPr>
        <p:spPr/>
        <p:txBody>
          <a:bodyPr>
            <a:noAutofit/>
          </a:bodyPr>
          <a:lstStyle/>
          <a:p>
            <a:r>
              <a:rPr lang="en-US" sz="4000" dirty="0"/>
              <a:t>Interventions on Food and nutrition security during Covid 19</a:t>
            </a:r>
            <a:endParaRPr lang="en-ZA" sz="4000" dirty="0"/>
          </a:p>
        </p:txBody>
      </p:sp>
      <p:sp>
        <p:nvSpPr>
          <p:cNvPr id="3" name="Subtitle 2">
            <a:extLst>
              <a:ext uri="{FF2B5EF4-FFF2-40B4-BE49-F238E27FC236}">
                <a16:creationId xmlns:a16="http://schemas.microsoft.com/office/drawing/2014/main" id="{8D1A49E2-DF69-81AC-06BA-DB1993CDDECC}"/>
              </a:ext>
            </a:extLst>
          </p:cNvPr>
          <p:cNvSpPr>
            <a:spLocks noGrp="1"/>
          </p:cNvSpPr>
          <p:nvPr>
            <p:ph type="subTitle" idx="1"/>
          </p:nvPr>
        </p:nvSpPr>
        <p:spPr/>
        <p:txBody>
          <a:bodyPr/>
          <a:lstStyle/>
          <a:p>
            <a:r>
              <a:rPr lang="en-US" b="1" dirty="0" err="1"/>
              <a:t>Mr</a:t>
            </a:r>
            <a:r>
              <a:rPr lang="en-US" b="1" dirty="0"/>
              <a:t> </a:t>
            </a:r>
            <a:r>
              <a:rPr lang="en-US" b="1" dirty="0" err="1"/>
              <a:t>Tshimane</a:t>
            </a:r>
            <a:r>
              <a:rPr lang="en-US" b="1" dirty="0"/>
              <a:t> </a:t>
            </a:r>
            <a:r>
              <a:rPr lang="en-US" b="1" dirty="0" err="1"/>
              <a:t>Montoedi</a:t>
            </a:r>
            <a:endParaRPr lang="en-ZA" b="1" dirty="0"/>
          </a:p>
        </p:txBody>
      </p:sp>
    </p:spTree>
    <p:extLst>
      <p:ext uri="{BB962C8B-B14F-4D97-AF65-F5344CB8AC3E}">
        <p14:creationId xmlns:p14="http://schemas.microsoft.com/office/powerpoint/2010/main" val="17212536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50DA1-6BE4-2A43-12B7-6F09435E6E6D}"/>
              </a:ext>
            </a:extLst>
          </p:cNvPr>
          <p:cNvSpPr>
            <a:spLocks noGrp="1"/>
          </p:cNvSpPr>
          <p:nvPr>
            <p:ph type="title"/>
          </p:nvPr>
        </p:nvSpPr>
        <p:spPr>
          <a:xfrm>
            <a:off x="913795" y="9525"/>
            <a:ext cx="10353761" cy="1326321"/>
          </a:xfrm>
        </p:spPr>
        <p:txBody>
          <a:bodyPr/>
          <a:lstStyle/>
          <a:p>
            <a:r>
              <a:rPr lang="en-US"/>
              <a:t>MDA Response</a:t>
            </a:r>
            <a:endParaRPr lang="en-ZA" dirty="0"/>
          </a:p>
        </p:txBody>
      </p:sp>
      <p:sp>
        <p:nvSpPr>
          <p:cNvPr id="3" name="Content Placeholder 2">
            <a:extLst>
              <a:ext uri="{FF2B5EF4-FFF2-40B4-BE49-F238E27FC236}">
                <a16:creationId xmlns:a16="http://schemas.microsoft.com/office/drawing/2014/main" id="{ABB306E4-A3C7-2BBB-D026-C9D3515B9742}"/>
              </a:ext>
            </a:extLst>
          </p:cNvPr>
          <p:cNvSpPr>
            <a:spLocks noGrp="1"/>
          </p:cNvSpPr>
          <p:nvPr>
            <p:ph idx="1"/>
          </p:nvPr>
        </p:nvSpPr>
        <p:spPr>
          <a:xfrm>
            <a:off x="457200" y="1528763"/>
            <a:ext cx="11064240" cy="4963477"/>
          </a:xfrm>
        </p:spPr>
        <p:txBody>
          <a:bodyPr>
            <a:normAutofit fontScale="77500" lnSpcReduction="20000"/>
          </a:bodyPr>
          <a:lstStyle/>
          <a:p>
            <a:pPr marL="0" indent="0">
              <a:buNone/>
            </a:pPr>
            <a:r>
              <a:rPr lang="en-US" sz="2300" b="1" dirty="0">
                <a:solidFill>
                  <a:schemeClr val="tx1">
                    <a:lumMod val="95000"/>
                  </a:schemeClr>
                </a:solidFill>
              </a:rPr>
              <a:t>Intensified its interventions  ensured  61 991 beneficiaries reached 2020/21 and 2021/22 Financial years.</a:t>
            </a:r>
          </a:p>
          <a:p>
            <a:pPr marL="0" indent="0">
              <a:buNone/>
            </a:pPr>
            <a:r>
              <a:rPr lang="en-US" sz="2100" b="1" dirty="0">
                <a:solidFill>
                  <a:schemeClr val="tx1">
                    <a:lumMod val="95000"/>
                  </a:schemeClr>
                </a:solidFill>
              </a:rPr>
              <a:t>Notably :</a:t>
            </a:r>
          </a:p>
          <a:p>
            <a:r>
              <a:rPr lang="en-US" sz="2300" dirty="0">
                <a:solidFill>
                  <a:schemeClr val="tx1">
                    <a:lumMod val="95000"/>
                  </a:schemeClr>
                </a:solidFill>
              </a:rPr>
              <a:t>1300 food vouchers worth R1000 distributed  in NW, EC and  FS. MDA partnered with </a:t>
            </a:r>
            <a:r>
              <a:rPr lang="en-US" sz="2300" dirty="0" err="1">
                <a:solidFill>
                  <a:schemeClr val="tx1">
                    <a:lumMod val="95000"/>
                  </a:schemeClr>
                </a:solidFill>
              </a:rPr>
              <a:t>Ubank</a:t>
            </a:r>
            <a:r>
              <a:rPr lang="en-US" sz="2300" dirty="0">
                <a:solidFill>
                  <a:schemeClr val="tx1">
                    <a:lumMod val="95000"/>
                  </a:schemeClr>
                </a:solidFill>
              </a:rPr>
              <a:t>, MIC, African Unity.</a:t>
            </a:r>
          </a:p>
          <a:p>
            <a:r>
              <a:rPr lang="en-US" sz="2300" dirty="0">
                <a:solidFill>
                  <a:schemeClr val="tx1">
                    <a:lumMod val="95000"/>
                  </a:schemeClr>
                </a:solidFill>
              </a:rPr>
              <a:t>Gas stoves and filled cylinders distributed to 500 beneficiaries  in the EC, FS, NW, Limpopo to improve access to safe energy and help save the costs of electricity. Partnership with SANEDI</a:t>
            </a:r>
          </a:p>
          <a:p>
            <a:r>
              <a:rPr lang="en-US" sz="2300" dirty="0">
                <a:solidFill>
                  <a:schemeClr val="tx1">
                    <a:lumMod val="95000"/>
                  </a:schemeClr>
                </a:solidFill>
              </a:rPr>
              <a:t>Seeds distributed to  40 327 former and current beneficiaries to use for food production in their homes</a:t>
            </a:r>
          </a:p>
          <a:p>
            <a:r>
              <a:rPr lang="en-US" sz="2300" dirty="0">
                <a:solidFill>
                  <a:schemeClr val="tx1">
                    <a:lumMod val="95000"/>
                  </a:schemeClr>
                </a:solidFill>
              </a:rPr>
              <a:t>312 subsistence farmers were assisted with seeds to boost their food production businesses </a:t>
            </a:r>
          </a:p>
          <a:p>
            <a:r>
              <a:rPr lang="en-US" sz="2300" dirty="0">
                <a:solidFill>
                  <a:schemeClr val="tx1">
                    <a:lumMod val="95000"/>
                  </a:schemeClr>
                </a:solidFill>
              </a:rPr>
              <a:t>Weekly  </a:t>
            </a:r>
            <a:r>
              <a:rPr lang="en-US" sz="2300" dirty="0" err="1">
                <a:solidFill>
                  <a:schemeClr val="tx1">
                    <a:lumMod val="95000"/>
                  </a:schemeClr>
                </a:solidFill>
              </a:rPr>
              <a:t>sms’es</a:t>
            </a:r>
            <a:r>
              <a:rPr lang="en-US" sz="2300" dirty="0">
                <a:solidFill>
                  <a:schemeClr val="tx1">
                    <a:lumMod val="95000"/>
                  </a:schemeClr>
                </a:solidFill>
              </a:rPr>
              <a:t> sent to 300 woolgrowers to address challenges and share information since Level 4 lockdown in 2020.</a:t>
            </a:r>
          </a:p>
          <a:p>
            <a:r>
              <a:rPr lang="en-US" sz="2300" dirty="0">
                <a:solidFill>
                  <a:schemeClr val="tx1">
                    <a:lumMod val="95000"/>
                  </a:schemeClr>
                </a:solidFill>
              </a:rPr>
              <a:t>Demos on vegetable production held for smaller groups of people as per government guidelines for gatherings- resulting in  6567 beneficiaries being reached in 2020/21, and  10 187 in 2021/2.</a:t>
            </a:r>
          </a:p>
          <a:p>
            <a:r>
              <a:rPr lang="en-US" sz="2300" dirty="0">
                <a:solidFill>
                  <a:schemeClr val="tx1">
                    <a:lumMod val="95000"/>
                  </a:schemeClr>
                </a:solidFill>
              </a:rPr>
              <a:t>Information sharing on various initiatives</a:t>
            </a:r>
          </a:p>
          <a:p>
            <a:endParaRPr lang="en-US" sz="1400" dirty="0">
              <a:solidFill>
                <a:schemeClr val="tx1">
                  <a:lumMod val="95000"/>
                </a:schemeClr>
              </a:solidFill>
            </a:endParaRPr>
          </a:p>
          <a:p>
            <a:endParaRPr lang="en-ZA" sz="600" dirty="0"/>
          </a:p>
        </p:txBody>
      </p:sp>
    </p:spTree>
    <p:extLst>
      <p:ext uri="{BB962C8B-B14F-4D97-AF65-F5344CB8AC3E}">
        <p14:creationId xmlns:p14="http://schemas.microsoft.com/office/powerpoint/2010/main" val="17324049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A60824-4D0B-4AB1-789E-DBD742485D55}"/>
              </a:ext>
            </a:extLst>
          </p:cNvPr>
          <p:cNvSpPr>
            <a:spLocks noGrp="1"/>
          </p:cNvSpPr>
          <p:nvPr>
            <p:ph type="title"/>
          </p:nvPr>
        </p:nvSpPr>
        <p:spPr/>
        <p:txBody>
          <a:bodyPr/>
          <a:lstStyle/>
          <a:p>
            <a:r>
              <a:rPr lang="en-US" dirty="0"/>
              <a:t>Observations/Lessons Learnt</a:t>
            </a:r>
            <a:endParaRPr lang="en-ZA" dirty="0"/>
          </a:p>
        </p:txBody>
      </p:sp>
      <p:sp>
        <p:nvSpPr>
          <p:cNvPr id="3" name="Content Placeholder 2">
            <a:extLst>
              <a:ext uri="{FF2B5EF4-FFF2-40B4-BE49-F238E27FC236}">
                <a16:creationId xmlns:a16="http://schemas.microsoft.com/office/drawing/2014/main" id="{6DE59231-DE58-AC62-A2C1-DB3086260EC9}"/>
              </a:ext>
            </a:extLst>
          </p:cNvPr>
          <p:cNvSpPr>
            <a:spLocks noGrp="1"/>
          </p:cNvSpPr>
          <p:nvPr>
            <p:ph idx="1"/>
          </p:nvPr>
        </p:nvSpPr>
        <p:spPr>
          <a:xfrm>
            <a:off x="594360" y="2096064"/>
            <a:ext cx="10942320" cy="4152336"/>
          </a:xfrm>
        </p:spPr>
        <p:txBody>
          <a:bodyPr>
            <a:normAutofit fontScale="62500" lnSpcReduction="20000"/>
          </a:bodyPr>
          <a:lstStyle/>
          <a:p>
            <a:r>
              <a:rPr lang="en-US" sz="3300" dirty="0"/>
              <a:t>Communities  hard hit by the high rate of  unemployment.</a:t>
            </a:r>
          </a:p>
          <a:p>
            <a:r>
              <a:rPr lang="en-US" sz="3300" dirty="0"/>
              <a:t>Vulnerability to hunger was more accentuated</a:t>
            </a:r>
          </a:p>
          <a:p>
            <a:r>
              <a:rPr lang="en-US" sz="3300" dirty="0"/>
              <a:t>In our experience, most of the elderly passed on. Exposing families to economic vulnerability and hunger. The death rate among our beneficiaries  was five times higher than what we had seen since the </a:t>
            </a:r>
            <a:r>
              <a:rPr lang="en-US" sz="3300" dirty="0" err="1"/>
              <a:t>programme</a:t>
            </a:r>
            <a:r>
              <a:rPr lang="en-US" sz="3300" dirty="0"/>
              <a:t> started in 2007.</a:t>
            </a:r>
          </a:p>
          <a:p>
            <a:r>
              <a:rPr lang="en-US" sz="3300" dirty="0"/>
              <a:t>Increasingly, people are turning to land/subsistence farming for livelihoods.</a:t>
            </a:r>
          </a:p>
          <a:p>
            <a:r>
              <a:rPr lang="en-US" sz="3300" dirty="0"/>
              <a:t>Climate change is fast becoming a reality and adds to the complexities of addressing food insecurity.</a:t>
            </a:r>
          </a:p>
          <a:p>
            <a:pPr marL="0" indent="0">
              <a:buNone/>
            </a:pPr>
            <a:endParaRPr lang="en-US" sz="3300" dirty="0"/>
          </a:p>
          <a:p>
            <a:pPr marL="0" indent="0">
              <a:buNone/>
            </a:pPr>
            <a:r>
              <a:rPr lang="en-US" sz="3300" b="1" dirty="0"/>
              <a:t>Therefore, intervention </a:t>
            </a:r>
            <a:r>
              <a:rPr lang="en-US" sz="3300" b="1" dirty="0" err="1"/>
              <a:t>programmes</a:t>
            </a:r>
            <a:r>
              <a:rPr lang="en-US" sz="3300" b="1" dirty="0"/>
              <a:t> have to be aligned to these realities</a:t>
            </a:r>
          </a:p>
          <a:p>
            <a:endParaRPr lang="en-ZA" dirty="0"/>
          </a:p>
        </p:txBody>
      </p:sp>
    </p:spTree>
    <p:extLst>
      <p:ext uri="{BB962C8B-B14F-4D97-AF65-F5344CB8AC3E}">
        <p14:creationId xmlns:p14="http://schemas.microsoft.com/office/powerpoint/2010/main" val="7653509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AF990AD-A203-0889-211B-5C3653415F29}"/>
              </a:ext>
            </a:extLst>
          </p:cNvPr>
          <p:cNvPicPr>
            <a:picLocks noChangeAspect="1"/>
          </p:cNvPicPr>
          <p:nvPr/>
        </p:nvPicPr>
        <p:blipFill rotWithShape="1">
          <a:blip r:embed="rId2"/>
          <a:srcRect b="35110"/>
          <a:stretch/>
        </p:blipFill>
        <p:spPr>
          <a:xfrm>
            <a:off x="882115" y="1984498"/>
            <a:ext cx="4204568" cy="2593016"/>
          </a:xfrm>
          <a:prstGeom prst="rect">
            <a:avLst/>
          </a:prstGeom>
          <a:ln>
            <a:noFill/>
          </a:ln>
          <a:effectLst>
            <a:softEdge rad="112500"/>
          </a:effectLst>
        </p:spPr>
      </p:pic>
      <p:sp>
        <p:nvSpPr>
          <p:cNvPr id="2" name="Title 1">
            <a:extLst>
              <a:ext uri="{FF2B5EF4-FFF2-40B4-BE49-F238E27FC236}">
                <a16:creationId xmlns:a16="http://schemas.microsoft.com/office/drawing/2014/main" id="{DE2F79AD-39D1-85F5-67DE-CE621DB41417}"/>
              </a:ext>
            </a:extLst>
          </p:cNvPr>
          <p:cNvSpPr>
            <a:spLocks noGrp="1"/>
          </p:cNvSpPr>
          <p:nvPr>
            <p:ph type="title"/>
          </p:nvPr>
        </p:nvSpPr>
        <p:spPr/>
        <p:txBody>
          <a:bodyPr/>
          <a:lstStyle/>
          <a:p>
            <a:r>
              <a:rPr lang="en-US" dirty="0"/>
              <a:t>MDA Food security </a:t>
            </a:r>
            <a:r>
              <a:rPr lang="en-US" dirty="0" err="1"/>
              <a:t>programme</a:t>
            </a:r>
            <a:endParaRPr lang="en-ZA" dirty="0"/>
          </a:p>
        </p:txBody>
      </p:sp>
      <p:grpSp>
        <p:nvGrpSpPr>
          <p:cNvPr id="4" name="Group 3">
            <a:extLst>
              <a:ext uri="{FF2B5EF4-FFF2-40B4-BE49-F238E27FC236}">
                <a16:creationId xmlns:a16="http://schemas.microsoft.com/office/drawing/2014/main" id="{86A171DC-96A6-2428-FBD6-74D5BA699F35}"/>
              </a:ext>
            </a:extLst>
          </p:cNvPr>
          <p:cNvGrpSpPr/>
          <p:nvPr/>
        </p:nvGrpSpPr>
        <p:grpSpPr>
          <a:xfrm>
            <a:off x="731521" y="4453698"/>
            <a:ext cx="6290974" cy="2219324"/>
            <a:chOff x="149621" y="-190975"/>
            <a:chExt cx="6295099" cy="1601713"/>
          </a:xfrm>
        </p:grpSpPr>
        <p:pic>
          <p:nvPicPr>
            <p:cNvPr id="5" name="Picture 4" descr="A picture containing person, indoor&#10;&#10;Description automatically generated">
              <a:extLst>
                <a:ext uri="{FF2B5EF4-FFF2-40B4-BE49-F238E27FC236}">
                  <a16:creationId xmlns:a16="http://schemas.microsoft.com/office/drawing/2014/main" id="{EB048D27-7BAD-B075-6A94-ED31A11E013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34119" y="-190975"/>
              <a:ext cx="2120148" cy="1589481"/>
            </a:xfrm>
            <a:prstGeom prst="rect">
              <a:avLst/>
            </a:prstGeom>
            <a:ln>
              <a:noFill/>
            </a:ln>
            <a:effectLst>
              <a:softEdge rad="112500"/>
            </a:effectLst>
          </p:spPr>
        </p:pic>
        <p:pic>
          <p:nvPicPr>
            <p:cNvPr id="6" name="Picture 5" descr="A picture containing person, indoor&#10;&#10;Description automatically generated">
              <a:extLst>
                <a:ext uri="{FF2B5EF4-FFF2-40B4-BE49-F238E27FC236}">
                  <a16:creationId xmlns:a16="http://schemas.microsoft.com/office/drawing/2014/main" id="{7AFDEF48-9B0A-2DDD-D402-2FE2039C440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11120" y="-188827"/>
              <a:ext cx="2133600" cy="1599565"/>
            </a:xfrm>
            <a:prstGeom prst="rect">
              <a:avLst/>
            </a:prstGeom>
            <a:ln>
              <a:noFill/>
            </a:ln>
            <a:effectLst>
              <a:softEdge rad="112500"/>
            </a:effectLst>
          </p:spPr>
        </p:pic>
        <p:pic>
          <p:nvPicPr>
            <p:cNvPr id="7" name="Picture 6" descr="A picture containing person, indoor&#10;&#10;Description automatically generated">
              <a:extLst>
                <a:ext uri="{FF2B5EF4-FFF2-40B4-BE49-F238E27FC236}">
                  <a16:creationId xmlns:a16="http://schemas.microsoft.com/office/drawing/2014/main" id="{F6E38659-E7EA-93B0-13B7-FA9E4C6489D9}"/>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9621" y="-190975"/>
              <a:ext cx="2133786" cy="1601713"/>
            </a:xfrm>
            <a:prstGeom prst="rect">
              <a:avLst/>
            </a:prstGeom>
            <a:ln>
              <a:noFill/>
            </a:ln>
            <a:effectLst>
              <a:softEdge rad="112500"/>
            </a:effectLst>
          </p:spPr>
        </p:pic>
      </p:grpSp>
      <p:pic>
        <p:nvPicPr>
          <p:cNvPr id="9" name="Picture 8">
            <a:extLst>
              <a:ext uri="{FF2B5EF4-FFF2-40B4-BE49-F238E27FC236}">
                <a16:creationId xmlns:a16="http://schemas.microsoft.com/office/drawing/2014/main" id="{61A28076-F49A-6A31-B72C-44DF83BAF25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04005" y="1785581"/>
            <a:ext cx="3765187" cy="2990850"/>
          </a:xfrm>
          <a:prstGeom prst="ellipse">
            <a:avLst/>
          </a:prstGeom>
          <a:ln>
            <a:noFill/>
          </a:ln>
          <a:effectLst>
            <a:softEdge rad="112500"/>
          </a:effectLst>
        </p:spPr>
      </p:pic>
      <p:pic>
        <p:nvPicPr>
          <p:cNvPr id="11" name="Picture 10">
            <a:extLst>
              <a:ext uri="{FF2B5EF4-FFF2-40B4-BE49-F238E27FC236}">
                <a16:creationId xmlns:a16="http://schemas.microsoft.com/office/drawing/2014/main" id="{7C269E3A-4A57-E061-DCDE-4CC136D117DA}"/>
              </a:ext>
            </a:extLst>
          </p:cNvPr>
          <p:cNvPicPr>
            <a:picLocks noChangeAspect="1"/>
          </p:cNvPicPr>
          <p:nvPr/>
        </p:nvPicPr>
        <p:blipFill>
          <a:blip r:embed="rId7"/>
          <a:stretch>
            <a:fillRect/>
          </a:stretch>
        </p:blipFill>
        <p:spPr>
          <a:xfrm>
            <a:off x="8457427" y="1875738"/>
            <a:ext cx="3170129" cy="4402188"/>
          </a:xfrm>
          <a:prstGeom prst="rect">
            <a:avLst/>
          </a:prstGeom>
        </p:spPr>
      </p:pic>
      <p:pic>
        <p:nvPicPr>
          <p:cNvPr id="12" name="Picture 11">
            <a:extLst>
              <a:ext uri="{FF2B5EF4-FFF2-40B4-BE49-F238E27FC236}">
                <a16:creationId xmlns:a16="http://schemas.microsoft.com/office/drawing/2014/main" id="{444DBA82-6336-D89E-201B-3CC9E7E7BD20}"/>
              </a:ext>
            </a:extLst>
          </p:cNvPr>
          <p:cNvPicPr>
            <a:picLocks noChangeAspect="1"/>
          </p:cNvPicPr>
          <p:nvPr/>
        </p:nvPicPr>
        <p:blipFill>
          <a:blip r:embed="rId8"/>
          <a:stretch>
            <a:fillRect/>
          </a:stretch>
        </p:blipFill>
        <p:spPr>
          <a:xfrm>
            <a:off x="6873508" y="3986214"/>
            <a:ext cx="3027730" cy="2219324"/>
          </a:xfrm>
          <a:prstGeom prst="rect">
            <a:avLst/>
          </a:prstGeom>
        </p:spPr>
      </p:pic>
    </p:spTree>
    <p:extLst>
      <p:ext uri="{BB962C8B-B14F-4D97-AF65-F5344CB8AC3E}">
        <p14:creationId xmlns:p14="http://schemas.microsoft.com/office/powerpoint/2010/main" val="466236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4268F-D7FB-4870-393C-9E3416ECA472}"/>
              </a:ext>
            </a:extLst>
          </p:cNvPr>
          <p:cNvSpPr>
            <a:spLocks noGrp="1"/>
          </p:cNvSpPr>
          <p:nvPr>
            <p:ph type="title"/>
          </p:nvPr>
        </p:nvSpPr>
        <p:spPr>
          <a:xfrm>
            <a:off x="895352" y="609600"/>
            <a:ext cx="10271153" cy="1347788"/>
          </a:xfrm>
        </p:spPr>
        <p:txBody>
          <a:bodyPr>
            <a:normAutofit/>
          </a:bodyPr>
          <a:lstStyle/>
          <a:p>
            <a:r>
              <a:rPr lang="en-US" sz="2800" dirty="0"/>
              <a:t>MDA Food security </a:t>
            </a:r>
            <a:r>
              <a:rPr lang="en-US" sz="2800" dirty="0" err="1"/>
              <a:t>programme</a:t>
            </a:r>
            <a:endParaRPr lang="en-ZA" sz="2800" dirty="0"/>
          </a:p>
        </p:txBody>
      </p:sp>
      <p:sp>
        <p:nvSpPr>
          <p:cNvPr id="3" name="Content Placeholder 2">
            <a:extLst>
              <a:ext uri="{FF2B5EF4-FFF2-40B4-BE49-F238E27FC236}">
                <a16:creationId xmlns:a16="http://schemas.microsoft.com/office/drawing/2014/main" id="{C4C7E062-503F-2A4B-8A0A-4D5E354006E6}"/>
              </a:ext>
            </a:extLst>
          </p:cNvPr>
          <p:cNvSpPr>
            <a:spLocks noGrp="1"/>
          </p:cNvSpPr>
          <p:nvPr>
            <p:ph idx="1"/>
          </p:nvPr>
        </p:nvSpPr>
        <p:spPr>
          <a:xfrm>
            <a:off x="4537923" y="609601"/>
            <a:ext cx="6628583" cy="2362610"/>
          </a:xfrm>
        </p:spPr>
        <p:txBody>
          <a:bodyPr anchor="ctr">
            <a:normAutofit/>
          </a:bodyPr>
          <a:lstStyle/>
          <a:p>
            <a:endParaRPr lang="en-US" sz="1800"/>
          </a:p>
          <a:p>
            <a:endParaRPr lang="en-ZA" sz="1800"/>
          </a:p>
        </p:txBody>
      </p:sp>
      <p:pic>
        <p:nvPicPr>
          <p:cNvPr id="8" name="Picture 7">
            <a:extLst>
              <a:ext uri="{FF2B5EF4-FFF2-40B4-BE49-F238E27FC236}">
                <a16:creationId xmlns:a16="http://schemas.microsoft.com/office/drawing/2014/main" id="{B39149DF-2BD2-F52E-4A3D-2AFE2BCC4890}"/>
              </a:ext>
            </a:extLst>
          </p:cNvPr>
          <p:cNvPicPr>
            <a:picLocks noChangeAspect="1"/>
          </p:cNvPicPr>
          <p:nvPr/>
        </p:nvPicPr>
        <p:blipFill rotWithShape="1">
          <a:blip r:embed="rId3"/>
          <a:srcRect l="6431" t="40353" r="-3" b="-3"/>
          <a:stretch/>
        </p:blipFill>
        <p:spPr>
          <a:xfrm>
            <a:off x="3781718" y="2314220"/>
            <a:ext cx="4901468" cy="2863087"/>
          </a:xfrm>
          <a:prstGeom prst="roundRect">
            <a:avLst>
              <a:gd name="adj" fmla="val 0"/>
            </a:avLst>
          </a:prstGeom>
          <a:ln w="38100">
            <a:solidFill>
              <a:schemeClr val="tx1"/>
            </a:solidFill>
          </a:ln>
          <a:effectLst>
            <a:innerShdw blurRad="57150" dist="38100" dir="14460000">
              <a:srgbClr val="000000">
                <a:alpha val="70000"/>
              </a:srgbClr>
            </a:innerShdw>
          </a:effectLst>
        </p:spPr>
      </p:pic>
      <p:pic>
        <p:nvPicPr>
          <p:cNvPr id="6" name="Picture 5">
            <a:extLst>
              <a:ext uri="{FF2B5EF4-FFF2-40B4-BE49-F238E27FC236}">
                <a16:creationId xmlns:a16="http://schemas.microsoft.com/office/drawing/2014/main" id="{1DA51571-B849-EC4C-E754-A3B4F59ED5DD}"/>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Lst>
          </a:blip>
          <a:srcRect r="6521" b="-3"/>
          <a:stretch/>
        </p:blipFill>
        <p:spPr>
          <a:xfrm>
            <a:off x="105076" y="2330280"/>
            <a:ext cx="4173410" cy="3068141"/>
          </a:xfrm>
          <a:prstGeom prst="rect">
            <a:avLst/>
          </a:prstGeom>
          <a:ln>
            <a:noFill/>
          </a:ln>
          <a:effectLst>
            <a:outerShdw blurRad="292100" dist="139700" dir="2700000" algn="tl" rotWithShape="0">
              <a:srgbClr val="333333">
                <a:alpha val="65000"/>
              </a:srgbClr>
            </a:outerShdw>
          </a:effectLst>
          <a:scene3d>
            <a:camera prst="perspectiveContrastingRightFacing"/>
            <a:lightRig rig="threePt" dir="t"/>
          </a:scene3d>
        </p:spPr>
      </p:pic>
      <p:pic>
        <p:nvPicPr>
          <p:cNvPr id="5" name="Picture 4">
            <a:extLst>
              <a:ext uri="{FF2B5EF4-FFF2-40B4-BE49-F238E27FC236}">
                <a16:creationId xmlns:a16="http://schemas.microsoft.com/office/drawing/2014/main" id="{2D670954-2739-A0CD-321E-1132BABE06B3}"/>
              </a:ext>
            </a:extLst>
          </p:cNvPr>
          <p:cNvPicPr>
            <a:picLocks noChangeAspect="1"/>
          </p:cNvPicPr>
          <p:nvPr/>
        </p:nvPicPr>
        <p:blipFill rotWithShape="1">
          <a:blip r:embed="rId6"/>
          <a:srcRect l="6525" r="-3" b="-3"/>
          <a:stretch/>
        </p:blipFill>
        <p:spPr>
          <a:xfrm>
            <a:off x="8186417" y="2397977"/>
            <a:ext cx="4005583" cy="3073310"/>
          </a:xfrm>
          <a:prstGeom prst="rect">
            <a:avLst/>
          </a:prstGeom>
          <a:ln>
            <a:noFill/>
          </a:ln>
          <a:effectLst>
            <a:outerShdw blurRad="292100" dist="139700" dir="2700000" algn="tl" rotWithShape="0">
              <a:srgbClr val="333333">
                <a:alpha val="65000"/>
              </a:srgbClr>
            </a:outerShdw>
          </a:effectLst>
          <a:scene3d>
            <a:camera prst="perspectiveContrastingLeftFacing"/>
            <a:lightRig rig="threePt" dir="t"/>
          </a:scene3d>
        </p:spPr>
      </p:pic>
    </p:spTree>
    <p:extLst>
      <p:ext uri="{BB962C8B-B14F-4D97-AF65-F5344CB8AC3E}">
        <p14:creationId xmlns:p14="http://schemas.microsoft.com/office/powerpoint/2010/main" val="40072792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2058F5-588F-310C-CF68-038032DC5C06}"/>
              </a:ext>
            </a:extLst>
          </p:cNvPr>
          <p:cNvSpPr>
            <a:spLocks noGrp="1"/>
          </p:cNvSpPr>
          <p:nvPr>
            <p:ph type="title"/>
          </p:nvPr>
        </p:nvSpPr>
        <p:spPr>
          <a:xfrm>
            <a:off x="924443" y="1066800"/>
            <a:ext cx="3932237" cy="2362200"/>
          </a:xfrm>
        </p:spPr>
        <p:txBody>
          <a:bodyPr/>
          <a:lstStyle/>
          <a:p>
            <a:r>
              <a:rPr lang="en-US" sz="5400" dirty="0"/>
              <a:t>Thank you</a:t>
            </a:r>
            <a:r>
              <a:rPr lang="en-US" dirty="0"/>
              <a:t/>
            </a:r>
            <a:br>
              <a:rPr lang="en-US" dirty="0"/>
            </a:br>
            <a:r>
              <a:rPr lang="en-US" dirty="0"/>
              <a:t/>
            </a:r>
            <a:br>
              <a:rPr lang="en-US" dirty="0"/>
            </a:br>
            <a:endParaRPr lang="en-ZA" dirty="0"/>
          </a:p>
        </p:txBody>
      </p:sp>
      <p:sp>
        <p:nvSpPr>
          <p:cNvPr id="4" name="Text Placeholder 3">
            <a:extLst>
              <a:ext uri="{FF2B5EF4-FFF2-40B4-BE49-F238E27FC236}">
                <a16:creationId xmlns:a16="http://schemas.microsoft.com/office/drawing/2014/main" id="{8D768F7A-DCB2-5224-C020-348603F59838}"/>
              </a:ext>
            </a:extLst>
          </p:cNvPr>
          <p:cNvSpPr>
            <a:spLocks noGrp="1"/>
          </p:cNvSpPr>
          <p:nvPr>
            <p:ph type="body" sz="half" idx="2"/>
          </p:nvPr>
        </p:nvSpPr>
        <p:spPr>
          <a:xfrm>
            <a:off x="640080" y="2834640"/>
            <a:ext cx="4815839" cy="2737485"/>
          </a:xfrm>
          <a:solidFill>
            <a:schemeClr val="tx1">
              <a:lumMod val="95000"/>
            </a:schemeClr>
          </a:solidFill>
          <a:ln w="28575"/>
          <a:scene3d>
            <a:camera prst="perspectiveFront"/>
            <a:lightRig rig="threePt" dir="t"/>
          </a:scene3d>
          <a:sp3d>
            <a:bevelT/>
          </a:sp3d>
        </p:spPr>
        <p:style>
          <a:lnRef idx="2">
            <a:schemeClr val="accent4"/>
          </a:lnRef>
          <a:fillRef idx="1">
            <a:schemeClr val="lt1"/>
          </a:fillRef>
          <a:effectRef idx="0">
            <a:schemeClr val="accent4"/>
          </a:effectRef>
          <a:fontRef idx="minor">
            <a:schemeClr val="dk1"/>
          </a:fontRef>
        </p:style>
        <p:txBody>
          <a:bodyPr>
            <a:normAutofit/>
          </a:bodyPr>
          <a:lstStyle/>
          <a:p>
            <a:endParaRPr lang="en-US" sz="2000" dirty="0"/>
          </a:p>
          <a:p>
            <a:r>
              <a:rPr lang="en-US" sz="2000" dirty="0" err="1"/>
              <a:t>Tshimane</a:t>
            </a:r>
            <a:r>
              <a:rPr lang="en-US" sz="2000" dirty="0"/>
              <a:t> </a:t>
            </a:r>
            <a:r>
              <a:rPr lang="en-US" sz="2000" dirty="0" err="1"/>
              <a:t>Montoedi</a:t>
            </a:r>
            <a:endParaRPr lang="en-US" sz="2000" dirty="0"/>
          </a:p>
          <a:p>
            <a:r>
              <a:rPr lang="en-US" sz="2000" dirty="0">
                <a:solidFill>
                  <a:sysClr val="windowText" lastClr="000000"/>
                </a:solidFill>
              </a:rPr>
              <a:t>Email:  </a:t>
            </a:r>
            <a:r>
              <a:rPr lang="en-US" sz="2000" dirty="0">
                <a:solidFill>
                  <a:sysClr val="windowText" lastClr="000000"/>
                </a:solidFill>
                <a:hlinkClick r:id="rId2">
                  <a:extLst>
                    <a:ext uri="{A12FA001-AC4F-418D-AE19-62706E023703}">
                      <ahyp:hlinkClr xmlns="" xmlns:ahyp="http://schemas.microsoft.com/office/drawing/2018/hyperlinkcolor" val="tx"/>
                    </a:ext>
                  </a:extLst>
                </a:hlinkClick>
              </a:rPr>
              <a:t>Tmontoedi@mda.org.za</a:t>
            </a:r>
            <a:endParaRPr lang="en-US" sz="2000" dirty="0">
              <a:solidFill>
                <a:sysClr val="windowText" lastClr="000000"/>
              </a:solidFill>
            </a:endParaRPr>
          </a:p>
          <a:p>
            <a:r>
              <a:rPr lang="en-US" sz="2000" dirty="0">
                <a:solidFill>
                  <a:sysClr val="windowText" lastClr="000000"/>
                </a:solidFill>
              </a:rPr>
              <a:t> cc </a:t>
            </a:r>
            <a:r>
              <a:rPr lang="en-US" sz="2000" dirty="0">
                <a:solidFill>
                  <a:sysClr val="windowText" lastClr="000000"/>
                </a:solidFill>
                <a:hlinkClick r:id="rId3">
                  <a:extLst>
                    <a:ext uri="{A12FA001-AC4F-418D-AE19-62706E023703}">
                      <ahyp:hlinkClr xmlns="" xmlns:ahyp="http://schemas.microsoft.com/office/drawing/2018/hyperlinkcolor" val="tx"/>
                    </a:ext>
                  </a:extLst>
                </a:hlinkClick>
              </a:rPr>
              <a:t>Ntebaleng@mda.org.za</a:t>
            </a:r>
            <a:endParaRPr lang="en-US" sz="2000" dirty="0">
              <a:solidFill>
                <a:sysClr val="windowText" lastClr="000000"/>
              </a:solidFill>
            </a:endParaRPr>
          </a:p>
          <a:p>
            <a:r>
              <a:rPr lang="en-US" sz="2000" dirty="0">
                <a:solidFill>
                  <a:sysClr val="windowText" lastClr="000000"/>
                </a:solidFill>
              </a:rPr>
              <a:t>Website:  </a:t>
            </a:r>
            <a:r>
              <a:rPr lang="en-US" sz="2000" dirty="0">
                <a:solidFill>
                  <a:sysClr val="windowText" lastClr="000000"/>
                </a:solidFill>
                <a:hlinkClick r:id="rId4">
                  <a:extLst>
                    <a:ext uri="{A12FA001-AC4F-418D-AE19-62706E023703}">
                      <ahyp:hlinkClr xmlns="" xmlns:ahyp="http://schemas.microsoft.com/office/drawing/2018/hyperlinkcolor" val="tx"/>
                    </a:ext>
                  </a:extLst>
                </a:hlinkClick>
              </a:rPr>
              <a:t>https://mda.org.za</a:t>
            </a:r>
            <a:endParaRPr lang="en-US" sz="2000" dirty="0">
              <a:solidFill>
                <a:sysClr val="windowText" lastClr="000000"/>
              </a:solidFill>
            </a:endParaRPr>
          </a:p>
        </p:txBody>
      </p:sp>
      <p:sp>
        <p:nvSpPr>
          <p:cNvPr id="5" name="Content Placeholder 4">
            <a:extLst>
              <a:ext uri="{FF2B5EF4-FFF2-40B4-BE49-F238E27FC236}">
                <a16:creationId xmlns:a16="http://schemas.microsoft.com/office/drawing/2014/main" id="{16857EAC-F156-AF7D-3BEC-024A983A3FED}"/>
              </a:ext>
            </a:extLst>
          </p:cNvPr>
          <p:cNvSpPr>
            <a:spLocks noGrp="1"/>
          </p:cNvSpPr>
          <p:nvPr>
            <p:ph idx="1"/>
          </p:nvPr>
        </p:nvSpPr>
        <p:spPr>
          <a:xfrm>
            <a:off x="6357938" y="609600"/>
            <a:ext cx="4909618" cy="4962525"/>
          </a:xfrm>
          <a:solidFill>
            <a:srgbClr val="92D050"/>
          </a:solidFill>
          <a:scene3d>
            <a:camera prst="perspectiveFront"/>
            <a:lightRig rig="threePt" dir="t"/>
          </a:scene3d>
          <a:sp3d>
            <a:bevelT w="114300" prst="artDeco"/>
          </a:sp3d>
        </p:spPr>
        <p:style>
          <a:lnRef idx="2">
            <a:schemeClr val="accent1"/>
          </a:lnRef>
          <a:fillRef idx="1">
            <a:schemeClr val="lt1"/>
          </a:fillRef>
          <a:effectRef idx="0">
            <a:schemeClr val="accent1"/>
          </a:effectRef>
          <a:fontRef idx="minor">
            <a:schemeClr val="dk1"/>
          </a:fontRef>
        </p:style>
        <p:txBody>
          <a:bodyPr/>
          <a:lstStyle/>
          <a:p>
            <a:pPr marL="0" indent="0" algn="ctr">
              <a:buNone/>
            </a:pPr>
            <a:r>
              <a:rPr lang="en-US" b="0" i="1" dirty="0">
                <a:solidFill>
                  <a:schemeClr val="tx1"/>
                </a:solidFill>
                <a:effectLst/>
                <a:latin typeface="Open Sans" panose="020B0604020202020204" pitchFamily="34" charset="0"/>
              </a:rPr>
              <a:t>“</a:t>
            </a:r>
            <a:r>
              <a:rPr lang="en-US" sz="2400" b="0" i="1" dirty="0">
                <a:solidFill>
                  <a:schemeClr val="tx1"/>
                </a:solidFill>
                <a:effectLst/>
                <a:latin typeface="Open Sans" panose="020B0604020202020204" pitchFamily="34" charset="0"/>
              </a:rPr>
              <a:t>As long as many of our people still live in utter poverty, as long as children still live under plastic covers, as long as many of our people are still without jobs, no South African should rest and wallow in the joy of freedom.” Nelson Mandela.</a:t>
            </a:r>
            <a:endParaRPr lang="en-ZA" dirty="0">
              <a:solidFill>
                <a:schemeClr val="tx1"/>
              </a:solidFill>
            </a:endParaRPr>
          </a:p>
        </p:txBody>
      </p:sp>
      <p:sp>
        <p:nvSpPr>
          <p:cNvPr id="6" name="Rectangle: Rounded Corners 5">
            <a:extLst>
              <a:ext uri="{FF2B5EF4-FFF2-40B4-BE49-F238E27FC236}">
                <a16:creationId xmlns:a16="http://schemas.microsoft.com/office/drawing/2014/main" id="{5BF18EA6-3E97-75F6-AFA4-7C2527E99CAC}"/>
              </a:ext>
            </a:extLst>
          </p:cNvPr>
          <p:cNvSpPr/>
          <p:nvPr/>
        </p:nvSpPr>
        <p:spPr>
          <a:xfrm>
            <a:off x="5455920" y="4343400"/>
            <a:ext cx="167640" cy="457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15118752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9EA88-8D83-4F3F-A4C1-4B16E2377F9E}"/>
              </a:ext>
            </a:extLst>
          </p:cNvPr>
          <p:cNvSpPr>
            <a:spLocks noGrp="1"/>
          </p:cNvSpPr>
          <p:nvPr>
            <p:ph type="title"/>
          </p:nvPr>
        </p:nvSpPr>
        <p:spPr>
          <a:xfrm>
            <a:off x="4927472" y="609600"/>
            <a:ext cx="6340084" cy="1326321"/>
          </a:xfrm>
        </p:spPr>
        <p:txBody>
          <a:bodyPr>
            <a:normAutofit/>
          </a:bodyPr>
          <a:lstStyle/>
          <a:p>
            <a:r>
              <a:rPr lang="en-US"/>
              <a:t>Content</a:t>
            </a:r>
            <a:endParaRPr lang="en-US" dirty="0"/>
          </a:p>
        </p:txBody>
      </p:sp>
      <p:sp>
        <p:nvSpPr>
          <p:cNvPr id="15" name="Rectangle 14">
            <a:extLst>
              <a:ext uri="{FF2B5EF4-FFF2-40B4-BE49-F238E27FC236}">
                <a16:creationId xmlns:a16="http://schemas.microsoft.com/office/drawing/2014/main" id="{AC84E647-551E-4F79-AA8B-3EABCF228EE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7"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text&#10;&#10;Description automatically generated">
            <a:extLst>
              <a:ext uri="{FF2B5EF4-FFF2-40B4-BE49-F238E27FC236}">
                <a16:creationId xmlns:a16="http://schemas.microsoft.com/office/drawing/2014/main" id="{2F6F4269-4303-4950-A2ED-AEAB861B3E6F}"/>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r="67065"/>
          <a:stretch/>
        </p:blipFill>
        <p:spPr>
          <a:xfrm>
            <a:off x="282617" y="1200956"/>
            <a:ext cx="4044272" cy="2737916"/>
          </a:xfrm>
          <a:prstGeom prst="rect">
            <a:avLst/>
          </a:prstGeom>
        </p:spPr>
      </p:pic>
      <p:pic>
        <p:nvPicPr>
          <p:cNvPr id="4" name="Picture 3">
            <a:extLst>
              <a:ext uri="{FF2B5EF4-FFF2-40B4-BE49-F238E27FC236}">
                <a16:creationId xmlns:a16="http://schemas.microsoft.com/office/drawing/2014/main" id="{4D7081FB-ECA6-4151-AD3C-950F72AE4407}"/>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contrast="-20000"/>
                    </a14:imgEffect>
                  </a14:imgLayer>
                </a14:imgProps>
              </a:ext>
            </a:extLst>
          </a:blip>
          <a:srcRect l="33536" t="40004" b="2577"/>
          <a:stretch/>
        </p:blipFill>
        <p:spPr>
          <a:xfrm>
            <a:off x="282617" y="3539914"/>
            <a:ext cx="4044271" cy="696806"/>
          </a:xfrm>
          <a:prstGeom prst="rect">
            <a:avLst/>
          </a:prstGeom>
        </p:spPr>
      </p:pic>
      <p:sp>
        <p:nvSpPr>
          <p:cNvPr id="10" name="Content Placeholder 9">
            <a:extLst>
              <a:ext uri="{FF2B5EF4-FFF2-40B4-BE49-F238E27FC236}">
                <a16:creationId xmlns:a16="http://schemas.microsoft.com/office/drawing/2014/main" id="{C0C14B2A-BE2B-E9AB-9BBC-7932FEB7989A}"/>
              </a:ext>
            </a:extLst>
          </p:cNvPr>
          <p:cNvSpPr>
            <a:spLocks noGrp="1"/>
          </p:cNvSpPr>
          <p:nvPr>
            <p:ph idx="1"/>
          </p:nvPr>
        </p:nvSpPr>
        <p:spPr>
          <a:xfrm>
            <a:off x="4927471" y="2096064"/>
            <a:ext cx="6340085" cy="3942786"/>
          </a:xfrm>
        </p:spPr>
        <p:txBody>
          <a:bodyPr>
            <a:normAutofit/>
          </a:bodyPr>
          <a:lstStyle/>
          <a:p>
            <a:r>
              <a:rPr lang="en-US" b="1"/>
              <a:t>Overview </a:t>
            </a:r>
          </a:p>
          <a:p>
            <a:r>
              <a:rPr lang="en-US" b="1"/>
              <a:t>MDA Mission and Vision</a:t>
            </a:r>
          </a:p>
          <a:p>
            <a:r>
              <a:rPr lang="en-US" b="1"/>
              <a:t>MDA Current Footprint</a:t>
            </a:r>
          </a:p>
          <a:p>
            <a:r>
              <a:rPr lang="en-US" b="1"/>
              <a:t>MDA Products and Services</a:t>
            </a:r>
          </a:p>
          <a:p>
            <a:r>
              <a:rPr lang="en-US" b="1"/>
              <a:t>The Food Security </a:t>
            </a:r>
            <a:r>
              <a:rPr lang="en-US" b="1" err="1"/>
              <a:t>Programme</a:t>
            </a:r>
            <a:endParaRPr lang="en-US" b="1"/>
          </a:p>
          <a:p>
            <a:r>
              <a:rPr lang="en-US" b="1"/>
              <a:t>Observed impact of Covid 19</a:t>
            </a:r>
          </a:p>
          <a:p>
            <a:r>
              <a:rPr lang="en-US" b="1"/>
              <a:t>MDA Response</a:t>
            </a:r>
          </a:p>
          <a:p>
            <a:r>
              <a:rPr lang="en-US" b="1"/>
              <a:t>Lessons Learnt </a:t>
            </a:r>
          </a:p>
          <a:p>
            <a:endParaRPr lang="en-US" dirty="0"/>
          </a:p>
          <a:p>
            <a:endParaRPr lang="en-ZA" dirty="0"/>
          </a:p>
        </p:txBody>
      </p:sp>
    </p:spTree>
    <p:extLst>
      <p:ext uri="{BB962C8B-B14F-4D97-AF65-F5344CB8AC3E}">
        <p14:creationId xmlns:p14="http://schemas.microsoft.com/office/powerpoint/2010/main" val="17593657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CAC258-43A9-FA33-4DC2-821022B1F6AC}"/>
              </a:ext>
            </a:extLst>
          </p:cNvPr>
          <p:cNvSpPr>
            <a:spLocks noGrp="1"/>
          </p:cNvSpPr>
          <p:nvPr>
            <p:ph type="title"/>
          </p:nvPr>
        </p:nvSpPr>
        <p:spPr>
          <a:xfrm>
            <a:off x="909204" y="190279"/>
            <a:ext cx="10353761" cy="1326321"/>
          </a:xfrm>
        </p:spPr>
        <p:txBody>
          <a:bodyPr/>
          <a:lstStyle/>
          <a:p>
            <a:r>
              <a:rPr lang="en-US" dirty="0"/>
              <a:t>Overview</a:t>
            </a:r>
            <a:endParaRPr lang="en-ZA" dirty="0"/>
          </a:p>
        </p:txBody>
      </p:sp>
      <p:graphicFrame>
        <p:nvGraphicFramePr>
          <p:cNvPr id="11" name="Content Placeholder 2">
            <a:extLst>
              <a:ext uri="{FF2B5EF4-FFF2-40B4-BE49-F238E27FC236}">
                <a16:creationId xmlns:a16="http://schemas.microsoft.com/office/drawing/2014/main" id="{9666D04A-C699-F442-567D-221CCE529354}"/>
              </a:ext>
            </a:extLst>
          </p:cNvPr>
          <p:cNvGraphicFramePr>
            <a:graphicFrameLocks noGrp="1"/>
          </p:cNvGraphicFramePr>
          <p:nvPr>
            <p:ph idx="1"/>
            <p:extLst>
              <p:ext uri="{D42A27DB-BD31-4B8C-83A1-F6EECF244321}">
                <p14:modId xmlns:p14="http://schemas.microsoft.com/office/powerpoint/2010/main" val="3929973306"/>
              </p:ext>
            </p:extLst>
          </p:nvPr>
        </p:nvGraphicFramePr>
        <p:xfrm>
          <a:off x="487075" y="1516600"/>
          <a:ext cx="10791130" cy="44879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395068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153D95-9667-A5D5-49EA-49437982CC76}"/>
              </a:ext>
            </a:extLst>
          </p:cNvPr>
          <p:cNvSpPr>
            <a:spLocks noGrp="1"/>
          </p:cNvSpPr>
          <p:nvPr>
            <p:ph type="title"/>
          </p:nvPr>
        </p:nvSpPr>
        <p:spPr/>
        <p:txBody>
          <a:bodyPr/>
          <a:lstStyle/>
          <a:p>
            <a:r>
              <a:rPr lang="en-US" dirty="0"/>
              <a:t>MDA Vision and Mission</a:t>
            </a:r>
            <a:endParaRPr lang="en-ZA" dirty="0"/>
          </a:p>
        </p:txBody>
      </p:sp>
      <p:graphicFrame>
        <p:nvGraphicFramePr>
          <p:cNvPr id="7" name="Content Placeholder 2">
            <a:extLst>
              <a:ext uri="{FF2B5EF4-FFF2-40B4-BE49-F238E27FC236}">
                <a16:creationId xmlns:a16="http://schemas.microsoft.com/office/drawing/2014/main" id="{B32859DC-7AA8-2D3B-AA2A-22DB26FE4B48}"/>
              </a:ext>
            </a:extLst>
          </p:cNvPr>
          <p:cNvGraphicFramePr>
            <a:graphicFrameLocks noGrp="1"/>
          </p:cNvGraphicFramePr>
          <p:nvPr>
            <p:ph idx="1"/>
          </p:nvPr>
        </p:nvGraphicFramePr>
        <p:xfrm>
          <a:off x="913795" y="2096064"/>
          <a:ext cx="10353762" cy="36951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267900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10;&#10;Description automatically generated">
            <a:extLst>
              <a:ext uri="{FF2B5EF4-FFF2-40B4-BE49-F238E27FC236}">
                <a16:creationId xmlns:a16="http://schemas.microsoft.com/office/drawing/2014/main" id="{2F6F4269-4303-4950-A2ED-AEAB861B3E6F}"/>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r="67065"/>
          <a:stretch/>
        </p:blipFill>
        <p:spPr>
          <a:xfrm>
            <a:off x="-132521" y="-70514"/>
            <a:ext cx="2425148" cy="1669774"/>
          </a:xfrm>
          <a:prstGeom prst="ellipse">
            <a:avLst/>
          </a:prstGeom>
          <a:ln>
            <a:noFill/>
          </a:ln>
          <a:effectLst>
            <a:softEdge rad="112500"/>
          </a:effectLst>
        </p:spPr>
      </p:pic>
      <p:pic>
        <p:nvPicPr>
          <p:cNvPr id="4" name="Picture 3">
            <a:extLst>
              <a:ext uri="{FF2B5EF4-FFF2-40B4-BE49-F238E27FC236}">
                <a16:creationId xmlns:a16="http://schemas.microsoft.com/office/drawing/2014/main" id="{4D7081FB-ECA6-4151-AD3C-950F72AE4407}"/>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contrast="-20000"/>
                    </a14:imgEffect>
                  </a14:imgLayer>
                </a14:imgProps>
              </a:ext>
            </a:extLst>
          </a:blip>
          <a:srcRect l="33536" t="40004" b="2577"/>
          <a:stretch/>
        </p:blipFill>
        <p:spPr>
          <a:xfrm>
            <a:off x="7301132" y="6115877"/>
            <a:ext cx="4890868" cy="742123"/>
          </a:xfrm>
          <a:prstGeom prst="rect">
            <a:avLst/>
          </a:prstGeom>
        </p:spPr>
      </p:pic>
      <p:sp>
        <p:nvSpPr>
          <p:cNvPr id="2" name="Title 1">
            <a:extLst>
              <a:ext uri="{FF2B5EF4-FFF2-40B4-BE49-F238E27FC236}">
                <a16:creationId xmlns:a16="http://schemas.microsoft.com/office/drawing/2014/main" id="{A389EA88-8D83-4F3F-A4C1-4B16E2377F9E}"/>
              </a:ext>
            </a:extLst>
          </p:cNvPr>
          <p:cNvSpPr>
            <a:spLocks noGrp="1"/>
          </p:cNvSpPr>
          <p:nvPr>
            <p:ph type="title"/>
          </p:nvPr>
        </p:nvSpPr>
        <p:spPr/>
        <p:txBody>
          <a:bodyPr>
            <a:normAutofit/>
          </a:bodyPr>
          <a:lstStyle/>
          <a:p>
            <a:r>
              <a:rPr lang="en-US" dirty="0"/>
              <a:t>MDA’s current Footprint</a:t>
            </a:r>
          </a:p>
        </p:txBody>
      </p:sp>
      <p:sp>
        <p:nvSpPr>
          <p:cNvPr id="10" name="Content Placeholder 9">
            <a:extLst>
              <a:ext uri="{FF2B5EF4-FFF2-40B4-BE49-F238E27FC236}">
                <a16:creationId xmlns:a16="http://schemas.microsoft.com/office/drawing/2014/main" id="{C0C14B2A-BE2B-E9AB-9BBC-7932FEB7989A}"/>
              </a:ext>
            </a:extLst>
          </p:cNvPr>
          <p:cNvSpPr>
            <a:spLocks noGrp="1"/>
          </p:cNvSpPr>
          <p:nvPr>
            <p:ph idx="1"/>
          </p:nvPr>
        </p:nvSpPr>
        <p:spPr/>
        <p:txBody>
          <a:bodyPr/>
          <a:lstStyle/>
          <a:p>
            <a:r>
              <a:rPr lang="en-US" dirty="0"/>
              <a:t>South Africa</a:t>
            </a:r>
          </a:p>
          <a:p>
            <a:r>
              <a:rPr lang="en-US" dirty="0"/>
              <a:t>Lesotho</a:t>
            </a:r>
          </a:p>
          <a:p>
            <a:r>
              <a:rPr lang="en-US" dirty="0"/>
              <a:t>eSwatini</a:t>
            </a:r>
          </a:p>
          <a:p>
            <a:r>
              <a:rPr lang="en-US" dirty="0"/>
              <a:t>Botswana</a:t>
            </a:r>
            <a:endParaRPr lang="en-ZA" dirty="0"/>
          </a:p>
        </p:txBody>
      </p:sp>
    </p:spTree>
    <p:extLst>
      <p:ext uri="{BB962C8B-B14F-4D97-AF65-F5344CB8AC3E}">
        <p14:creationId xmlns:p14="http://schemas.microsoft.com/office/powerpoint/2010/main" val="21942331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CC6858-99CC-3DEE-DF25-757C71934A16}"/>
              </a:ext>
            </a:extLst>
          </p:cNvPr>
          <p:cNvSpPr>
            <a:spLocks noGrp="1"/>
          </p:cNvSpPr>
          <p:nvPr>
            <p:ph type="title"/>
          </p:nvPr>
        </p:nvSpPr>
        <p:spPr/>
        <p:txBody>
          <a:bodyPr/>
          <a:lstStyle/>
          <a:p>
            <a:r>
              <a:rPr lang="en-US" dirty="0"/>
              <a:t>MDA Products and services</a:t>
            </a:r>
            <a:endParaRPr lang="en-ZA" dirty="0"/>
          </a:p>
        </p:txBody>
      </p:sp>
      <p:sp>
        <p:nvSpPr>
          <p:cNvPr id="3" name="Content Placeholder 2">
            <a:extLst>
              <a:ext uri="{FF2B5EF4-FFF2-40B4-BE49-F238E27FC236}">
                <a16:creationId xmlns:a16="http://schemas.microsoft.com/office/drawing/2014/main" id="{EB279F99-5E8C-4A20-AB8D-E9664B36A998}"/>
              </a:ext>
            </a:extLst>
          </p:cNvPr>
          <p:cNvSpPr>
            <a:spLocks noGrp="1"/>
          </p:cNvSpPr>
          <p:nvPr>
            <p:ph sz="half" idx="1"/>
          </p:nvPr>
        </p:nvSpPr>
        <p:spPr>
          <a:xfrm>
            <a:off x="771523" y="2088319"/>
            <a:ext cx="5106004" cy="3702881"/>
          </a:xfrm>
        </p:spPr>
        <p:txBody>
          <a:bodyPr/>
          <a:lstStyle/>
          <a:p>
            <a:pPr marL="285750" indent="-285750" algn="l">
              <a:buFont typeface="Arial" panose="020B0604020202020204" pitchFamily="34" charset="0"/>
              <a:buChar char="•"/>
            </a:pPr>
            <a:r>
              <a:rPr lang="en-US" sz="2000" dirty="0"/>
              <a:t>4 </a:t>
            </a:r>
            <a:r>
              <a:rPr lang="en-US" sz="2000" dirty="0" err="1"/>
              <a:t>programme</a:t>
            </a:r>
            <a:r>
              <a:rPr lang="en-US" sz="2000" dirty="0"/>
              <a:t> areas</a:t>
            </a:r>
          </a:p>
          <a:p>
            <a:pPr marL="285750" indent="-285750" algn="l">
              <a:buFont typeface="Arial" panose="020B0604020202020204" pitchFamily="34" charset="0"/>
              <a:buChar char="•"/>
            </a:pPr>
            <a:r>
              <a:rPr lang="en-US" sz="2000" dirty="0" err="1"/>
              <a:t>Programme</a:t>
            </a:r>
            <a:r>
              <a:rPr lang="en-US" sz="2000" dirty="0"/>
              <a:t> planning and implementation underpinned by theory of change</a:t>
            </a:r>
          </a:p>
          <a:p>
            <a:pPr marL="285750" indent="-285750" algn="l">
              <a:buFont typeface="Arial" panose="020B0604020202020204" pitchFamily="34" charset="0"/>
              <a:buChar char="•"/>
            </a:pPr>
            <a:r>
              <a:rPr lang="en-ZA" sz="2000" dirty="0"/>
              <a:t>Implementation supported through collaboration with various stakeholders who share our vision and mission</a:t>
            </a:r>
          </a:p>
          <a:p>
            <a:endParaRPr lang="en-ZA" dirty="0"/>
          </a:p>
        </p:txBody>
      </p:sp>
      <p:graphicFrame>
        <p:nvGraphicFramePr>
          <p:cNvPr id="5" name="Content Placeholder 4">
            <a:extLst>
              <a:ext uri="{FF2B5EF4-FFF2-40B4-BE49-F238E27FC236}">
                <a16:creationId xmlns:a16="http://schemas.microsoft.com/office/drawing/2014/main" id="{FFC6B3C1-61F3-F78F-4ECA-883CFB561A9B}"/>
              </a:ext>
            </a:extLst>
          </p:cNvPr>
          <p:cNvGraphicFramePr>
            <a:graphicFrameLocks noGrp="1"/>
          </p:cNvGraphicFramePr>
          <p:nvPr>
            <p:ph sz="half" idx="2"/>
            <p:extLst>
              <p:ext uri="{D42A27DB-BD31-4B8C-83A1-F6EECF244321}">
                <p14:modId xmlns:p14="http://schemas.microsoft.com/office/powerpoint/2010/main" val="280138225"/>
              </p:ext>
            </p:extLst>
          </p:nvPr>
        </p:nvGraphicFramePr>
        <p:xfrm>
          <a:off x="5557836" y="1569210"/>
          <a:ext cx="6029325" cy="43005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756131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2F163-2079-37A1-2038-B98F12BA1D5D}"/>
              </a:ext>
            </a:extLst>
          </p:cNvPr>
          <p:cNvSpPr>
            <a:spLocks noGrp="1"/>
          </p:cNvSpPr>
          <p:nvPr>
            <p:ph type="title"/>
          </p:nvPr>
        </p:nvSpPr>
        <p:spPr/>
        <p:txBody>
          <a:bodyPr/>
          <a:lstStyle/>
          <a:p>
            <a:r>
              <a:rPr lang="en-US" dirty="0"/>
              <a:t>MDA Food Security </a:t>
            </a:r>
            <a:r>
              <a:rPr lang="en-US" dirty="0" err="1"/>
              <a:t>programme</a:t>
            </a:r>
            <a:endParaRPr lang="en-ZA" dirty="0"/>
          </a:p>
        </p:txBody>
      </p:sp>
      <p:graphicFrame>
        <p:nvGraphicFramePr>
          <p:cNvPr id="4" name="Table 5">
            <a:extLst>
              <a:ext uri="{FF2B5EF4-FFF2-40B4-BE49-F238E27FC236}">
                <a16:creationId xmlns:a16="http://schemas.microsoft.com/office/drawing/2014/main" id="{A391465A-8F24-E3C7-2DD6-166D6885A790}"/>
              </a:ext>
            </a:extLst>
          </p:cNvPr>
          <p:cNvGraphicFramePr>
            <a:graphicFrameLocks noGrp="1"/>
          </p:cNvGraphicFramePr>
          <p:nvPr>
            <p:ph idx="1"/>
            <p:extLst>
              <p:ext uri="{D42A27DB-BD31-4B8C-83A1-F6EECF244321}">
                <p14:modId xmlns:p14="http://schemas.microsoft.com/office/powerpoint/2010/main" val="3592166800"/>
              </p:ext>
            </p:extLst>
          </p:nvPr>
        </p:nvGraphicFramePr>
        <p:xfrm>
          <a:off x="913795" y="1935921"/>
          <a:ext cx="10820400" cy="4184704"/>
        </p:xfrm>
        <a:graphic>
          <a:graphicData uri="http://schemas.openxmlformats.org/drawingml/2006/table">
            <a:tbl>
              <a:tblPr firstRow="1" bandRow="1">
                <a:tableStyleId>{5C22544A-7EE6-4342-B048-85BDC9FD1C3A}</a:tableStyleId>
              </a:tblPr>
              <a:tblGrid>
                <a:gridCol w="3606800">
                  <a:extLst>
                    <a:ext uri="{9D8B030D-6E8A-4147-A177-3AD203B41FA5}">
                      <a16:colId xmlns:a16="http://schemas.microsoft.com/office/drawing/2014/main" val="1504237422"/>
                    </a:ext>
                  </a:extLst>
                </a:gridCol>
                <a:gridCol w="3606800">
                  <a:extLst>
                    <a:ext uri="{9D8B030D-6E8A-4147-A177-3AD203B41FA5}">
                      <a16:colId xmlns:a16="http://schemas.microsoft.com/office/drawing/2014/main" val="49140163"/>
                    </a:ext>
                  </a:extLst>
                </a:gridCol>
                <a:gridCol w="3606800">
                  <a:extLst>
                    <a:ext uri="{9D8B030D-6E8A-4147-A177-3AD203B41FA5}">
                      <a16:colId xmlns:a16="http://schemas.microsoft.com/office/drawing/2014/main" val="1763245232"/>
                    </a:ext>
                  </a:extLst>
                </a:gridCol>
              </a:tblGrid>
              <a:tr h="360185">
                <a:tc>
                  <a:txBody>
                    <a:bodyPr/>
                    <a:lstStyle/>
                    <a:p>
                      <a:r>
                        <a:rPr lang="en-ZA" dirty="0"/>
                        <a:t>Outcomes</a:t>
                      </a:r>
                    </a:p>
                  </a:txBody>
                  <a:tcPr/>
                </a:tc>
                <a:tc>
                  <a:txBody>
                    <a:bodyPr/>
                    <a:lstStyle/>
                    <a:p>
                      <a:r>
                        <a:rPr lang="en-ZA" dirty="0"/>
                        <a:t>Measures - Quantitative</a:t>
                      </a:r>
                    </a:p>
                  </a:txBody>
                  <a:tcPr/>
                </a:tc>
                <a:tc>
                  <a:txBody>
                    <a:bodyPr/>
                    <a:lstStyle/>
                    <a:p>
                      <a:r>
                        <a:rPr lang="en-ZA" dirty="0"/>
                        <a:t>Measures - Qualitative</a:t>
                      </a:r>
                    </a:p>
                  </a:txBody>
                  <a:tcPr/>
                </a:tc>
                <a:extLst>
                  <a:ext uri="{0D108BD9-81ED-4DB2-BD59-A6C34878D82A}">
                    <a16:rowId xmlns:a16="http://schemas.microsoft.com/office/drawing/2014/main" val="397645563"/>
                  </a:ext>
                </a:extLst>
              </a:tr>
              <a:tr h="3818944">
                <a:tc>
                  <a:txBody>
                    <a:bodyPr/>
                    <a:lstStyle/>
                    <a:p>
                      <a:pPr marL="285750" indent="-285750">
                        <a:buFont typeface="Arial" panose="020B0604020202020204" pitchFamily="34" charset="0"/>
                        <a:buChar char="•"/>
                      </a:pPr>
                      <a:r>
                        <a:rPr lang="en-US" sz="1800" dirty="0"/>
                        <a:t>Improved access to food</a:t>
                      </a:r>
                    </a:p>
                    <a:p>
                      <a:pPr marL="285750" indent="-285750">
                        <a:buFont typeface="Arial" panose="020B0604020202020204" pitchFamily="34" charset="0"/>
                        <a:buChar char="•"/>
                      </a:pPr>
                      <a:r>
                        <a:rPr lang="en-US" sz="1800" dirty="0"/>
                        <a:t>Healthy and nourished communities</a:t>
                      </a:r>
                    </a:p>
                    <a:p>
                      <a:pPr marL="285750" indent="-285750">
                        <a:buFont typeface="Arial" panose="020B0604020202020204" pitchFamily="34" charset="0"/>
                        <a:buChar char="•"/>
                      </a:pPr>
                      <a:r>
                        <a:rPr lang="en-US" sz="1800" dirty="0"/>
                        <a:t>Viable farming enterprises </a:t>
                      </a:r>
                    </a:p>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r>
                        <a:rPr lang="en-US" sz="1800" b="1" dirty="0"/>
                        <a:t>Examples of  </a:t>
                      </a:r>
                      <a:r>
                        <a:rPr lang="en-US" sz="1800" b="1" dirty="0" err="1"/>
                        <a:t>programme</a:t>
                      </a:r>
                      <a:r>
                        <a:rPr lang="en-US" sz="1800" b="1" dirty="0"/>
                        <a:t>/project Activities:</a:t>
                      </a:r>
                    </a:p>
                    <a:p>
                      <a:pPr marL="457200" lvl="1" indent="0">
                        <a:buFont typeface="Arial" panose="020B0604020202020204" pitchFamily="34" charset="0"/>
                        <a:buNone/>
                      </a:pPr>
                      <a:r>
                        <a:rPr lang="en-US" sz="1800" dirty="0"/>
                        <a:t>(Home gardens, Subsistence farming, Beekeeping, Wool Improvement Project, and Goat Improvement Project)</a:t>
                      </a:r>
                      <a:endParaRPr lang="en-ZA" sz="1800" dirty="0"/>
                    </a:p>
                  </a:txBody>
                  <a:tcPr/>
                </a:tc>
                <a:tc>
                  <a:txBody>
                    <a:bodyPr/>
                    <a:lstStyle/>
                    <a:p>
                      <a:pPr marL="285750" indent="-285750">
                        <a:buFont typeface="Arial" panose="020B0604020202020204" pitchFamily="34" charset="0"/>
                        <a:buChar char="•"/>
                      </a:pPr>
                      <a:r>
                        <a:rPr lang="en-US" dirty="0"/>
                        <a:t>Number of participating households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Number of gardens and improved breeds of livestock (goats, sheep)</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Quantity of production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Quantity of products sold and income generated</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Access to agricultural services</a:t>
                      </a:r>
                      <a:endParaRPr lang="en-ZA" dirty="0"/>
                    </a:p>
                  </a:txBody>
                  <a:tcPr/>
                </a:tc>
                <a:tc>
                  <a:txBody>
                    <a:bodyPr/>
                    <a:lstStyle/>
                    <a:p>
                      <a:pPr marL="285750" indent="-285750">
                        <a:buFont typeface="Arial" panose="020B0604020202020204" pitchFamily="34" charset="0"/>
                        <a:buChar char="•"/>
                      </a:pPr>
                      <a:r>
                        <a:rPr lang="en-US" dirty="0"/>
                        <a:t>Quality of diet (balanced diet)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Health Status of families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Quality and the value of vegetables, livestock and the biproducts (sheep, goats, wool)</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Access to markets</a:t>
                      </a:r>
                      <a:endParaRPr lang="en-ZA" dirty="0"/>
                    </a:p>
                  </a:txBody>
                  <a:tcPr/>
                </a:tc>
                <a:extLst>
                  <a:ext uri="{0D108BD9-81ED-4DB2-BD59-A6C34878D82A}">
                    <a16:rowId xmlns:a16="http://schemas.microsoft.com/office/drawing/2014/main" val="2045865608"/>
                  </a:ext>
                </a:extLst>
              </a:tr>
            </a:tbl>
          </a:graphicData>
        </a:graphic>
      </p:graphicFrame>
    </p:spTree>
    <p:extLst>
      <p:ext uri="{BB962C8B-B14F-4D97-AF65-F5344CB8AC3E}">
        <p14:creationId xmlns:p14="http://schemas.microsoft.com/office/powerpoint/2010/main" val="6885921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034C7D-8B0B-F75C-61E0-5A7F05B49618}"/>
              </a:ext>
            </a:extLst>
          </p:cNvPr>
          <p:cNvSpPr>
            <a:spLocks noGrp="1"/>
          </p:cNvSpPr>
          <p:nvPr>
            <p:ph type="title"/>
          </p:nvPr>
        </p:nvSpPr>
        <p:spPr>
          <a:xfrm>
            <a:off x="913881" y="381001"/>
            <a:ext cx="10353761" cy="1004888"/>
          </a:xfrm>
        </p:spPr>
        <p:txBody>
          <a:bodyPr>
            <a:normAutofit/>
          </a:bodyPr>
          <a:lstStyle/>
          <a:p>
            <a:r>
              <a:rPr lang="en-US" dirty="0"/>
              <a:t>MDA Food Security </a:t>
            </a:r>
            <a:r>
              <a:rPr lang="en-US" dirty="0" err="1"/>
              <a:t>programme</a:t>
            </a:r>
            <a:endParaRPr lang="en-ZA" dirty="0"/>
          </a:p>
        </p:txBody>
      </p:sp>
      <p:graphicFrame>
        <p:nvGraphicFramePr>
          <p:cNvPr id="5" name="Content Placeholder 4">
            <a:extLst>
              <a:ext uri="{FF2B5EF4-FFF2-40B4-BE49-F238E27FC236}">
                <a16:creationId xmlns:a16="http://schemas.microsoft.com/office/drawing/2014/main" id="{70AAEB4A-D2D3-AFCA-C963-D228DA380015}"/>
              </a:ext>
            </a:extLst>
          </p:cNvPr>
          <p:cNvGraphicFramePr>
            <a:graphicFrameLocks noGrp="1"/>
          </p:cNvGraphicFramePr>
          <p:nvPr>
            <p:ph idx="1"/>
            <p:extLst>
              <p:ext uri="{D42A27DB-BD31-4B8C-83A1-F6EECF244321}">
                <p14:modId xmlns:p14="http://schemas.microsoft.com/office/powerpoint/2010/main" val="4108744072"/>
              </p:ext>
            </p:extLst>
          </p:nvPr>
        </p:nvGraphicFramePr>
        <p:xfrm>
          <a:off x="924444" y="1385889"/>
          <a:ext cx="10353675" cy="35147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angle: Rounded Corners 2">
            <a:extLst>
              <a:ext uri="{FF2B5EF4-FFF2-40B4-BE49-F238E27FC236}">
                <a16:creationId xmlns:a16="http://schemas.microsoft.com/office/drawing/2014/main" id="{2E2647BC-8CD7-3F38-9568-2178295FED51}"/>
              </a:ext>
            </a:extLst>
          </p:cNvPr>
          <p:cNvSpPr/>
          <p:nvPr/>
        </p:nvSpPr>
        <p:spPr>
          <a:xfrm>
            <a:off x="1223690" y="5081591"/>
            <a:ext cx="2276746" cy="1019174"/>
          </a:xfrm>
          <a:prstGeom prst="roundRect">
            <a:avLst/>
          </a:prstGeom>
          <a:solidFill>
            <a:srgbClr val="FFC00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rPr>
              <a:t>SA: Over 45 000 assisted since 2016</a:t>
            </a:r>
          </a:p>
          <a:p>
            <a:pPr algn="ctr"/>
            <a:endParaRPr lang="en-ZA" sz="1600" b="1" dirty="0"/>
          </a:p>
        </p:txBody>
      </p:sp>
      <p:sp>
        <p:nvSpPr>
          <p:cNvPr id="4" name="Rectangle: Rounded Corners 3">
            <a:extLst>
              <a:ext uri="{FF2B5EF4-FFF2-40B4-BE49-F238E27FC236}">
                <a16:creationId xmlns:a16="http://schemas.microsoft.com/office/drawing/2014/main" id="{B1395C91-119A-636B-BD7C-11F5165F8C01}"/>
              </a:ext>
            </a:extLst>
          </p:cNvPr>
          <p:cNvSpPr/>
          <p:nvPr/>
        </p:nvSpPr>
        <p:spPr>
          <a:xfrm>
            <a:off x="3751788" y="5081589"/>
            <a:ext cx="2257425" cy="1019174"/>
          </a:xfrm>
          <a:prstGeom prst="roundRect">
            <a:avLst/>
          </a:prstGeom>
          <a:solidFill>
            <a:srgbClr val="FFC00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rPr>
              <a:t>SA: 151 </a:t>
            </a:r>
            <a:r>
              <a:rPr lang="en-US" sz="1600" b="1" dirty="0" err="1">
                <a:solidFill>
                  <a:schemeClr val="bg1"/>
                </a:solidFill>
              </a:rPr>
              <a:t>Boergoat</a:t>
            </a:r>
            <a:r>
              <a:rPr lang="en-US" sz="1600" b="1" dirty="0">
                <a:solidFill>
                  <a:schemeClr val="bg1"/>
                </a:solidFill>
              </a:rPr>
              <a:t> farmers supported since 2019 </a:t>
            </a:r>
            <a:endParaRPr lang="en-ZA" sz="1600" b="1" dirty="0">
              <a:solidFill>
                <a:schemeClr val="bg1"/>
              </a:solidFill>
            </a:endParaRPr>
          </a:p>
        </p:txBody>
      </p:sp>
      <p:sp>
        <p:nvSpPr>
          <p:cNvPr id="6" name="Rectangle: Rounded Corners 5">
            <a:extLst>
              <a:ext uri="{FF2B5EF4-FFF2-40B4-BE49-F238E27FC236}">
                <a16:creationId xmlns:a16="http://schemas.microsoft.com/office/drawing/2014/main" id="{629A20EB-57D5-5B07-2C6A-DD8533AEC13D}"/>
              </a:ext>
            </a:extLst>
          </p:cNvPr>
          <p:cNvSpPr/>
          <p:nvPr/>
        </p:nvSpPr>
        <p:spPr>
          <a:xfrm>
            <a:off x="6260565" y="5081589"/>
            <a:ext cx="2257425" cy="1019174"/>
          </a:xfrm>
          <a:prstGeom prst="roundRect">
            <a:avLst/>
          </a:prstGeom>
          <a:solidFill>
            <a:srgbClr val="FFC00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rPr>
              <a:t>SA:  Over 1000 sheep farmers supported since 2016</a:t>
            </a:r>
            <a:endParaRPr lang="en-ZA" sz="1600" b="1" dirty="0">
              <a:solidFill>
                <a:schemeClr val="bg1"/>
              </a:solidFill>
            </a:endParaRPr>
          </a:p>
        </p:txBody>
      </p:sp>
      <p:sp>
        <p:nvSpPr>
          <p:cNvPr id="7" name="Rectangle: Rounded Corners 6">
            <a:extLst>
              <a:ext uri="{FF2B5EF4-FFF2-40B4-BE49-F238E27FC236}">
                <a16:creationId xmlns:a16="http://schemas.microsoft.com/office/drawing/2014/main" id="{05B29D92-3A9D-7A0F-CB6A-531C675B0C66}"/>
              </a:ext>
            </a:extLst>
          </p:cNvPr>
          <p:cNvSpPr/>
          <p:nvPr/>
        </p:nvSpPr>
        <p:spPr>
          <a:xfrm>
            <a:off x="8769342" y="5081589"/>
            <a:ext cx="2179646" cy="1019174"/>
          </a:xfrm>
          <a:prstGeom prst="roundRect">
            <a:avLst/>
          </a:prstGeom>
          <a:solidFill>
            <a:srgbClr val="FFC00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rPr>
              <a:t>SA: Over 360 subsistence farmers supported since 2016 </a:t>
            </a:r>
            <a:endParaRPr lang="en-ZA" sz="1600" b="1" dirty="0">
              <a:solidFill>
                <a:schemeClr val="bg1"/>
              </a:solidFill>
            </a:endParaRPr>
          </a:p>
        </p:txBody>
      </p:sp>
    </p:spTree>
    <p:extLst>
      <p:ext uri="{BB962C8B-B14F-4D97-AF65-F5344CB8AC3E}">
        <p14:creationId xmlns:p14="http://schemas.microsoft.com/office/powerpoint/2010/main" val="26137269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C2FBD3-3D09-113A-2CA5-4866953B218F}"/>
              </a:ext>
            </a:extLst>
          </p:cNvPr>
          <p:cNvSpPr>
            <a:spLocks noGrp="1"/>
          </p:cNvSpPr>
          <p:nvPr>
            <p:ph type="title"/>
          </p:nvPr>
        </p:nvSpPr>
        <p:spPr>
          <a:xfrm>
            <a:off x="913795" y="609600"/>
            <a:ext cx="10353761" cy="1326321"/>
          </a:xfrm>
        </p:spPr>
        <p:txBody>
          <a:bodyPr>
            <a:normAutofit/>
          </a:bodyPr>
          <a:lstStyle/>
          <a:p>
            <a:r>
              <a:rPr lang="en-US" dirty="0"/>
              <a:t>Impact of Covid 19</a:t>
            </a:r>
            <a:endParaRPr lang="en-ZA" dirty="0"/>
          </a:p>
        </p:txBody>
      </p:sp>
      <p:sp>
        <p:nvSpPr>
          <p:cNvPr id="10" name="Rectangle 9">
            <a:extLst>
              <a:ext uri="{FF2B5EF4-FFF2-40B4-BE49-F238E27FC236}">
                <a16:creationId xmlns:a16="http://schemas.microsoft.com/office/drawing/2014/main" id="{EFA2AC96-1E47-421C-A03F-F98E354EB4E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95500"/>
            <a:ext cx="12192000" cy="4762500"/>
          </a:xfrm>
          <a:prstGeom prst="rect">
            <a:avLst/>
          </a:prstGeom>
          <a:solidFill>
            <a:schemeClr val="bg1">
              <a:alpha val="50000"/>
            </a:schemeClr>
          </a:solidFill>
          <a:ln>
            <a:noFill/>
          </a:ln>
        </p:spPr>
        <p:style>
          <a:lnRef idx="2">
            <a:schemeClr val="accent1">
              <a:shade val="50000"/>
            </a:schemeClr>
          </a:lnRef>
          <a:fillRef idx="1001">
            <a:schemeClr val="dk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344EEB89-60CA-9EF3-C6A6-9FC644D8B474}"/>
              </a:ext>
            </a:extLst>
          </p:cNvPr>
          <p:cNvGraphicFramePr>
            <a:graphicFrameLocks noGrp="1"/>
          </p:cNvGraphicFramePr>
          <p:nvPr>
            <p:ph idx="1"/>
            <p:extLst>
              <p:ext uri="{D42A27DB-BD31-4B8C-83A1-F6EECF244321}">
                <p14:modId xmlns:p14="http://schemas.microsoft.com/office/powerpoint/2010/main" val="2507000515"/>
              </p:ext>
            </p:extLst>
          </p:nvPr>
        </p:nvGraphicFramePr>
        <p:xfrm>
          <a:off x="914400" y="2417233"/>
          <a:ext cx="10353675" cy="33058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2556698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amask">
  <a:themeElements>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thm15="http://schemas.microsoft.com/office/thememl/2012/main" name="Damask" id="{F9A299A0-33D0-4E0F-9F3F-7163E3744208}" vid="{746EEEEA-FB6A-406B-B510-531588D54811}"/>
    </a:ext>
  </a:extLst>
</a:theme>
</file>

<file path=docProps/app.xml><?xml version="1.0" encoding="utf-8"?>
<Properties xmlns="http://schemas.openxmlformats.org/officeDocument/2006/extended-properties" xmlns:vt="http://schemas.openxmlformats.org/officeDocument/2006/docPropsVTypes">
  <Template/>
  <TotalTime>7127</TotalTime>
  <Words>764</Words>
  <Application>Microsoft Office PowerPoint</Application>
  <PresentationFormat>Widescreen</PresentationFormat>
  <Paragraphs>107</Paragraphs>
  <Slides>14</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Franklin Gothic Book</vt:lpstr>
      <vt:lpstr>Franklin Gothic Medium</vt:lpstr>
      <vt:lpstr>Open Sans</vt:lpstr>
      <vt:lpstr>Damask</vt:lpstr>
      <vt:lpstr>Interventions on Food and nutrition security during Covid 19</vt:lpstr>
      <vt:lpstr>Content</vt:lpstr>
      <vt:lpstr>Overview</vt:lpstr>
      <vt:lpstr>MDA Vision and Mission</vt:lpstr>
      <vt:lpstr>MDA’s current Footprint</vt:lpstr>
      <vt:lpstr>MDA Products and services</vt:lpstr>
      <vt:lpstr>MDA Food Security programme</vt:lpstr>
      <vt:lpstr>MDA Food Security programme</vt:lpstr>
      <vt:lpstr>Impact of Covid 19</vt:lpstr>
      <vt:lpstr>MDA Response</vt:lpstr>
      <vt:lpstr>Observations/Lessons Learnt</vt:lpstr>
      <vt:lpstr>MDA Food security programme</vt:lpstr>
      <vt:lpstr>MDA Food security programme</vt:lpstr>
      <vt:lpstr>Thank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Mineworkers development Agency</dc:title>
  <dc:creator>Matsidiso Adonisi</dc:creator>
  <cp:lastModifiedBy>Ntebaleng Talanyane</cp:lastModifiedBy>
  <cp:revision>24</cp:revision>
  <dcterms:created xsi:type="dcterms:W3CDTF">2022-03-13T23:40:51Z</dcterms:created>
  <dcterms:modified xsi:type="dcterms:W3CDTF">2022-08-24T11:54:02Z</dcterms:modified>
</cp:coreProperties>
</file>