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1191" r:id="rId2"/>
    <p:sldId id="1457" r:id="rId3"/>
    <p:sldId id="1268" r:id="rId4"/>
    <p:sldId id="1467" r:id="rId5"/>
    <p:sldId id="1458" r:id="rId6"/>
    <p:sldId id="1459" r:id="rId7"/>
    <p:sldId id="1460" r:id="rId8"/>
    <p:sldId id="1461" r:id="rId9"/>
    <p:sldId id="1463" r:id="rId10"/>
    <p:sldId id="1464" r:id="rId11"/>
    <p:sldId id="1439" r:id="rId12"/>
    <p:sldId id="1440" r:id="rId13"/>
    <p:sldId id="1469" r:id="rId14"/>
    <p:sldId id="1445" r:id="rId15"/>
    <p:sldId id="1470" r:id="rId16"/>
    <p:sldId id="1471" r:id="rId17"/>
    <p:sldId id="1443" r:id="rId18"/>
    <p:sldId id="1466" r:id="rId19"/>
    <p:sldId id="1465" r:id="rId20"/>
    <p:sldId id="1382" r:id="rId21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dy Mamuremi" initials="FM" lastIdx="5" clrIdx="0">
    <p:extLst>
      <p:ext uri="{19B8F6BF-5375-455C-9EA6-DF929625EA0E}">
        <p15:presenceInfo xmlns:p15="http://schemas.microsoft.com/office/powerpoint/2012/main" userId="S-1-5-21-4137088898-2063760666-1164228468-16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558ED5"/>
    <a:srgbClr val="002060"/>
    <a:srgbClr val="005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6" autoAdjust="0"/>
    <p:restoredTop sz="90935" autoAdjust="0"/>
  </p:normalViewPr>
  <p:slideViewPr>
    <p:cSldViewPr showGuides="1">
      <p:cViewPr varScale="1">
        <p:scale>
          <a:sx n="56" d="100"/>
          <a:sy n="56" d="100"/>
        </p:scale>
        <p:origin x="1272" y="36"/>
      </p:cViewPr>
      <p:guideLst>
        <p:guide orient="horz" pos="2160"/>
        <p:guide pos="2880"/>
        <p:guide orient="horz" pos="220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215"/>
    </p:cViewPr>
  </p:sorterViewPr>
  <p:notesViewPr>
    <p:cSldViewPr showGuides="1">
      <p:cViewPr varScale="1">
        <p:scale>
          <a:sx n="86" d="100"/>
          <a:sy n="86" d="100"/>
        </p:scale>
        <p:origin x="3762" y="54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458E92-8B5F-4FEF-AAA0-DC0257B0FDAD}" type="doc">
      <dgm:prSet loTypeId="urn:microsoft.com/office/officeart/2005/8/layout/funnel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2535B920-C1D2-42D0-99FA-81ECD14E0B01}">
      <dgm:prSet phldrT="[Text]" custT="1"/>
      <dgm:spPr/>
      <dgm:t>
        <a:bodyPr/>
        <a:lstStyle/>
        <a:p>
          <a:r>
            <a:rPr lang="en-ZA" sz="1400" dirty="0" smtClean="0">
              <a:latin typeface="Arial" panose="020B0604020202020204" pitchFamily="34" charset="0"/>
              <a:cs typeface="Arial" panose="020B0604020202020204" pitchFamily="34" charset="0"/>
            </a:rPr>
            <a:t>SRD</a:t>
          </a:r>
          <a:endParaRPr lang="en-ZA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DC1B72-44BF-496B-B0A6-EF4037A93EE5}" type="parTrans" cxnId="{632D93C2-66AE-4CB9-9BF0-D1FF3420D7D7}">
      <dgm:prSet/>
      <dgm:spPr/>
      <dgm:t>
        <a:bodyPr/>
        <a:lstStyle/>
        <a:p>
          <a:endParaRPr lang="en-ZA"/>
        </a:p>
      </dgm:t>
    </dgm:pt>
    <dgm:pt modelId="{05E3A3C8-4544-4984-AD53-F8CAFB40217C}" type="sibTrans" cxnId="{632D93C2-66AE-4CB9-9BF0-D1FF3420D7D7}">
      <dgm:prSet/>
      <dgm:spPr/>
      <dgm:t>
        <a:bodyPr/>
        <a:lstStyle/>
        <a:p>
          <a:endParaRPr lang="en-ZA"/>
        </a:p>
      </dgm:t>
    </dgm:pt>
    <dgm:pt modelId="{DD14A32F-DB13-4B55-AFD6-DEA54E150D1F}">
      <dgm:prSet phldrT="[Text]" custT="1"/>
      <dgm:spPr/>
      <dgm:t>
        <a:bodyPr/>
        <a:lstStyle/>
        <a:p>
          <a:r>
            <a:rPr lang="en-ZA" sz="1400" dirty="0" smtClean="0">
              <a:latin typeface="Arial" panose="020B0604020202020204" pitchFamily="34" charset="0"/>
              <a:cs typeface="Arial" panose="020B0604020202020204" pitchFamily="34" charset="0"/>
            </a:rPr>
            <a:t>Food parcels</a:t>
          </a:r>
          <a:endParaRPr lang="en-ZA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A6D8EA-C6A7-49C9-91D9-7C3B31728410}" type="parTrans" cxnId="{512BC6BE-23C9-4B18-9A02-71BD75ECCDE1}">
      <dgm:prSet/>
      <dgm:spPr/>
      <dgm:t>
        <a:bodyPr/>
        <a:lstStyle/>
        <a:p>
          <a:endParaRPr lang="en-ZA"/>
        </a:p>
      </dgm:t>
    </dgm:pt>
    <dgm:pt modelId="{4EB2D3CA-00E3-4AAF-BB74-F3299B1FC352}" type="sibTrans" cxnId="{512BC6BE-23C9-4B18-9A02-71BD75ECCDE1}">
      <dgm:prSet/>
      <dgm:spPr/>
      <dgm:t>
        <a:bodyPr/>
        <a:lstStyle/>
        <a:p>
          <a:endParaRPr lang="en-ZA"/>
        </a:p>
      </dgm:t>
    </dgm:pt>
    <dgm:pt modelId="{0AD5D310-2AB2-4931-8BE7-B5CC09BCC5E3}">
      <dgm:prSet phldrT="[Text]" custT="1"/>
      <dgm:spPr/>
      <dgm:t>
        <a:bodyPr/>
        <a:lstStyle/>
        <a:p>
          <a:r>
            <a:rPr lang="en-ZA" sz="1400" dirty="0" smtClean="0">
              <a:latin typeface="Arial" panose="020B0604020202020204" pitchFamily="34" charset="0"/>
              <a:cs typeface="Arial" panose="020B0604020202020204" pitchFamily="34" charset="0"/>
            </a:rPr>
            <a:t>Shelters</a:t>
          </a:r>
          <a:endParaRPr lang="en-ZA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E22BF9-1FB5-41FF-A82D-096E0C65CCCA}" type="parTrans" cxnId="{E9C0C011-D28A-4FF3-A531-F4AAE5FCFC9F}">
      <dgm:prSet/>
      <dgm:spPr/>
      <dgm:t>
        <a:bodyPr/>
        <a:lstStyle/>
        <a:p>
          <a:endParaRPr lang="en-ZA"/>
        </a:p>
      </dgm:t>
    </dgm:pt>
    <dgm:pt modelId="{50D30CA5-7E16-420E-880F-75CEA9E23B55}" type="sibTrans" cxnId="{E9C0C011-D28A-4FF3-A531-F4AAE5FCFC9F}">
      <dgm:prSet/>
      <dgm:spPr/>
      <dgm:t>
        <a:bodyPr/>
        <a:lstStyle/>
        <a:p>
          <a:endParaRPr lang="en-ZA"/>
        </a:p>
      </dgm:t>
    </dgm:pt>
    <dgm:pt modelId="{5F14702D-53B1-4906-81CB-09B55F5CDE99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ZA" sz="1400" b="1" dirty="0" smtClean="0">
              <a:latin typeface="Calibri" panose="020F0502020204030204" pitchFamily="34" charset="0"/>
              <a:cs typeface="Calibri" panose="020F0502020204030204" pitchFamily="34" charset="0"/>
            </a:rPr>
            <a:t>Access to food by vulnerable groups </a:t>
          </a:r>
          <a:endParaRPr lang="en-ZA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B3F288-7DA9-45EF-A723-B6E1902BFA63}" type="parTrans" cxnId="{2B5F8B16-8692-4C4B-A968-9CAE05F6F54D}">
      <dgm:prSet/>
      <dgm:spPr/>
      <dgm:t>
        <a:bodyPr/>
        <a:lstStyle/>
        <a:p>
          <a:endParaRPr lang="en-ZA"/>
        </a:p>
      </dgm:t>
    </dgm:pt>
    <dgm:pt modelId="{77206705-EAE6-4678-AC15-6770802F4DBD}" type="sibTrans" cxnId="{2B5F8B16-8692-4C4B-A968-9CAE05F6F54D}">
      <dgm:prSet/>
      <dgm:spPr/>
      <dgm:t>
        <a:bodyPr/>
        <a:lstStyle/>
        <a:p>
          <a:endParaRPr lang="en-ZA"/>
        </a:p>
      </dgm:t>
    </dgm:pt>
    <dgm:pt modelId="{E1CCC844-8969-49DB-8988-3BB06C382885}" type="pres">
      <dgm:prSet presAssocID="{53458E92-8B5F-4FEF-AAA0-DC0257B0FDAD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6A51A0B6-C049-49F1-9811-24BDC1E98BA1}" type="pres">
      <dgm:prSet presAssocID="{53458E92-8B5F-4FEF-AAA0-DC0257B0FDAD}" presName="ellipse" presStyleLbl="trBgShp" presStyleIdx="0" presStyleCnt="1" custLinFactY="24733" custLinFactNeighborX="-4713" custLinFactNeighborY="100000"/>
      <dgm:spPr/>
      <dgm:t>
        <a:bodyPr/>
        <a:lstStyle/>
        <a:p>
          <a:endParaRPr lang="en-ZA"/>
        </a:p>
      </dgm:t>
    </dgm:pt>
    <dgm:pt modelId="{D23E9D53-3E2E-4818-BA3D-B5AC361BA3D4}" type="pres">
      <dgm:prSet presAssocID="{53458E92-8B5F-4FEF-AAA0-DC0257B0FDAD}" presName="arrow1" presStyleLbl="fgShp" presStyleIdx="0" presStyleCnt="1" custScaleY="174769" custLinFactY="100000" custLinFactNeighborX="-2174" custLinFactNeighborY="154733"/>
      <dgm:spPr/>
      <dgm:t>
        <a:bodyPr/>
        <a:lstStyle/>
        <a:p>
          <a:endParaRPr lang="en-ZA"/>
        </a:p>
      </dgm:t>
    </dgm:pt>
    <dgm:pt modelId="{AFC94B75-14EA-41C8-9F72-F4B9504150EE}" type="pres">
      <dgm:prSet presAssocID="{53458E92-8B5F-4FEF-AAA0-DC0257B0FDAD}" presName="rectangle" presStyleLbl="revTx" presStyleIdx="0" presStyleCnt="1" custScaleX="154061" custScaleY="117414" custLinFactY="100000" custLinFactNeighborX="-2703" custLinFactNeighborY="137671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AB4DC9F-9E76-403B-8F8B-1E2913A19990}" type="pres">
      <dgm:prSet presAssocID="{DD14A32F-DB13-4B55-AFD6-DEA54E150D1F}" presName="item1" presStyleLbl="node1" presStyleIdx="0" presStyleCnt="3" custScaleX="148579" custLinFactY="24322" custLinFactNeighborX="-22857" custLinFactNeighborY="10000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1291BDC-6A5D-4EC9-AF8F-E9F63A04E167}" type="pres">
      <dgm:prSet presAssocID="{0AD5D310-2AB2-4931-8BE7-B5CC09BCC5E3}" presName="item2" presStyleLbl="node1" presStyleIdx="1" presStyleCnt="3" custScaleX="150006" custLinFactY="195" custLinFactNeighborX="-40652" custLinFactNeighborY="10000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0CC438E-777C-4B00-87E0-1870B0C627E2}" type="pres">
      <dgm:prSet presAssocID="{5F14702D-53B1-4906-81CB-09B55F5CDE99}" presName="item3" presStyleLbl="node1" presStyleIdx="2" presStyleCnt="3" custLinFactY="37784" custLinFactNeighborX="28238" custLinFactNeighborY="10000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FF4D8BA-44EA-4130-8230-8FA2708A32BC}" type="pres">
      <dgm:prSet presAssocID="{53458E92-8B5F-4FEF-AAA0-DC0257B0FDAD}" presName="funnel" presStyleLbl="trAlignAcc1" presStyleIdx="0" presStyleCnt="1" custScaleX="142857" custLinFactNeighborX="-1646" custLinFactNeighborY="41860"/>
      <dgm:spPr/>
      <dgm:t>
        <a:bodyPr/>
        <a:lstStyle/>
        <a:p>
          <a:endParaRPr lang="en-ZA"/>
        </a:p>
      </dgm:t>
    </dgm:pt>
  </dgm:ptLst>
  <dgm:cxnLst>
    <dgm:cxn modelId="{928A9FAF-E471-4770-85C3-0B587A79CD24}" type="presOf" srcId="{0AD5D310-2AB2-4931-8BE7-B5CC09BCC5E3}" destId="{1AB4DC9F-9E76-403B-8F8B-1E2913A19990}" srcOrd="0" destOrd="0" presId="urn:microsoft.com/office/officeart/2005/8/layout/funnel1"/>
    <dgm:cxn modelId="{512BC6BE-23C9-4B18-9A02-71BD75ECCDE1}" srcId="{53458E92-8B5F-4FEF-AAA0-DC0257B0FDAD}" destId="{DD14A32F-DB13-4B55-AFD6-DEA54E150D1F}" srcOrd="1" destOrd="0" parTransId="{3FA6D8EA-C6A7-49C9-91D9-7C3B31728410}" sibTransId="{4EB2D3CA-00E3-4AAF-BB74-F3299B1FC352}"/>
    <dgm:cxn modelId="{2B5F8B16-8692-4C4B-A968-9CAE05F6F54D}" srcId="{53458E92-8B5F-4FEF-AAA0-DC0257B0FDAD}" destId="{5F14702D-53B1-4906-81CB-09B55F5CDE99}" srcOrd="3" destOrd="0" parTransId="{00B3F288-7DA9-45EF-A723-B6E1902BFA63}" sibTransId="{77206705-EAE6-4678-AC15-6770802F4DBD}"/>
    <dgm:cxn modelId="{7B086764-BA23-4CEB-A162-8BA9678E99F1}" type="presOf" srcId="{DD14A32F-DB13-4B55-AFD6-DEA54E150D1F}" destId="{11291BDC-6A5D-4EC9-AF8F-E9F63A04E167}" srcOrd="0" destOrd="0" presId="urn:microsoft.com/office/officeart/2005/8/layout/funnel1"/>
    <dgm:cxn modelId="{632D93C2-66AE-4CB9-9BF0-D1FF3420D7D7}" srcId="{53458E92-8B5F-4FEF-AAA0-DC0257B0FDAD}" destId="{2535B920-C1D2-42D0-99FA-81ECD14E0B01}" srcOrd="0" destOrd="0" parTransId="{A2DC1B72-44BF-496B-B0A6-EF4037A93EE5}" sibTransId="{05E3A3C8-4544-4984-AD53-F8CAFB40217C}"/>
    <dgm:cxn modelId="{8550BA17-8CA6-41B0-92D3-D2203F31AF57}" type="presOf" srcId="{53458E92-8B5F-4FEF-AAA0-DC0257B0FDAD}" destId="{E1CCC844-8969-49DB-8988-3BB06C382885}" srcOrd="0" destOrd="0" presId="urn:microsoft.com/office/officeart/2005/8/layout/funnel1"/>
    <dgm:cxn modelId="{D20F4E27-A979-4105-BB43-6206D5E091F2}" type="presOf" srcId="{2535B920-C1D2-42D0-99FA-81ECD14E0B01}" destId="{B0CC438E-777C-4B00-87E0-1870B0C627E2}" srcOrd="0" destOrd="0" presId="urn:microsoft.com/office/officeart/2005/8/layout/funnel1"/>
    <dgm:cxn modelId="{E9C0C011-D28A-4FF3-A531-F4AAE5FCFC9F}" srcId="{53458E92-8B5F-4FEF-AAA0-DC0257B0FDAD}" destId="{0AD5D310-2AB2-4931-8BE7-B5CC09BCC5E3}" srcOrd="2" destOrd="0" parTransId="{89E22BF9-1FB5-41FF-A82D-096E0C65CCCA}" sibTransId="{50D30CA5-7E16-420E-880F-75CEA9E23B55}"/>
    <dgm:cxn modelId="{3C1578CC-8DEA-4BCA-9291-3EC3A3E3882F}" type="presOf" srcId="{5F14702D-53B1-4906-81CB-09B55F5CDE99}" destId="{AFC94B75-14EA-41C8-9F72-F4B9504150EE}" srcOrd="0" destOrd="0" presId="urn:microsoft.com/office/officeart/2005/8/layout/funnel1"/>
    <dgm:cxn modelId="{4E500B84-7C4F-4873-8C29-CBF4CEFC9E2A}" type="presParOf" srcId="{E1CCC844-8969-49DB-8988-3BB06C382885}" destId="{6A51A0B6-C049-49F1-9811-24BDC1E98BA1}" srcOrd="0" destOrd="0" presId="urn:microsoft.com/office/officeart/2005/8/layout/funnel1"/>
    <dgm:cxn modelId="{8D00D8A5-8F54-4ACE-AD19-E6622D1B84BE}" type="presParOf" srcId="{E1CCC844-8969-49DB-8988-3BB06C382885}" destId="{D23E9D53-3E2E-4818-BA3D-B5AC361BA3D4}" srcOrd="1" destOrd="0" presId="urn:microsoft.com/office/officeart/2005/8/layout/funnel1"/>
    <dgm:cxn modelId="{00CEDC2C-F3B1-4611-90E1-A2174725E96C}" type="presParOf" srcId="{E1CCC844-8969-49DB-8988-3BB06C382885}" destId="{AFC94B75-14EA-41C8-9F72-F4B9504150EE}" srcOrd="2" destOrd="0" presId="urn:microsoft.com/office/officeart/2005/8/layout/funnel1"/>
    <dgm:cxn modelId="{1074DB64-739A-4A34-BBE2-C892775A4B87}" type="presParOf" srcId="{E1CCC844-8969-49DB-8988-3BB06C382885}" destId="{1AB4DC9F-9E76-403B-8F8B-1E2913A19990}" srcOrd="3" destOrd="0" presId="urn:microsoft.com/office/officeart/2005/8/layout/funnel1"/>
    <dgm:cxn modelId="{D6EBFEF8-46DD-4B4A-A8EC-CA23D36D6EE2}" type="presParOf" srcId="{E1CCC844-8969-49DB-8988-3BB06C382885}" destId="{11291BDC-6A5D-4EC9-AF8F-E9F63A04E167}" srcOrd="4" destOrd="0" presId="urn:microsoft.com/office/officeart/2005/8/layout/funnel1"/>
    <dgm:cxn modelId="{C9A18DD3-532C-47EA-B1AC-89C5B3E02F23}" type="presParOf" srcId="{E1CCC844-8969-49DB-8988-3BB06C382885}" destId="{B0CC438E-777C-4B00-87E0-1870B0C627E2}" srcOrd="5" destOrd="0" presId="urn:microsoft.com/office/officeart/2005/8/layout/funnel1"/>
    <dgm:cxn modelId="{D1451575-F04A-4A7F-8409-A260AE711CD2}" type="presParOf" srcId="{E1CCC844-8969-49DB-8988-3BB06C382885}" destId="{0FF4D8BA-44EA-4130-8230-8FA2708A32B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A54740-80AC-4FBB-9989-17E24E781384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2023594-5DF8-4998-86EC-0F7B2ECD4E12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z="1600" b="1" dirty="0" smtClean="0">
              <a:solidFill>
                <a:schemeClr val="tx1"/>
              </a:solidFill>
            </a:rPr>
            <a:t>Agro-processing &amp; Distribution – public procurement</a:t>
          </a:r>
          <a:endParaRPr lang="en-US" sz="1600" b="1" dirty="0">
            <a:solidFill>
              <a:schemeClr val="tx1"/>
            </a:solidFill>
          </a:endParaRPr>
        </a:p>
      </dgm:t>
    </dgm:pt>
    <dgm:pt modelId="{6A795885-FC7B-4DEF-92A5-3CE022F41058}" type="parTrans" cxnId="{E70FB305-F5F0-4499-9081-FB8AFF3E094F}">
      <dgm:prSet/>
      <dgm:spPr/>
      <dgm:t>
        <a:bodyPr/>
        <a:lstStyle/>
        <a:p>
          <a:endParaRPr lang="en-US"/>
        </a:p>
      </dgm:t>
    </dgm:pt>
    <dgm:pt modelId="{A5D9D098-F0BC-40F7-AE14-5C45D7AADE27}" type="sibTrans" cxnId="{E70FB305-F5F0-4499-9081-FB8AFF3E094F}">
      <dgm:prSet/>
      <dgm:spPr/>
      <dgm:t>
        <a:bodyPr/>
        <a:lstStyle/>
        <a:p>
          <a:endParaRPr lang="en-US"/>
        </a:p>
      </dgm:t>
    </dgm:pt>
    <dgm:pt modelId="{0109B762-C2C1-4448-B27E-1D24CD7B2641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sz="1600" b="1" dirty="0" smtClean="0"/>
            <a:t>Nutritious food to PVMs</a:t>
          </a:r>
          <a:endParaRPr lang="en-US" sz="1600" b="1" dirty="0"/>
        </a:p>
      </dgm:t>
    </dgm:pt>
    <dgm:pt modelId="{93089E11-323B-465B-A934-D7D86B0B2B88}" type="parTrans" cxnId="{B33F914B-AC80-4F01-A251-861A6430AACE}">
      <dgm:prSet/>
      <dgm:spPr/>
      <dgm:t>
        <a:bodyPr/>
        <a:lstStyle/>
        <a:p>
          <a:endParaRPr lang="en-US"/>
        </a:p>
      </dgm:t>
    </dgm:pt>
    <dgm:pt modelId="{8CA98F00-C5C4-4D39-8AF6-AB93EF3377AB}" type="sibTrans" cxnId="{B33F914B-AC80-4F01-A251-861A6430AACE}">
      <dgm:prSet/>
      <dgm:spPr/>
      <dgm:t>
        <a:bodyPr/>
        <a:lstStyle/>
        <a:p>
          <a:endParaRPr lang="en-US"/>
        </a:p>
      </dgm:t>
    </dgm:pt>
    <dgm:pt modelId="{BA49CEFA-37C6-4C49-8352-3D27E6BD5712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sz="1600" b="1" dirty="0" smtClean="0">
              <a:solidFill>
                <a:schemeClr val="bg1"/>
              </a:solidFill>
            </a:rPr>
            <a:t>HH behavior change communication </a:t>
          </a:r>
          <a:endParaRPr lang="en-US" sz="1600" b="1" dirty="0">
            <a:solidFill>
              <a:schemeClr val="bg1"/>
            </a:solidFill>
          </a:endParaRPr>
        </a:p>
      </dgm:t>
    </dgm:pt>
    <dgm:pt modelId="{A60E7EEF-58F7-42D6-B4B9-638B9524E965}" type="parTrans" cxnId="{51094C5A-B5C9-4811-BC14-DD67C66A6AF2}">
      <dgm:prSet/>
      <dgm:spPr/>
      <dgm:t>
        <a:bodyPr/>
        <a:lstStyle/>
        <a:p>
          <a:endParaRPr lang="en-US"/>
        </a:p>
      </dgm:t>
    </dgm:pt>
    <dgm:pt modelId="{0A5905D2-3529-4EFF-BAFF-CC081885CE28}" type="sibTrans" cxnId="{51094C5A-B5C9-4811-BC14-DD67C66A6AF2}">
      <dgm:prSet/>
      <dgm:spPr/>
      <dgm:t>
        <a:bodyPr/>
        <a:lstStyle/>
        <a:p>
          <a:endParaRPr lang="en-US"/>
        </a:p>
      </dgm:t>
    </dgm:pt>
    <dgm:pt modelId="{EBD67AEE-0C2A-49F0-8EAB-32404F8CB280}">
      <dgm:prSet phldrT="[Text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 sz="1600" b="1" dirty="0" smtClean="0">
              <a:solidFill>
                <a:srgbClr val="002060"/>
              </a:solidFill>
            </a:rPr>
            <a:t>Food production &amp; aggregation </a:t>
          </a:r>
          <a:endParaRPr lang="en-US" sz="1600" b="1" dirty="0">
            <a:solidFill>
              <a:srgbClr val="002060"/>
            </a:solidFill>
          </a:endParaRPr>
        </a:p>
      </dgm:t>
    </dgm:pt>
    <dgm:pt modelId="{820B2353-AE3B-440C-8F12-63C361F283B3}" type="parTrans" cxnId="{34570998-B9E7-4C83-8E85-F38EA7029FB6}">
      <dgm:prSet/>
      <dgm:spPr/>
      <dgm:t>
        <a:bodyPr/>
        <a:lstStyle/>
        <a:p>
          <a:endParaRPr lang="en-US"/>
        </a:p>
      </dgm:t>
    </dgm:pt>
    <dgm:pt modelId="{980F5C18-1D1A-4271-8BD3-77D1C2032A92}" type="sibTrans" cxnId="{34570998-B9E7-4C83-8E85-F38EA7029FB6}">
      <dgm:prSet/>
      <dgm:spPr/>
      <dgm:t>
        <a:bodyPr/>
        <a:lstStyle/>
        <a:p>
          <a:endParaRPr lang="en-US"/>
        </a:p>
      </dgm:t>
    </dgm:pt>
    <dgm:pt modelId="{0023CA94-9B9A-4704-BC34-52162EB70F40}" type="pres">
      <dgm:prSet presAssocID="{F7A54740-80AC-4FBB-9989-17E24E78138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748F0A-AE71-43A5-9074-25DBDFA29874}" type="pres">
      <dgm:prSet presAssocID="{D2023594-5DF8-4998-86EC-0F7B2ECD4E12}" presName="node" presStyleLbl="node1" presStyleIdx="0" presStyleCnt="4" custScaleX="167114" custScaleY="178998" custRadScaleRad="134667" custRadScaleInc="-3142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25C93A6C-8834-417E-8645-028291107CD8}" type="pres">
      <dgm:prSet presAssocID="{D2023594-5DF8-4998-86EC-0F7B2ECD4E12}" presName="spNode" presStyleCnt="0"/>
      <dgm:spPr/>
    </dgm:pt>
    <dgm:pt modelId="{125E8AA6-914E-4F75-A64A-A77BEC15EEFB}" type="pres">
      <dgm:prSet presAssocID="{A5D9D098-F0BC-40F7-AE14-5C45D7AADE27}" presName="sibTrans" presStyleLbl="sibTrans1D1" presStyleIdx="0" presStyleCnt="4"/>
      <dgm:spPr/>
      <dgm:t>
        <a:bodyPr/>
        <a:lstStyle/>
        <a:p>
          <a:endParaRPr lang="en-US"/>
        </a:p>
      </dgm:t>
    </dgm:pt>
    <dgm:pt modelId="{ECAB0791-DC13-496E-89CD-31E5B5EEB23C}" type="pres">
      <dgm:prSet presAssocID="{0109B762-C2C1-4448-B27E-1D24CD7B2641}" presName="node" presStyleLbl="node1" presStyleIdx="1" presStyleCnt="4" custScaleX="151612" custScaleY="171014" custRadScaleRad="104856" custRadScaleInc="-1899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21F632E8-EF7A-41EC-9B5B-BFAF28DE34FA}" type="pres">
      <dgm:prSet presAssocID="{0109B762-C2C1-4448-B27E-1D24CD7B2641}" presName="spNode" presStyleCnt="0"/>
      <dgm:spPr/>
    </dgm:pt>
    <dgm:pt modelId="{416E4549-05B1-4E3F-88F1-943071FD2B8C}" type="pres">
      <dgm:prSet presAssocID="{8CA98F00-C5C4-4D39-8AF6-AB93EF3377A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5650CCF7-8685-49EA-B2C7-34C266EA737D}" type="pres">
      <dgm:prSet presAssocID="{BA49CEFA-37C6-4C49-8352-3D27E6BD5712}" presName="node" presStyleLbl="node1" presStyleIdx="2" presStyleCnt="4" custScaleX="159970" custScaleY="162476" custRadScaleRad="117176" custRadScaleInc="-5006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C7CE2E34-8397-498A-8015-80130FF8FC04}" type="pres">
      <dgm:prSet presAssocID="{BA49CEFA-37C6-4C49-8352-3D27E6BD5712}" presName="spNode" presStyleCnt="0"/>
      <dgm:spPr/>
    </dgm:pt>
    <dgm:pt modelId="{AC96617F-C244-446E-950D-8E500BE36A31}" type="pres">
      <dgm:prSet presAssocID="{0A5905D2-3529-4EFF-BAFF-CC081885CE28}" presName="sibTrans" presStyleLbl="sibTrans1D1" presStyleIdx="2" presStyleCnt="4"/>
      <dgm:spPr/>
      <dgm:t>
        <a:bodyPr/>
        <a:lstStyle/>
        <a:p>
          <a:endParaRPr lang="en-US"/>
        </a:p>
      </dgm:t>
    </dgm:pt>
    <dgm:pt modelId="{4174F7AE-C97A-484C-8627-A2F8340AEC59}" type="pres">
      <dgm:prSet presAssocID="{EBD67AEE-0C2A-49F0-8EAB-32404F8CB280}" presName="node" presStyleLbl="node1" presStyleIdx="3" presStyleCnt="4" custScaleX="168149" custScaleY="168952" custRadScaleRad="145873" custRadScaleInc="-3295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1A2A8150-0F9D-4133-B606-BC5C153DADB6}" type="pres">
      <dgm:prSet presAssocID="{EBD67AEE-0C2A-49F0-8EAB-32404F8CB280}" presName="spNode" presStyleCnt="0"/>
      <dgm:spPr/>
    </dgm:pt>
    <dgm:pt modelId="{BF3CA372-E147-452D-858A-F7F8FE594457}" type="pres">
      <dgm:prSet presAssocID="{980F5C18-1D1A-4271-8BD3-77D1C2032A92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332D5C1A-25F6-473B-8A2C-8FC8A5FBC12F}" type="presOf" srcId="{BA49CEFA-37C6-4C49-8352-3D27E6BD5712}" destId="{5650CCF7-8685-49EA-B2C7-34C266EA737D}" srcOrd="0" destOrd="0" presId="urn:microsoft.com/office/officeart/2005/8/layout/cycle5"/>
    <dgm:cxn modelId="{0ED053B3-403E-4E90-89C9-BD751E7D38DC}" type="presOf" srcId="{0109B762-C2C1-4448-B27E-1D24CD7B2641}" destId="{ECAB0791-DC13-496E-89CD-31E5B5EEB23C}" srcOrd="0" destOrd="0" presId="urn:microsoft.com/office/officeart/2005/8/layout/cycle5"/>
    <dgm:cxn modelId="{3CF6C9CC-4530-4BE7-BBD8-9F40DBFFED16}" type="presOf" srcId="{980F5C18-1D1A-4271-8BD3-77D1C2032A92}" destId="{BF3CA372-E147-452D-858A-F7F8FE594457}" srcOrd="0" destOrd="0" presId="urn:microsoft.com/office/officeart/2005/8/layout/cycle5"/>
    <dgm:cxn modelId="{9032810C-D934-4E83-A427-658A16E1BC83}" type="presOf" srcId="{0A5905D2-3529-4EFF-BAFF-CC081885CE28}" destId="{AC96617F-C244-446E-950D-8E500BE36A31}" srcOrd="0" destOrd="0" presId="urn:microsoft.com/office/officeart/2005/8/layout/cycle5"/>
    <dgm:cxn modelId="{E70FB305-F5F0-4499-9081-FB8AFF3E094F}" srcId="{F7A54740-80AC-4FBB-9989-17E24E781384}" destId="{D2023594-5DF8-4998-86EC-0F7B2ECD4E12}" srcOrd="0" destOrd="0" parTransId="{6A795885-FC7B-4DEF-92A5-3CE022F41058}" sibTransId="{A5D9D098-F0BC-40F7-AE14-5C45D7AADE27}"/>
    <dgm:cxn modelId="{B595FD7A-2FCB-4ED4-AC84-2EE264977D41}" type="presOf" srcId="{F7A54740-80AC-4FBB-9989-17E24E781384}" destId="{0023CA94-9B9A-4704-BC34-52162EB70F40}" srcOrd="0" destOrd="0" presId="urn:microsoft.com/office/officeart/2005/8/layout/cycle5"/>
    <dgm:cxn modelId="{CDFB860E-8571-4731-B3A1-1966A30D966F}" type="presOf" srcId="{8CA98F00-C5C4-4D39-8AF6-AB93EF3377AB}" destId="{416E4549-05B1-4E3F-88F1-943071FD2B8C}" srcOrd="0" destOrd="0" presId="urn:microsoft.com/office/officeart/2005/8/layout/cycle5"/>
    <dgm:cxn modelId="{51094C5A-B5C9-4811-BC14-DD67C66A6AF2}" srcId="{F7A54740-80AC-4FBB-9989-17E24E781384}" destId="{BA49CEFA-37C6-4C49-8352-3D27E6BD5712}" srcOrd="2" destOrd="0" parTransId="{A60E7EEF-58F7-42D6-B4B9-638B9524E965}" sibTransId="{0A5905D2-3529-4EFF-BAFF-CC081885CE28}"/>
    <dgm:cxn modelId="{1290EA88-2162-40A9-82DB-B0C4B26191BE}" type="presOf" srcId="{D2023594-5DF8-4998-86EC-0F7B2ECD4E12}" destId="{2D748F0A-AE71-43A5-9074-25DBDFA29874}" srcOrd="0" destOrd="0" presId="urn:microsoft.com/office/officeart/2005/8/layout/cycle5"/>
    <dgm:cxn modelId="{EDE0E40C-39F1-4215-B4B1-4B27412B3009}" type="presOf" srcId="{A5D9D098-F0BC-40F7-AE14-5C45D7AADE27}" destId="{125E8AA6-914E-4F75-A64A-A77BEC15EEFB}" srcOrd="0" destOrd="0" presId="urn:microsoft.com/office/officeart/2005/8/layout/cycle5"/>
    <dgm:cxn modelId="{FF064978-90EB-489F-867A-866497C353D3}" type="presOf" srcId="{EBD67AEE-0C2A-49F0-8EAB-32404F8CB280}" destId="{4174F7AE-C97A-484C-8627-A2F8340AEC59}" srcOrd="0" destOrd="0" presId="urn:microsoft.com/office/officeart/2005/8/layout/cycle5"/>
    <dgm:cxn modelId="{34570998-B9E7-4C83-8E85-F38EA7029FB6}" srcId="{F7A54740-80AC-4FBB-9989-17E24E781384}" destId="{EBD67AEE-0C2A-49F0-8EAB-32404F8CB280}" srcOrd="3" destOrd="0" parTransId="{820B2353-AE3B-440C-8F12-63C361F283B3}" sibTransId="{980F5C18-1D1A-4271-8BD3-77D1C2032A92}"/>
    <dgm:cxn modelId="{B33F914B-AC80-4F01-A251-861A6430AACE}" srcId="{F7A54740-80AC-4FBB-9989-17E24E781384}" destId="{0109B762-C2C1-4448-B27E-1D24CD7B2641}" srcOrd="1" destOrd="0" parTransId="{93089E11-323B-465B-A934-D7D86B0B2B88}" sibTransId="{8CA98F00-C5C4-4D39-8AF6-AB93EF3377AB}"/>
    <dgm:cxn modelId="{5B9236B0-6326-4C9B-BBA2-5956DC8BEE1F}" type="presParOf" srcId="{0023CA94-9B9A-4704-BC34-52162EB70F40}" destId="{2D748F0A-AE71-43A5-9074-25DBDFA29874}" srcOrd="0" destOrd="0" presId="urn:microsoft.com/office/officeart/2005/8/layout/cycle5"/>
    <dgm:cxn modelId="{2C75763F-AC18-4D62-AD19-7B406A6A542D}" type="presParOf" srcId="{0023CA94-9B9A-4704-BC34-52162EB70F40}" destId="{25C93A6C-8834-417E-8645-028291107CD8}" srcOrd="1" destOrd="0" presId="urn:microsoft.com/office/officeart/2005/8/layout/cycle5"/>
    <dgm:cxn modelId="{6ACD00BD-92DF-43AE-BF49-2ACB205B862F}" type="presParOf" srcId="{0023CA94-9B9A-4704-BC34-52162EB70F40}" destId="{125E8AA6-914E-4F75-A64A-A77BEC15EEFB}" srcOrd="2" destOrd="0" presId="urn:microsoft.com/office/officeart/2005/8/layout/cycle5"/>
    <dgm:cxn modelId="{63F4BDD9-C0D5-40BC-949A-8E4A62FC3D0B}" type="presParOf" srcId="{0023CA94-9B9A-4704-BC34-52162EB70F40}" destId="{ECAB0791-DC13-496E-89CD-31E5B5EEB23C}" srcOrd="3" destOrd="0" presId="urn:microsoft.com/office/officeart/2005/8/layout/cycle5"/>
    <dgm:cxn modelId="{8E03950A-5229-4885-A633-B6ABBBBE6314}" type="presParOf" srcId="{0023CA94-9B9A-4704-BC34-52162EB70F40}" destId="{21F632E8-EF7A-41EC-9B5B-BFAF28DE34FA}" srcOrd="4" destOrd="0" presId="urn:microsoft.com/office/officeart/2005/8/layout/cycle5"/>
    <dgm:cxn modelId="{B2C86B4A-F746-47A3-8FF9-435412DFDF76}" type="presParOf" srcId="{0023CA94-9B9A-4704-BC34-52162EB70F40}" destId="{416E4549-05B1-4E3F-88F1-943071FD2B8C}" srcOrd="5" destOrd="0" presId="urn:microsoft.com/office/officeart/2005/8/layout/cycle5"/>
    <dgm:cxn modelId="{6741B7E3-5577-41FD-9C30-21D5CC49AC8E}" type="presParOf" srcId="{0023CA94-9B9A-4704-BC34-52162EB70F40}" destId="{5650CCF7-8685-49EA-B2C7-34C266EA737D}" srcOrd="6" destOrd="0" presId="urn:microsoft.com/office/officeart/2005/8/layout/cycle5"/>
    <dgm:cxn modelId="{3FF394BA-FDB6-489F-93DF-BD73188E8B44}" type="presParOf" srcId="{0023CA94-9B9A-4704-BC34-52162EB70F40}" destId="{C7CE2E34-8397-498A-8015-80130FF8FC04}" srcOrd="7" destOrd="0" presId="urn:microsoft.com/office/officeart/2005/8/layout/cycle5"/>
    <dgm:cxn modelId="{D7EA7C0A-ECA6-43F9-82F3-C85A18533013}" type="presParOf" srcId="{0023CA94-9B9A-4704-BC34-52162EB70F40}" destId="{AC96617F-C244-446E-950D-8E500BE36A31}" srcOrd="8" destOrd="0" presId="urn:microsoft.com/office/officeart/2005/8/layout/cycle5"/>
    <dgm:cxn modelId="{FC8509B9-57FD-455F-9D80-A7FB9F218BC1}" type="presParOf" srcId="{0023CA94-9B9A-4704-BC34-52162EB70F40}" destId="{4174F7AE-C97A-484C-8627-A2F8340AEC59}" srcOrd="9" destOrd="0" presId="urn:microsoft.com/office/officeart/2005/8/layout/cycle5"/>
    <dgm:cxn modelId="{24867621-A8D1-445E-A0B4-DEBF4F9AAA56}" type="presParOf" srcId="{0023CA94-9B9A-4704-BC34-52162EB70F40}" destId="{1A2A8150-0F9D-4133-B606-BC5C153DADB6}" srcOrd="10" destOrd="0" presId="urn:microsoft.com/office/officeart/2005/8/layout/cycle5"/>
    <dgm:cxn modelId="{D9EB5A2E-600E-4C7E-85A0-70160E83A1A6}" type="presParOf" srcId="{0023CA94-9B9A-4704-BC34-52162EB70F40}" destId="{BF3CA372-E147-452D-858A-F7F8FE594457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1A0B6-C049-49F1-9811-24BDC1E98BA1}">
      <dsp:nvSpPr>
        <dsp:cNvPr id="0" name=""/>
        <dsp:cNvSpPr/>
      </dsp:nvSpPr>
      <dsp:spPr>
        <a:xfrm>
          <a:off x="489022" y="1661212"/>
          <a:ext cx="2158913" cy="749762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3E9D53-3E2E-4818-BA3D-B5AC361BA3D4}">
      <dsp:nvSpPr>
        <dsp:cNvPr id="0" name=""/>
        <dsp:cNvSpPr/>
      </dsp:nvSpPr>
      <dsp:spPr>
        <a:xfrm>
          <a:off x="1455283" y="3143923"/>
          <a:ext cx="418394" cy="467982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94B75-14EA-41C8-9F72-F4B9504150EE}">
      <dsp:nvSpPr>
        <dsp:cNvPr id="0" name=""/>
        <dsp:cNvSpPr/>
      </dsp:nvSpPr>
      <dsp:spPr>
        <a:xfrm>
          <a:off x="72295" y="3366391"/>
          <a:ext cx="3093994" cy="589503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Access to food by vulnerable groups </a:t>
          </a:r>
          <a:endParaRPr lang="en-ZA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5" y="3366391"/>
        <a:ext cx="3093994" cy="589503"/>
      </dsp:txXfrm>
    </dsp:sp>
    <dsp:sp modelId="{1AB4DC9F-9E76-403B-8F8B-1E2913A19990}">
      <dsp:nvSpPr>
        <dsp:cNvPr id="0" name=""/>
        <dsp:cNvSpPr/>
      </dsp:nvSpPr>
      <dsp:spPr>
        <a:xfrm>
          <a:off x="1020615" y="2469959"/>
          <a:ext cx="1118962" cy="75310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Shelters</a:t>
          </a:r>
          <a:endParaRPr lang="en-ZA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4483" y="2580249"/>
        <a:ext cx="791226" cy="532529"/>
      </dsp:txXfrm>
    </dsp:sp>
    <dsp:sp modelId="{11291BDC-6A5D-4EC9-AF8F-E9F63A04E167}">
      <dsp:nvSpPr>
        <dsp:cNvPr id="0" name=""/>
        <dsp:cNvSpPr/>
      </dsp:nvSpPr>
      <dsp:spPr>
        <a:xfrm>
          <a:off x="342334" y="1723257"/>
          <a:ext cx="1129709" cy="753109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Food parcels</a:t>
          </a:r>
          <a:endParaRPr lang="en-ZA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7776" y="1833547"/>
        <a:ext cx="798825" cy="532529"/>
      </dsp:txXfrm>
    </dsp:sp>
    <dsp:sp modelId="{B0CC438E-777C-4B00-87E0-1870B0C627E2}">
      <dsp:nvSpPr>
        <dsp:cNvPr id="0" name=""/>
        <dsp:cNvSpPr/>
      </dsp:nvSpPr>
      <dsp:spPr>
        <a:xfrm>
          <a:off x="1819296" y="1824258"/>
          <a:ext cx="753109" cy="753109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SRD</a:t>
          </a:r>
          <a:endParaRPr lang="en-ZA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29586" y="1934548"/>
        <a:ext cx="532529" cy="532529"/>
      </dsp:txXfrm>
    </dsp:sp>
    <dsp:sp modelId="{0FF4D8BA-44EA-4130-8230-8FA2708A32BC}">
      <dsp:nvSpPr>
        <dsp:cNvPr id="0" name=""/>
        <dsp:cNvSpPr/>
      </dsp:nvSpPr>
      <dsp:spPr>
        <a:xfrm>
          <a:off x="0" y="1418590"/>
          <a:ext cx="3347149" cy="187440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48F0A-AE71-43A5-9074-25DBDFA29874}">
      <dsp:nvSpPr>
        <dsp:cNvPr id="0" name=""/>
        <dsp:cNvSpPr/>
      </dsp:nvSpPr>
      <dsp:spPr>
        <a:xfrm>
          <a:off x="1243023" y="-309927"/>
          <a:ext cx="2259034" cy="15727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Agro-processing &amp; Distribution – public procurement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1573851" y="-79597"/>
        <a:ext cx="1597378" cy="1112133"/>
      </dsp:txXfrm>
    </dsp:sp>
    <dsp:sp modelId="{125E8AA6-914E-4F75-A64A-A77BEC15EEFB}">
      <dsp:nvSpPr>
        <dsp:cNvPr id="0" name=""/>
        <dsp:cNvSpPr/>
      </dsp:nvSpPr>
      <dsp:spPr>
        <a:xfrm>
          <a:off x="1350578" y="500970"/>
          <a:ext cx="2901074" cy="2901074"/>
        </a:xfrm>
        <a:custGeom>
          <a:avLst/>
          <a:gdLst/>
          <a:ahLst/>
          <a:cxnLst/>
          <a:rect l="0" t="0" r="0" b="0"/>
          <a:pathLst>
            <a:path>
              <a:moveTo>
                <a:pt x="2243732" y="236082"/>
              </a:moveTo>
              <a:arcTo wR="1450537" hR="1450537" stAng="18188983" swAng="77301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B0791-DC13-496E-89CD-31E5B5EEB23C}">
      <dsp:nvSpPr>
        <dsp:cNvPr id="0" name=""/>
        <dsp:cNvSpPr/>
      </dsp:nvSpPr>
      <dsp:spPr>
        <a:xfrm>
          <a:off x="3181247" y="1024685"/>
          <a:ext cx="2049479" cy="15026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Nutritious food to PVMs</a:t>
          </a:r>
          <a:endParaRPr lang="en-US" sz="1600" b="1" kern="1200" dirty="0"/>
        </a:p>
      </dsp:txBody>
      <dsp:txXfrm>
        <a:off x="3481386" y="1244742"/>
        <a:ext cx="1449201" cy="1062526"/>
      </dsp:txXfrm>
    </dsp:sp>
    <dsp:sp modelId="{416E4549-05B1-4E3F-88F1-943071FD2B8C}">
      <dsp:nvSpPr>
        <dsp:cNvPr id="0" name=""/>
        <dsp:cNvSpPr/>
      </dsp:nvSpPr>
      <dsp:spPr>
        <a:xfrm>
          <a:off x="1324616" y="464258"/>
          <a:ext cx="2901074" cy="2901074"/>
        </a:xfrm>
        <a:custGeom>
          <a:avLst/>
          <a:gdLst/>
          <a:ahLst/>
          <a:cxnLst/>
          <a:rect l="0" t="0" r="0" b="0"/>
          <a:pathLst>
            <a:path>
              <a:moveTo>
                <a:pt x="2752051" y="2090942"/>
              </a:moveTo>
              <a:arcTo wR="1450537" hR="1450537" stAng="1571960" swAng="219921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0CCF7-8685-49EA-B2C7-34C266EA737D}">
      <dsp:nvSpPr>
        <dsp:cNvPr id="0" name=""/>
        <dsp:cNvSpPr/>
      </dsp:nvSpPr>
      <dsp:spPr>
        <a:xfrm>
          <a:off x="2051720" y="2663732"/>
          <a:ext cx="2162462" cy="142762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HH behavior change communication 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2368405" y="2872802"/>
        <a:ext cx="1529092" cy="1009480"/>
      </dsp:txXfrm>
    </dsp:sp>
    <dsp:sp modelId="{AC96617F-C244-446E-950D-8E500BE36A31}">
      <dsp:nvSpPr>
        <dsp:cNvPr id="0" name=""/>
        <dsp:cNvSpPr/>
      </dsp:nvSpPr>
      <dsp:spPr>
        <a:xfrm>
          <a:off x="1003589" y="456693"/>
          <a:ext cx="2901074" cy="2901074"/>
        </a:xfrm>
        <a:custGeom>
          <a:avLst/>
          <a:gdLst/>
          <a:ahLst/>
          <a:cxnLst/>
          <a:rect l="0" t="0" r="0" b="0"/>
          <a:pathLst>
            <a:path>
              <a:moveTo>
                <a:pt x="938319" y="2807626"/>
              </a:moveTo>
              <a:arcTo wR="1450537" hR="1450537" stAng="6640705" swAng="83226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4F7AE-C97A-484C-8627-A2F8340AEC59}">
      <dsp:nvSpPr>
        <dsp:cNvPr id="0" name=""/>
        <dsp:cNvSpPr/>
      </dsp:nvSpPr>
      <dsp:spPr>
        <a:xfrm>
          <a:off x="0" y="1548045"/>
          <a:ext cx="2273025" cy="148452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2060"/>
              </a:solidFill>
            </a:rPr>
            <a:t>Food production &amp; aggregation </a:t>
          </a:r>
          <a:endParaRPr lang="en-US" sz="1600" b="1" kern="1200" dirty="0">
            <a:solidFill>
              <a:srgbClr val="002060"/>
            </a:solidFill>
          </a:endParaRPr>
        </a:p>
      </dsp:txBody>
      <dsp:txXfrm>
        <a:off x="332877" y="1765448"/>
        <a:ext cx="1607271" cy="1049716"/>
      </dsp:txXfrm>
    </dsp:sp>
    <dsp:sp modelId="{BF3CA372-E147-452D-858A-F7F8FE594457}">
      <dsp:nvSpPr>
        <dsp:cNvPr id="0" name=""/>
        <dsp:cNvSpPr/>
      </dsp:nvSpPr>
      <dsp:spPr>
        <a:xfrm>
          <a:off x="934067" y="842923"/>
          <a:ext cx="2901074" cy="2901074"/>
        </a:xfrm>
        <a:custGeom>
          <a:avLst/>
          <a:gdLst/>
          <a:ahLst/>
          <a:cxnLst/>
          <a:rect l="0" t="0" r="0" b="0"/>
          <a:pathLst>
            <a:path>
              <a:moveTo>
                <a:pt x="244967" y="643901"/>
              </a:moveTo>
              <a:arcTo wR="1450537" hR="1450537" stAng="12827166" swAng="517563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9787" cy="496967"/>
          </a:xfrm>
          <a:prstGeom prst="rect">
            <a:avLst/>
          </a:prstGeom>
        </p:spPr>
        <p:txBody>
          <a:bodyPr vert="horz" lIns="93593" tIns="46796" rIns="93593" bIns="46796" rtlCol="0"/>
          <a:lstStyle>
            <a:lvl1pPr algn="l">
              <a:defRPr sz="1200"/>
            </a:lvl1pPr>
          </a:lstStyle>
          <a:p>
            <a:r>
              <a:rPr lang="en-ZA" dirty="0"/>
              <a:t>SECRET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42" y="2"/>
            <a:ext cx="2949787" cy="496967"/>
          </a:xfrm>
          <a:prstGeom prst="rect">
            <a:avLst/>
          </a:prstGeom>
        </p:spPr>
        <p:txBody>
          <a:bodyPr vert="horz" lIns="93593" tIns="46796" rIns="93593" bIns="46796" rtlCol="0"/>
          <a:lstStyle>
            <a:lvl1pPr algn="r">
              <a:defRPr sz="1200"/>
            </a:lvl1pPr>
          </a:lstStyle>
          <a:p>
            <a:fld id="{1D08669A-FE38-429D-9260-60EC0D8862D1}" type="datetimeFigureOut">
              <a:rPr lang="en-ZA" smtClean="0"/>
              <a:t>2022/08/24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40649"/>
            <a:ext cx="2949787" cy="496967"/>
          </a:xfrm>
          <a:prstGeom prst="rect">
            <a:avLst/>
          </a:prstGeom>
        </p:spPr>
        <p:txBody>
          <a:bodyPr vert="horz" lIns="93593" tIns="46796" rIns="93593" bIns="46796" rtlCol="0" anchor="b"/>
          <a:lstStyle>
            <a:lvl1pPr algn="l">
              <a:defRPr sz="1200"/>
            </a:lvl1pPr>
          </a:lstStyle>
          <a:p>
            <a:r>
              <a:rPr lang="en-ZA" dirty="0"/>
              <a:t>SECRET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42" y="9440649"/>
            <a:ext cx="2949787" cy="496967"/>
          </a:xfrm>
          <a:prstGeom prst="rect">
            <a:avLst/>
          </a:prstGeom>
        </p:spPr>
        <p:txBody>
          <a:bodyPr vert="horz" lIns="93593" tIns="46796" rIns="93593" bIns="46796" rtlCol="0" anchor="b"/>
          <a:lstStyle>
            <a:lvl1pPr algn="r">
              <a:defRPr sz="1200"/>
            </a:lvl1pPr>
          </a:lstStyle>
          <a:p>
            <a:fld id="{441D58AC-5DE3-48A3-B14A-4C732ABE726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414196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954783" y="2"/>
            <a:ext cx="2949787" cy="496967"/>
          </a:xfrm>
          <a:prstGeom prst="rect">
            <a:avLst/>
          </a:prstGeom>
        </p:spPr>
        <p:txBody>
          <a:bodyPr vert="horz" lIns="93593" tIns="46796" rIns="93593" bIns="46796" rtlCol="0"/>
          <a:lstStyle>
            <a:lvl1pPr algn="ctr">
              <a:defRPr sz="1200"/>
            </a:lvl1pPr>
          </a:lstStyle>
          <a:p>
            <a:r>
              <a:rPr lang="en-ZA" dirty="0"/>
              <a:t>SECRET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7205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93" tIns="46796" rIns="93593" bIns="46796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3593" tIns="46796" rIns="93593" bIns="467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954783" y="9440649"/>
            <a:ext cx="2949787" cy="496967"/>
          </a:xfrm>
          <a:prstGeom prst="rect">
            <a:avLst/>
          </a:prstGeom>
        </p:spPr>
        <p:txBody>
          <a:bodyPr vert="horz" lIns="93593" tIns="46796" rIns="93593" bIns="46796" rtlCol="0" anchor="b"/>
          <a:lstStyle>
            <a:lvl1pPr algn="ctr">
              <a:defRPr sz="1200"/>
            </a:lvl1pPr>
          </a:lstStyle>
          <a:p>
            <a:r>
              <a:rPr lang="en-ZA" dirty="0"/>
              <a:t>SECRET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42" y="9440649"/>
            <a:ext cx="2949787" cy="496967"/>
          </a:xfrm>
          <a:prstGeom prst="rect">
            <a:avLst/>
          </a:prstGeom>
        </p:spPr>
        <p:txBody>
          <a:bodyPr vert="horz" lIns="93593" tIns="46796" rIns="93593" bIns="46796" rtlCol="0" anchor="b"/>
          <a:lstStyle>
            <a:lvl1pPr algn="r">
              <a:defRPr sz="1200"/>
            </a:lvl1pPr>
          </a:lstStyle>
          <a:p>
            <a:fld id="{5FAD57D4-B211-4F22-A728-6FB949B628BD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364148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ZA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9pPr>
          </a:lstStyle>
          <a:p>
            <a:fld id="{E6CD85C0-CDD9-4BAC-AC39-74E2A32072C7}" type="slidenum">
              <a:rPr lang="en-ZA" altLang="en-US" sz="1200" smtClean="0"/>
              <a:pPr/>
              <a:t>1</a:t>
            </a:fld>
            <a:endParaRPr lang="en-ZA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8665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ZA"/>
              <a:t>SECRET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ZA"/>
              <a:t>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D57D4-B211-4F22-A728-6FB949B628BD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989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D57D4-B211-4F22-A728-6FB949B628BD}" type="slidenum">
              <a:rPr lang="en-ZA" smtClean="0"/>
              <a:t>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56212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D57D4-B211-4F22-A728-6FB949B628BD}" type="slidenum">
              <a:rPr lang="en-ZA" smtClean="0"/>
              <a:t>10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18982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67190" tIns="33595" rIns="67190" bIns="33595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189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F0A9-363F-48F7-9490-606DC7020D4E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3370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F0A9-363F-48F7-9490-606DC7020D4E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4440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F0A9-363F-48F7-9490-606DC7020D4E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4321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F0A9-363F-48F7-9490-606DC7020D4E}" type="slidenum">
              <a:rPr lang="en-ZA" smtClean="0"/>
              <a:pPr/>
              <a:t>‹#›</a:t>
            </a:fld>
            <a:r>
              <a:rPr lang="en-ZA" dirty="0"/>
              <a:t> of 32 slides</a:t>
            </a:r>
          </a:p>
        </p:txBody>
      </p:sp>
    </p:spTree>
    <p:extLst>
      <p:ext uri="{BB962C8B-B14F-4D97-AF65-F5344CB8AC3E}">
        <p14:creationId xmlns:p14="http://schemas.microsoft.com/office/powerpoint/2010/main" val="7457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F0A9-363F-48F7-9490-606DC7020D4E}" type="slidenum">
              <a:rPr lang="en-ZA" smtClean="0"/>
              <a:pPr/>
              <a:t>‹#›</a:t>
            </a:fld>
            <a:r>
              <a:rPr lang="en-ZA" dirty="0"/>
              <a:t> of 33 slides</a:t>
            </a:r>
          </a:p>
        </p:txBody>
      </p:sp>
    </p:spTree>
    <p:extLst>
      <p:ext uri="{BB962C8B-B14F-4D97-AF65-F5344CB8AC3E}">
        <p14:creationId xmlns:p14="http://schemas.microsoft.com/office/powerpoint/2010/main" val="4232841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SECRET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F0A9-363F-48F7-9490-606DC7020D4E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4414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SECRET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F0A9-363F-48F7-9490-606DC7020D4E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63795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SECRET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F0A9-363F-48F7-9490-606DC7020D4E}" type="slidenum">
              <a:rPr lang="en-ZA" smtClean="0"/>
              <a:pPr/>
              <a:t>‹#›</a:t>
            </a:fld>
            <a:r>
              <a:rPr lang="en-ZA" dirty="0"/>
              <a:t> of 32 slides</a:t>
            </a:r>
          </a:p>
        </p:txBody>
      </p:sp>
    </p:spTree>
    <p:extLst>
      <p:ext uri="{BB962C8B-B14F-4D97-AF65-F5344CB8AC3E}">
        <p14:creationId xmlns:p14="http://schemas.microsoft.com/office/powerpoint/2010/main" val="257130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SECRET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F0A9-363F-48F7-9490-606DC7020D4E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414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SECRET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F0A9-363F-48F7-9490-606DC7020D4E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59139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SECRET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F0A9-363F-48F7-9490-606DC7020D4E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7738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ZA" dirty="0"/>
              <a:t>SECRET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F0A9-363F-48F7-9490-606DC7020D4E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9821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422041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422041" rtl="0" eaLnBrk="1" latinLnBrk="0" hangingPunct="1">
        <a:spcBef>
          <a:spcPct val="20000"/>
        </a:spcBef>
        <a:buFont typeface="Arial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422041" rtl="0" eaLnBrk="1" latinLnBrk="0" hangingPunct="1">
        <a:spcBef>
          <a:spcPct val="20000"/>
        </a:spcBef>
        <a:buFont typeface="Arial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422041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422041" rtl="0" eaLnBrk="1" latinLnBrk="0" hangingPunct="1">
        <a:spcBef>
          <a:spcPct val="20000"/>
        </a:spcBef>
        <a:buFont typeface="Arial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422041" rtl="0" eaLnBrk="1" latinLnBrk="0" hangingPunct="1">
        <a:spcBef>
          <a:spcPct val="20000"/>
        </a:spcBef>
        <a:buFont typeface="Arial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NULL"/><Relationship Id="rId3" Type="http://schemas.openxmlformats.org/officeDocument/2006/relationships/hyperlink" Target="https://www.standardbank.co.za/static_file/South%20Africa/PDF/Miscellaneous/InstantMoney_Retailers_Builders_Warehouse_Stores.pdf" TargetMode="External"/><Relationship Id="rId7" Type="http://schemas.openxmlformats.org/officeDocument/2006/relationships/hyperlink" Target="https://www.standardbank.co.za/static_file/South%20Africa/PDF/Miscellaneous/InstantMoney_Retailers_Rhino_Stores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standardbank.co.za/static_file/South%20Africa/PDF/Miscellaneous/InstantMoney_Retailers_Makro_Stores.pdf" TargetMode="External"/><Relationship Id="rId5" Type="http://schemas.openxmlformats.org/officeDocument/2006/relationships/hyperlink" Target="https://www.standardbank.co.za/static_file/South%20Africa/PDF/Miscellaneous/InstantMoney_Retailers_Game_Stores.pdf" TargetMode="External"/><Relationship Id="rId4" Type="http://schemas.openxmlformats.org/officeDocument/2006/relationships/hyperlink" Target="https://www.standardbank.co.za/static_file/South%20Africa/PDF/Miscellaneous/InstantMoney_Retailers_Cambridge_Food_Stores.pdf" TargetMode="External"/><Relationship Id="rId9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545123"/>
            <a:ext cx="8458200" cy="105507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92" b="1" dirty="0">
                <a:latin typeface="Arial" panose="020B0604020202020204" pitchFamily="34" charset="0"/>
                <a:ea typeface="ヒラギノ角ゴ Pro W3" pitchFamily="1" charset="-128"/>
              </a:rPr>
              <a:t/>
            </a:r>
            <a:br>
              <a:rPr lang="en-US" altLang="en-US" sz="3692" b="1" dirty="0">
                <a:latin typeface="Arial" panose="020B0604020202020204" pitchFamily="34" charset="0"/>
                <a:ea typeface="ヒラギノ角ゴ Pro W3" pitchFamily="1" charset="-128"/>
              </a:rPr>
            </a:br>
            <a:endParaRPr lang="en-US" altLang="en-US" sz="3692" b="1" dirty="0">
              <a:latin typeface="Arial" panose="020B0604020202020204" pitchFamily="34" charset="0"/>
              <a:ea typeface="ヒラギノ角ゴ Pro W3" pitchFamily="1" charset="-128"/>
            </a:endParaRPr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9144000" cy="5820508"/>
          </a:xfrm>
        </p:spPr>
        <p:txBody>
          <a:bodyPr>
            <a:normAutofit fontScale="32500" lnSpcReduction="20000"/>
          </a:bodyPr>
          <a:lstStyle/>
          <a:p>
            <a:pPr marL="422041" lvl="1" indent="0">
              <a:buNone/>
              <a:defRPr/>
            </a:pPr>
            <a:endParaRPr lang="en-US" altLang="en-US" sz="1662" dirty="0">
              <a:latin typeface="+mj-lt"/>
              <a:ea typeface="MS PGothic" panose="020B0600070205080204" pitchFamily="34" charset="-128"/>
            </a:endParaRPr>
          </a:p>
          <a:p>
            <a:pPr marL="0" indent="0" algn="ctr">
              <a:buNone/>
            </a:pPr>
            <a:endParaRPr lang="en-GB" sz="3000" b="1" dirty="0" smtClean="0"/>
          </a:p>
          <a:p>
            <a:pPr marL="0" indent="0" algn="ctr">
              <a:buNone/>
            </a:pPr>
            <a:endParaRPr lang="en-GB" sz="6000" b="1" dirty="0" smtClean="0">
              <a:latin typeface="+mj-lt"/>
            </a:endParaRPr>
          </a:p>
          <a:p>
            <a:pPr marL="0" indent="0" algn="ctr">
              <a:buNone/>
            </a:pPr>
            <a:r>
              <a:rPr lang="en-GB" sz="6000" b="1" dirty="0" smtClean="0">
                <a:latin typeface="+mj-lt"/>
              </a:rPr>
              <a:t>DSD INTRERVENTIONS ON FOOD AND NUTRITION SECURITY DURING THE COVID-19 PANDEMIC </a:t>
            </a:r>
          </a:p>
          <a:p>
            <a:pPr marL="0" indent="0" algn="ctr">
              <a:buNone/>
            </a:pPr>
            <a:endParaRPr lang="en-GB" sz="6000" b="1" dirty="0" smtClean="0">
              <a:latin typeface="+mj-lt"/>
            </a:endParaRPr>
          </a:p>
          <a:p>
            <a:pPr marL="0" indent="0" algn="ctr">
              <a:buNone/>
            </a:pPr>
            <a:endParaRPr lang="en-US" altLang="en-US" sz="6000" b="1" dirty="0">
              <a:latin typeface="+mj-lt"/>
              <a:ea typeface="MS PGothic" panose="020B0600070205080204" pitchFamily="34" charset="-128"/>
            </a:endParaRPr>
          </a:p>
          <a:p>
            <a:pPr marL="422041" lvl="1" indent="0" algn="ctr">
              <a:buNone/>
              <a:defRPr/>
            </a:pPr>
            <a:endParaRPr lang="en-US" altLang="en-US" sz="3323" dirty="0" smtClean="0">
              <a:latin typeface="+mj-lt"/>
              <a:ea typeface="MS PGothic" panose="020B0600070205080204" pitchFamily="34" charset="-128"/>
            </a:endParaRPr>
          </a:p>
          <a:p>
            <a:pPr marL="422041" lvl="1" indent="0" algn="ctr">
              <a:buNone/>
              <a:defRPr/>
            </a:pPr>
            <a:endParaRPr lang="en-US" altLang="en-US" sz="3323" dirty="0" smtClean="0">
              <a:latin typeface="+mj-lt"/>
              <a:ea typeface="MS PGothic" panose="020B0600070205080204" pitchFamily="34" charset="-128"/>
            </a:endParaRPr>
          </a:p>
          <a:p>
            <a:pPr marL="422041" lvl="1" indent="0" algn="ctr">
              <a:buNone/>
              <a:defRPr/>
            </a:pPr>
            <a:endParaRPr lang="en-ZA" sz="2900" b="1" dirty="0" smtClean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22041" lvl="1" indent="0" algn="ctr">
              <a:buNone/>
              <a:defRPr/>
            </a:pPr>
            <a:endParaRPr lang="en-ZA" sz="2900" b="1" dirty="0" smtClean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22041" lvl="1" indent="0" algn="ctr">
              <a:buNone/>
              <a:defRPr/>
            </a:pPr>
            <a:endParaRPr lang="en-US" altLang="en-US" sz="3500" b="1" dirty="0" smtClean="0">
              <a:latin typeface="+mj-lt"/>
              <a:ea typeface="MS PGothic" panose="020B0600070205080204" pitchFamily="34" charset="-128"/>
            </a:endParaRPr>
          </a:p>
          <a:p>
            <a:pPr marL="422041" lvl="1" indent="0" algn="ctr">
              <a:buNone/>
              <a:defRPr/>
            </a:pPr>
            <a:endParaRPr lang="en-US" altLang="en-US" sz="3500" b="1" dirty="0">
              <a:latin typeface="+mj-lt"/>
              <a:ea typeface="MS PGothic" panose="020B0600070205080204" pitchFamily="34" charset="-128"/>
            </a:endParaRPr>
          </a:p>
          <a:p>
            <a:pPr marL="422041" lvl="1" indent="0" algn="ctr">
              <a:buNone/>
              <a:defRPr/>
            </a:pPr>
            <a:endParaRPr lang="en-ZA" sz="3900" b="1" dirty="0" smtClean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20688" lvl="1" indent="-328613" algn="ctr">
              <a:buNone/>
              <a:defRPr/>
            </a:pPr>
            <a:endParaRPr lang="en-ZA" sz="3900" b="1" dirty="0" smtClean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20688" lvl="1" indent="-328613" algn="ctr">
              <a:buNone/>
              <a:defRPr/>
            </a:pPr>
            <a:endParaRPr lang="en-ZA" sz="3900" b="1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20688" lvl="1" indent="-328613" algn="ctr">
              <a:buNone/>
              <a:defRPr/>
            </a:pPr>
            <a:endParaRPr lang="en-ZA" sz="3900" b="1" dirty="0" smtClean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20688" lvl="1" indent="-328613" algn="ctr">
              <a:buNone/>
              <a:defRPr/>
            </a:pPr>
            <a:endParaRPr lang="en-ZA" sz="3900" b="1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20688" lvl="1" indent="-328613" algn="ctr">
              <a:buNone/>
              <a:defRPr/>
            </a:pPr>
            <a:endParaRPr lang="en-ZA" sz="3900" b="1" dirty="0" smtClean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20688" lvl="1" indent="-328613" algn="ctr">
              <a:buNone/>
              <a:defRPr/>
            </a:pPr>
            <a:endParaRPr lang="en-ZA" sz="4900" b="1" i="1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20688" lvl="1" indent="-328613" algn="ctr">
              <a:buNone/>
              <a:defRPr/>
            </a:pPr>
            <a:r>
              <a:rPr lang="en-ZA" sz="4900" b="1" i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Webinar on Covid-19 responses and the food and nutrition security of the vulnerable populations in SA</a:t>
            </a:r>
          </a:p>
          <a:p>
            <a:pPr marL="420688" lvl="1" indent="-328613" algn="ctr">
              <a:buNone/>
              <a:defRPr/>
            </a:pPr>
            <a:endParaRPr lang="en-ZA" sz="3900" b="1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20688" lvl="1" indent="-328613" algn="ctr">
              <a:buNone/>
              <a:defRPr/>
            </a:pPr>
            <a:r>
              <a:rPr lang="en-ZA" sz="49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Mr. Mondli Mbhele </a:t>
            </a:r>
          </a:p>
          <a:p>
            <a:pPr marL="420688" lvl="1" indent="-328613" algn="ctr">
              <a:buNone/>
              <a:defRPr/>
            </a:pPr>
            <a:r>
              <a:rPr lang="en-ZA" sz="49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Director: Food &amp; Nutrition Security Coordination </a:t>
            </a:r>
          </a:p>
          <a:p>
            <a:pPr marL="420688" lvl="1" indent="-328613" algn="ctr">
              <a:buNone/>
              <a:defRPr/>
            </a:pPr>
            <a:r>
              <a:rPr lang="en-ZA" sz="49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25 August 2022</a:t>
            </a:r>
          </a:p>
          <a:p>
            <a:pPr marL="422041" lvl="1" indent="0" algn="ctr">
              <a:buNone/>
              <a:defRPr/>
            </a:pPr>
            <a:r>
              <a:rPr lang="en-ZA" sz="39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n-ZA" sz="39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altLang="en-US" sz="3900" b="1" dirty="0">
              <a:latin typeface="Arial Black" panose="020B0A040201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2672861" y="5820508"/>
            <a:ext cx="1758462" cy="77372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pitchFamily="1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15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08247"/>
            <a:ext cx="4248472" cy="238394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16200000">
            <a:off x="5504263" y="159959"/>
            <a:ext cx="2383947" cy="46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2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424936" cy="50405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ZA" sz="2200" b="1" dirty="0" smtClean="0">
                <a:cs typeface="Arial" panose="020B0604020202020204" pitchFamily="34" charset="0"/>
              </a:rPr>
              <a:t>NDSD COORDINATED FOOD DONATIONS DURING COVID-19</a:t>
            </a:r>
            <a:endParaRPr lang="en-ZA" sz="22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739316"/>
              </p:ext>
            </p:extLst>
          </p:nvPr>
        </p:nvGraphicFramePr>
        <p:xfrm>
          <a:off x="35496" y="665073"/>
          <a:ext cx="9073008" cy="400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2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7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704">
                <a:tc>
                  <a:txBody>
                    <a:bodyPr/>
                    <a:lstStyle/>
                    <a:p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Donor </a:t>
                      </a:r>
                      <a:endParaRPr lang="en-ZA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Type of donation</a:t>
                      </a:r>
                      <a:endParaRPr lang="en-ZA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Total Amount donated</a:t>
                      </a:r>
                      <a:endParaRPr lang="en-ZA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092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8. </a:t>
                      </a:r>
                      <a:r>
                        <a:rPr lang="en-ZA" sz="1662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Majesty Oil Mills (Pty) Ltd </a:t>
                      </a:r>
                      <a:endParaRPr lang="en-ZA" b="0" i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ZA" sz="1662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Soya Beef Stew (500g x 250)</a:t>
                      </a:r>
                    </a:p>
                    <a:p>
                      <a:pPr lvl="0"/>
                      <a:r>
                        <a:rPr lang="en-ZA" sz="1662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Soya Chicken Mince (500g x 250)</a:t>
                      </a:r>
                    </a:p>
                    <a:p>
                      <a:pPr lvl="0"/>
                      <a:r>
                        <a:rPr lang="en-ZA" sz="1662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Soya Soup  (500g x 250)</a:t>
                      </a:r>
                    </a:p>
                    <a:p>
                      <a:pPr lvl="0"/>
                      <a:r>
                        <a:rPr lang="en-ZA" sz="1662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Soya Bolognaise Mince (500g x 250)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Not confirmed</a:t>
                      </a:r>
                      <a:endParaRPr lang="en-ZA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24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9.</a:t>
                      </a:r>
                      <a:r>
                        <a:rPr lang="en-ZA" baseline="0" dirty="0" smtClean="0">
                          <a:latin typeface="+mn-lt"/>
                          <a:cs typeface="Arial" panose="020B0604020202020204" pitchFamily="34" charset="0"/>
                        </a:rPr>
                        <a:t> UNDP</a:t>
                      </a:r>
                      <a:endParaRPr lang="en-ZA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Bottled hand soaps</a:t>
                      </a:r>
                      <a:endParaRPr lang="en-ZA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220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Not confirmed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baseline="0" dirty="0" smtClean="0">
                          <a:latin typeface="+mn-lt"/>
                          <a:cs typeface="Arial" panose="020B0604020202020204" pitchFamily="34" charset="0"/>
                        </a:rPr>
                        <a:t>10. SAB </a:t>
                      </a:r>
                      <a:endParaRPr lang="en-ZA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55,000 Meals</a:t>
                      </a:r>
                      <a:endParaRPr lang="en-ZA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220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Not confirmed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31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baseline="0" dirty="0" smtClean="0">
                          <a:latin typeface="+mn-lt"/>
                          <a:cs typeface="Arial" panose="020B0604020202020204" pitchFamily="34" charset="0"/>
                        </a:rPr>
                        <a:t>11. Procter and Gamble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10,000 boxes</a:t>
                      </a:r>
                      <a:r>
                        <a:rPr lang="en-ZA" baseline="0" dirty="0" smtClean="0">
                          <a:latin typeface="+mn-lt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Pampers</a:t>
                      </a:r>
                      <a:r>
                        <a:rPr lang="en-ZA" baseline="0" dirty="0" smtClean="0">
                          <a:latin typeface="+mn-lt"/>
                          <a:cs typeface="Arial" panose="020B0604020202020204" pitchFamily="34" charset="0"/>
                        </a:rPr>
                        <a:t> nappies</a:t>
                      </a:r>
                    </a:p>
                    <a:p>
                      <a:r>
                        <a:rPr lang="en-ZA" baseline="0" dirty="0" smtClean="0">
                          <a:latin typeface="+mn-lt"/>
                          <a:cs typeface="Arial" panose="020B0604020202020204" pitchFamily="34" charset="0"/>
                        </a:rPr>
                        <a:t>10, 000  boxes of Always Sanitary towels</a:t>
                      </a:r>
                      <a:endParaRPr lang="en-ZA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220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>
                          <a:latin typeface="+mn-lt"/>
                          <a:cs typeface="Arial" panose="020B0604020202020204" pitchFamily="34" charset="0"/>
                        </a:rPr>
                        <a:t>Not confirmed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420"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b="1" dirty="0" smtClean="0">
                          <a:latin typeface="+mn-lt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ZA" b="1" baseline="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en-ZA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Z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b="1" dirty="0" smtClean="0">
                          <a:latin typeface="+mn-lt"/>
                          <a:cs typeface="Arial" panose="020B0604020202020204" pitchFamily="34" charset="0"/>
                        </a:rPr>
                        <a:t>R66 447 250.00</a:t>
                      </a:r>
                      <a:endParaRPr lang="en-ZA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5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84" y="144475"/>
            <a:ext cx="8774864" cy="61103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ZA" sz="2800" b="1" dirty="0">
                <a:latin typeface="Calibri" panose="020F0502020204030204" pitchFamily="34" charset="0"/>
                <a:cs typeface="Calibri" panose="020F0502020204030204" pitchFamily="34" charset="0"/>
              </a:rPr>
              <a:t>FOOD RELIEF (R500 MILLION) ALLOCATION TO PROVINCES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057900" y="5624514"/>
            <a:ext cx="1600200" cy="273844"/>
          </a:xfrm>
          <a:prstGeom prst="rect">
            <a:avLst/>
          </a:prstGeom>
        </p:spPr>
        <p:txBody>
          <a:bodyPr/>
          <a:lstStyle/>
          <a:p>
            <a:fld id="{E2C0AE55-7E06-4976-960B-3D98813CB3C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5655" t="10708" r="34830" b="16194"/>
          <a:stretch/>
        </p:blipFill>
        <p:spPr bwMode="auto">
          <a:xfrm>
            <a:off x="2573778" y="1529427"/>
            <a:ext cx="3484122" cy="3208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85121" y="2420421"/>
            <a:ext cx="2817986" cy="6680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20479" algn="ctr"/>
            <a:r>
              <a:rPr lang="en-ZA" sz="1600" b="1" dirty="0">
                <a:latin typeface="Calibri" panose="020F0502020204030204" pitchFamily="34" charset="0"/>
                <a:cs typeface="Calibri" panose="020F0502020204030204" pitchFamily="34" charset="0"/>
              </a:rPr>
              <a:t>Gauteng :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R104 216 000</a:t>
            </a:r>
            <a:endParaRPr lang="en-ZA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99118" y="1200278"/>
            <a:ext cx="2722028" cy="759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600" b="1" dirty="0">
                <a:latin typeface="Calibri" panose="020F0502020204030204" pitchFamily="34" charset="0"/>
                <a:cs typeface="Calibri" panose="020F0502020204030204" pitchFamily="34" charset="0"/>
              </a:rPr>
              <a:t>Mpumalanga : R40 943 </a:t>
            </a:r>
            <a:r>
              <a:rPr lang="en-ZA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r>
              <a:rPr lang="en-ZA" sz="1600" b="1" dirty="0" smtClean="0"/>
              <a:t> </a:t>
            </a:r>
            <a:endParaRPr lang="en-ZA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6236719" y="3430040"/>
            <a:ext cx="2766388" cy="719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20479" algn="ctr"/>
            <a:r>
              <a:rPr lang="en-ZA" sz="1600" b="1" dirty="0">
                <a:latin typeface="Calibri" panose="020F0502020204030204" pitchFamily="34" charset="0"/>
                <a:cs typeface="Calibri" panose="020F0502020204030204" pitchFamily="34" charset="0"/>
              </a:rPr>
              <a:t>Free State :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R27 853 000</a:t>
            </a:r>
            <a:endParaRPr lang="en-ZA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32717" y="1058580"/>
            <a:ext cx="2390353" cy="6587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600" b="1" dirty="0">
                <a:latin typeface="Calibri" panose="020F0502020204030204" pitchFamily="34" charset="0"/>
                <a:cs typeface="Calibri" panose="020F0502020204030204" pitchFamily="34" charset="0"/>
              </a:rPr>
              <a:t>Limpopo : R57 848 000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217" y="1342035"/>
            <a:ext cx="2610782" cy="8253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600" b="1" dirty="0">
                <a:latin typeface="Calibri" panose="020F0502020204030204" pitchFamily="34" charset="0"/>
                <a:cs typeface="Calibri" panose="020F0502020204030204" pitchFamily="34" charset="0"/>
              </a:rPr>
              <a:t>North West : R34 846 </a:t>
            </a:r>
            <a:r>
              <a:rPr lang="en-ZA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endParaRPr lang="en-ZA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063" y="2367377"/>
            <a:ext cx="2487698" cy="6877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600" b="1" dirty="0">
                <a:latin typeface="Calibri" panose="020F0502020204030204" pitchFamily="34" charset="0"/>
                <a:cs typeface="Calibri" panose="020F0502020204030204" pitchFamily="34" charset="0"/>
              </a:rPr>
              <a:t>North Cape : R13 228 </a:t>
            </a:r>
            <a:r>
              <a:rPr lang="en-ZA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endParaRPr lang="en-ZA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12217" y="4349621"/>
            <a:ext cx="2895830" cy="8771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KwaZulu</a:t>
            </a:r>
            <a:r>
              <a:rPr lang="en-ZA" sz="1600" b="1" dirty="0">
                <a:latin typeface="Calibri" panose="020F0502020204030204" pitchFamily="34" charset="0"/>
                <a:cs typeface="Calibri" panose="020F0502020204030204" pitchFamily="34" charset="0"/>
              </a:rPr>
              <a:t> Natal: R103 506 </a:t>
            </a:r>
            <a:r>
              <a:rPr lang="en-ZA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endParaRPr lang="en-ZA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8593" y="4737784"/>
            <a:ext cx="2467255" cy="653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20479" algn="ctr"/>
            <a:r>
              <a:rPr lang="en-ZA" sz="1600" b="1" dirty="0">
                <a:latin typeface="Calibri" panose="020F0502020204030204" pitchFamily="34" charset="0"/>
                <a:cs typeface="Calibri" panose="020F0502020204030204" pitchFamily="34" charset="0"/>
              </a:rPr>
              <a:t>Eastern Cape: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R66 279 000</a:t>
            </a:r>
            <a:endParaRPr lang="en-ZA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063" y="3198533"/>
            <a:ext cx="2550893" cy="681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600" b="1" dirty="0">
                <a:latin typeface="Calibri" panose="020F0502020204030204" pitchFamily="34" charset="0"/>
                <a:cs typeface="Calibri" panose="020F0502020204030204" pitchFamily="34" charset="0"/>
              </a:rPr>
              <a:t>Western Cape: R51 281 </a:t>
            </a:r>
            <a:r>
              <a:rPr lang="en-ZA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endParaRPr lang="en-ZA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>
          <a:xfrm>
            <a:off x="2616956" y="3539150"/>
            <a:ext cx="627483" cy="200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573778" y="2685367"/>
            <a:ext cx="1134126" cy="501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3"/>
          </p:cNvCxnSpPr>
          <p:nvPr/>
        </p:nvCxnSpPr>
        <p:spPr>
          <a:xfrm>
            <a:off x="2700999" y="1754711"/>
            <a:ext cx="1379657" cy="776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512457" y="4302763"/>
            <a:ext cx="270252" cy="435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124672" y="3616277"/>
            <a:ext cx="874446" cy="733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9" idx="2"/>
          </p:cNvCxnSpPr>
          <p:nvPr/>
        </p:nvCxnSpPr>
        <p:spPr>
          <a:xfrm>
            <a:off x="4227894" y="1717379"/>
            <a:ext cx="569126" cy="491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4497189" y="3251735"/>
            <a:ext cx="1724818" cy="535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7" idx="1"/>
          </p:cNvCxnSpPr>
          <p:nvPr/>
        </p:nvCxnSpPr>
        <p:spPr>
          <a:xfrm flipH="1">
            <a:off x="5292820" y="1579842"/>
            <a:ext cx="706298" cy="864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4794403" y="2668054"/>
            <a:ext cx="1410735" cy="43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4"/>
          <p:cNvSpPr>
            <a:spLocks noGrp="1"/>
          </p:cNvSpPr>
          <p:nvPr>
            <p:ph idx="1"/>
          </p:nvPr>
        </p:nvSpPr>
        <p:spPr>
          <a:xfrm>
            <a:off x="-24677" y="4027513"/>
            <a:ext cx="3162070" cy="148419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Notes:</a:t>
            </a:r>
          </a:p>
          <a:p>
            <a:pPr marL="135731" indent="-135731"/>
            <a:r>
              <a:rPr lang="en-ZA" sz="1200" dirty="0">
                <a:latin typeface="Calibri" panose="020F0502020204030204" pitchFamily="34" charset="0"/>
                <a:cs typeface="Calibri" panose="020F0502020204030204" pitchFamily="34" charset="0"/>
              </a:rPr>
              <a:t>The allocation is per the </a:t>
            </a:r>
            <a:r>
              <a:rPr lang="en-ZA" sz="1200" b="1" dirty="0">
                <a:latin typeface="Calibri" panose="020F0502020204030204" pitchFamily="34" charset="0"/>
                <a:cs typeface="Calibri" panose="020F0502020204030204" pitchFamily="34" charset="0"/>
              </a:rPr>
              <a:t>equitable share allocation </a:t>
            </a:r>
            <a:r>
              <a:rPr lang="en-ZA" sz="1200" dirty="0">
                <a:latin typeface="Calibri" panose="020F0502020204030204" pitchFamily="34" charset="0"/>
                <a:cs typeface="Calibri" panose="020F0502020204030204" pitchFamily="34" charset="0"/>
              </a:rPr>
              <a:t>set by the National Treasury</a:t>
            </a:r>
          </a:p>
          <a:p>
            <a:pPr marL="135731" indent="-135731"/>
            <a:r>
              <a:rPr lang="en-ZA" sz="1200" dirty="0">
                <a:latin typeface="Calibri" panose="020F0502020204030204" pitchFamily="34" charset="0"/>
                <a:cs typeface="Calibri" panose="020F0502020204030204" pitchFamily="34" charset="0"/>
              </a:rPr>
              <a:t>Provinces were consulted and informed about the allocation and the parameters for use of the </a:t>
            </a:r>
            <a:r>
              <a:rPr lang="en-ZA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funds</a:t>
            </a:r>
          </a:p>
          <a:p>
            <a:pPr marL="135731" indent="-135731"/>
            <a:r>
              <a:rPr lang="en-ZA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Funds have </a:t>
            </a:r>
            <a:r>
              <a:rPr lang="en-ZA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 be used by Q4 of FY 2020/21</a:t>
            </a:r>
            <a:endParaRPr lang="en-ZA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3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7" y="1052736"/>
            <a:ext cx="8689119" cy="42060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DSD guided that Provinces use the R500million allocated in the equitable share in the following manner:</a:t>
            </a:r>
            <a:endParaRPr lang="en-Z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73844" algn="just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increase 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capacity to provide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relief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more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people using the feeding programmes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CNDCs &amp; other CBFPs</a:t>
            </a:r>
          </a:p>
          <a:p>
            <a:pPr marL="342900" indent="-273844" algn="just"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73844" algn="just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food parcels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households not serviced by any of the current network of DSD feeding programmes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273844" algn="just"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73844" algn="just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food vouchers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far flung areas not serviced by the Department; SASSA and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other government departments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116632"/>
            <a:ext cx="8082902" cy="6823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Guide to provinces on the use of funds</a:t>
            </a:r>
            <a:endParaRPr lang="en-Z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94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32313"/>
          </a:xfrm>
        </p:spPr>
        <p:txBody>
          <a:bodyPr>
            <a:noAutofit/>
          </a:bodyPr>
          <a:lstStyle/>
          <a:p>
            <a:r>
              <a:rPr lang="en-US" sz="2200" b="1" dirty="0"/>
              <a:t>TRANSITION FROM FOOD PARCELS TO ELECTRONIC </a:t>
            </a:r>
            <a:r>
              <a:rPr lang="en-US" sz="2200" b="1" dirty="0" smtClean="0"/>
              <a:t>&amp; PHYSICAL </a:t>
            </a:r>
            <a:r>
              <a:rPr lang="en-US" sz="2200" b="1" dirty="0"/>
              <a:t>VOUCHERS</a:t>
            </a:r>
            <a:endParaRPr lang="en-ZA" sz="2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807" y="796262"/>
            <a:ext cx="2993077" cy="685615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Pre-COVID</a:t>
            </a:r>
          </a:p>
        </p:txBody>
      </p:sp>
      <p:sp>
        <p:nvSpPr>
          <p:cNvPr id="4" name="Rectangle 3"/>
          <p:cNvSpPr/>
          <p:nvPr/>
        </p:nvSpPr>
        <p:spPr>
          <a:xfrm>
            <a:off x="88807" y="1611356"/>
            <a:ext cx="2993077" cy="1019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i="1" u="sng" dirty="0">
                <a:solidFill>
                  <a:schemeClr val="tx1"/>
                </a:solidFill>
              </a:rPr>
              <a:t>Strategy </a:t>
            </a:r>
            <a:r>
              <a:rPr lang="en-ZA" i="1" dirty="0">
                <a:solidFill>
                  <a:schemeClr val="tx1"/>
                </a:solidFill>
              </a:rPr>
              <a:t>was providing cooked meals through centres </a:t>
            </a:r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3250086" y="823319"/>
            <a:ext cx="2762074" cy="658558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During COVID</a:t>
            </a:r>
          </a:p>
          <a:p>
            <a:pPr algn="ctr"/>
            <a:r>
              <a:rPr lang="en-ZA" dirty="0"/>
              <a:t>(Current Strategy)</a:t>
            </a:r>
          </a:p>
        </p:txBody>
      </p:sp>
      <p:sp>
        <p:nvSpPr>
          <p:cNvPr id="6" name="Rectangle 5"/>
          <p:cNvSpPr/>
          <p:nvPr/>
        </p:nvSpPr>
        <p:spPr>
          <a:xfrm>
            <a:off x="6156176" y="832629"/>
            <a:ext cx="2873992" cy="649248"/>
          </a:xfrm>
          <a:prstGeom prst="rect">
            <a:avLst/>
          </a:prstGeom>
          <a:solidFill>
            <a:srgbClr val="CC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Beyond COVID</a:t>
            </a:r>
          </a:p>
          <a:p>
            <a:pPr algn="ctr"/>
            <a:r>
              <a:rPr lang="en-ZA" dirty="0"/>
              <a:t>(Revised Strategy)</a:t>
            </a:r>
          </a:p>
        </p:txBody>
      </p:sp>
      <p:sp>
        <p:nvSpPr>
          <p:cNvPr id="7" name="Rectangle 6"/>
          <p:cNvSpPr/>
          <p:nvPr/>
        </p:nvSpPr>
        <p:spPr>
          <a:xfrm>
            <a:off x="88807" y="2730395"/>
            <a:ext cx="3016723" cy="259477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i="1" u="sng" dirty="0">
                <a:solidFill>
                  <a:schemeClr val="tx1"/>
                </a:solidFill>
              </a:rPr>
              <a:t>Delivery Mechanisms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/>
                </a:solidFill>
              </a:rPr>
              <a:t>Use of PFDC &amp; CNDCs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/>
                </a:solidFill>
              </a:rPr>
              <a:t>Funding to – ECD, Luncheon clubs, DIC/HCBCs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/>
                </a:solidFill>
              </a:rPr>
              <a:t>SRD</a:t>
            </a:r>
          </a:p>
        </p:txBody>
      </p:sp>
      <p:sp>
        <p:nvSpPr>
          <p:cNvPr id="8" name="Rectangle 7"/>
          <p:cNvSpPr/>
          <p:nvPr/>
        </p:nvSpPr>
        <p:spPr>
          <a:xfrm>
            <a:off x="6155301" y="2710633"/>
            <a:ext cx="2873992" cy="26017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i="1" u="sng" dirty="0">
                <a:solidFill>
                  <a:schemeClr val="tx1"/>
                </a:solidFill>
              </a:rPr>
              <a:t>Delivery Mechanisms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/>
                </a:solidFill>
              </a:rPr>
              <a:t>Use e-voucher System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/>
                </a:solidFill>
              </a:rPr>
              <a:t>Use cash transfers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/>
                </a:solidFill>
              </a:rPr>
              <a:t>Electronic systems and EFT utilised for the process</a:t>
            </a:r>
            <a:endParaRPr lang="en-ZA" b="1" i="1" u="sng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4640" y="2720538"/>
            <a:ext cx="2797520" cy="26144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i="1" u="sng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GB" b="1" i="1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Delivery Mechanisms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NPOs as Implementing Agents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Business,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NPC,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FBO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Donors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Public/individuals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14640" y="1611355"/>
            <a:ext cx="2797520" cy="10193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i="1" u="sng" dirty="0">
                <a:solidFill>
                  <a:schemeClr val="tx1"/>
                </a:solidFill>
              </a:rPr>
              <a:t>Strategy </a:t>
            </a:r>
            <a:r>
              <a:rPr lang="en-ZA" i="1" dirty="0">
                <a:solidFill>
                  <a:schemeClr val="tx1"/>
                </a:solidFill>
              </a:rPr>
              <a:t>changed to providing food parcels &amp; R350 </a:t>
            </a:r>
            <a:endParaRPr lang="en-ZA" dirty="0"/>
          </a:p>
        </p:txBody>
      </p:sp>
      <p:sp>
        <p:nvSpPr>
          <p:cNvPr id="13" name="Rectangle 12"/>
          <p:cNvSpPr/>
          <p:nvPr/>
        </p:nvSpPr>
        <p:spPr>
          <a:xfrm>
            <a:off x="6155301" y="1623744"/>
            <a:ext cx="2873992" cy="1007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i="1" u="sng" dirty="0">
                <a:solidFill>
                  <a:schemeClr val="tx1"/>
                </a:solidFill>
              </a:rPr>
              <a:t>Strategy</a:t>
            </a:r>
            <a:r>
              <a:rPr lang="en-ZA" i="1" dirty="0">
                <a:solidFill>
                  <a:schemeClr val="tx1"/>
                </a:solidFill>
              </a:rPr>
              <a:t>  provide hybrid approach including Cash and e-vouchers</a:t>
            </a:r>
            <a:endParaRPr lang="en-ZA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3261728" y="5498777"/>
            <a:ext cx="1725757" cy="2497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091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65881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ZA" sz="3200" b="1" dirty="0" smtClean="0"/>
              <a:t>E-VOUCHER </a:t>
            </a:r>
            <a:r>
              <a:rPr lang="en-ZA" sz="3200" b="1" dirty="0"/>
              <a:t>PARTNERSHIP WITH SOLIDARITY FUND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07504" y="1000220"/>
            <a:ext cx="8928992" cy="4392613"/>
          </a:xfrm>
        </p:spPr>
        <p:txBody>
          <a:bodyPr>
            <a:normAutofit lnSpcReduction="10000"/>
          </a:bodyPr>
          <a:lstStyle/>
          <a:p>
            <a:pPr marL="269875" indent="-269875" algn="just"/>
            <a:r>
              <a:rPr lang="en-ZA" altLang="en-US" sz="2200" dirty="0" smtClean="0">
                <a:ea typeface="ヒラギノ角ゴ Pro W3" pitchFamily="1" charset="-128"/>
                <a:cs typeface="Arial" panose="020B0604020202020204" pitchFamily="34" charset="0"/>
              </a:rPr>
              <a:t>DSD received the 1</a:t>
            </a:r>
            <a:r>
              <a:rPr lang="en-ZA" altLang="en-US" sz="2200" baseline="30000" dirty="0" smtClean="0">
                <a:ea typeface="ヒラギノ角ゴ Pro W3" pitchFamily="1" charset="-128"/>
                <a:cs typeface="Arial" panose="020B0604020202020204" pitchFamily="34" charset="0"/>
              </a:rPr>
              <a:t>st</a:t>
            </a:r>
            <a:r>
              <a:rPr lang="en-ZA" altLang="en-US" sz="2200" dirty="0" smtClean="0">
                <a:ea typeface="ヒラギノ角ゴ Pro W3" pitchFamily="1" charset="-128"/>
                <a:cs typeface="Arial" panose="020B0604020202020204" pitchFamily="34" charset="0"/>
              </a:rPr>
              <a:t> donation of R23,5 million worth of food parcels during the 1</a:t>
            </a:r>
            <a:r>
              <a:rPr lang="en-ZA" altLang="en-US" sz="2200" baseline="30000" dirty="0" smtClean="0">
                <a:ea typeface="ヒラギノ角ゴ Pro W3" pitchFamily="1" charset="-128"/>
                <a:cs typeface="Arial" panose="020B0604020202020204" pitchFamily="34" charset="0"/>
              </a:rPr>
              <a:t>st</a:t>
            </a:r>
            <a:r>
              <a:rPr lang="en-ZA" altLang="en-US" sz="2200" dirty="0" smtClean="0">
                <a:ea typeface="ヒラギノ角ゴ Pro W3" pitchFamily="1" charset="-128"/>
                <a:cs typeface="Arial" panose="020B0604020202020204" pitchFamily="34" charset="0"/>
              </a:rPr>
              <a:t> wave of COVID-19 and supported a total of about 60 000 households.</a:t>
            </a:r>
          </a:p>
          <a:p>
            <a:pPr marL="269875" indent="-269875" algn="just"/>
            <a:r>
              <a:rPr lang="en-ZA" altLang="en-US" sz="2200" dirty="0" smtClean="0">
                <a:ea typeface="ヒラギノ角ゴ Pro W3" pitchFamily="1" charset="-128"/>
                <a:cs typeface="Arial" panose="020B0604020202020204" pitchFamily="34" charset="0"/>
              </a:rPr>
              <a:t>The Solidarity Fund further asked to donate 20 000 food vouchers worth R17 million to DSD.</a:t>
            </a:r>
          </a:p>
          <a:p>
            <a:pPr marL="269875" indent="-269875" algn="just"/>
            <a:r>
              <a:rPr lang="en-ZA" altLang="en-US" sz="2200" dirty="0" smtClean="0">
                <a:ea typeface="ヒラギノ角ゴ Pro W3" pitchFamily="1" charset="-128"/>
                <a:cs typeface="Arial" panose="020B0604020202020204" pitchFamily="34" charset="0"/>
              </a:rPr>
              <a:t>DSD could not roll-out this donation to all the provinces. Two provinces that were most needy were identified to pilot the roll-out of the voucher system – Northern Cape and North West.</a:t>
            </a:r>
          </a:p>
          <a:p>
            <a:pPr marL="269875" indent="-269875" algn="just"/>
            <a:r>
              <a:rPr lang="en-ZA" altLang="en-US" sz="2200" dirty="0" smtClean="0">
                <a:ea typeface="ヒラギノ角ゴ Pro W3" pitchFamily="1" charset="-128"/>
                <a:cs typeface="Arial" panose="020B0604020202020204" pitchFamily="34" charset="0"/>
              </a:rPr>
              <a:t>DSD then signed the MoU and accepted the once off donation to be implemented with the Solidarity Fund.</a:t>
            </a:r>
          </a:p>
          <a:p>
            <a:pPr marL="269875" indent="-269875" algn="just"/>
            <a:r>
              <a:rPr lang="en-ZA" altLang="en-US" sz="2200" dirty="0" smtClean="0">
                <a:ea typeface="ヒラギノ角ゴ Pro W3" pitchFamily="1" charset="-128"/>
                <a:cs typeface="Arial" panose="020B0604020202020204" pitchFamily="34" charset="0"/>
              </a:rPr>
              <a:t>The 1</a:t>
            </a:r>
            <a:r>
              <a:rPr lang="en-ZA" altLang="en-US" sz="2200" baseline="30000" dirty="0" smtClean="0">
                <a:ea typeface="ヒラギノ角ゴ Pro W3" pitchFamily="1" charset="-128"/>
                <a:cs typeface="Arial" panose="020B0604020202020204" pitchFamily="34" charset="0"/>
              </a:rPr>
              <a:t>st</a:t>
            </a:r>
            <a:r>
              <a:rPr lang="en-ZA" altLang="en-US" sz="2200" dirty="0" smtClean="0">
                <a:ea typeface="ヒラギノ角ゴ Pro W3" pitchFamily="1" charset="-128"/>
                <a:cs typeface="Arial" panose="020B0604020202020204" pitchFamily="34" charset="0"/>
              </a:rPr>
              <a:t> 16 000 beneficiaries were paid before Easter holidays and the last  4 000 will be paid by the end this week to conclude the payment of 20 000 vouchers allocated by the Solidarity Fund.</a:t>
            </a:r>
          </a:p>
        </p:txBody>
      </p:sp>
    </p:spTree>
    <p:extLst>
      <p:ext uri="{BB962C8B-B14F-4D97-AF65-F5344CB8AC3E}">
        <p14:creationId xmlns:p14="http://schemas.microsoft.com/office/powerpoint/2010/main" val="415346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97643" y="116632"/>
            <a:ext cx="8748712" cy="72072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altLang="en-US" sz="3200" b="1" dirty="0" smtClean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E-voucher Pilot Project  in NC &amp; NW Provinces</a:t>
            </a:r>
            <a:endParaRPr lang="en-ZA" altLang="en-US" sz="3200" b="1" dirty="0" smtClean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7503" y="908720"/>
            <a:ext cx="8928991" cy="4597400"/>
          </a:xfrm>
        </p:spPr>
        <p:txBody>
          <a:bodyPr>
            <a:noAutofit/>
          </a:bodyPr>
          <a:lstStyle/>
          <a:p>
            <a:pPr marL="269875" indent="-269875" algn="just"/>
            <a:r>
              <a:rPr lang="en-ZA" altLang="en-US" sz="2300" dirty="0" smtClean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The Solidarity Fund donated 20 000 each worth R700 e-vouchers worth R14 million to DSD for piloting the use of e-vouchers system.</a:t>
            </a:r>
          </a:p>
          <a:p>
            <a:pPr marL="269875" indent="-269875" algn="just"/>
            <a:r>
              <a:rPr lang="en-ZA" altLang="en-US" sz="2300" dirty="0" smtClean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DSD could not roll-out this donation to all the provinces. Two provinces that were most needy were identified – Northern Cape and North West.</a:t>
            </a:r>
          </a:p>
          <a:p>
            <a:pPr marL="269875" indent="-269875" algn="just"/>
            <a:r>
              <a:rPr lang="en-ZA" altLang="en-US" sz="2300" dirty="0" smtClean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DSD then signed the </a:t>
            </a:r>
            <a:r>
              <a:rPr lang="en-ZA" altLang="en-US" sz="2300" dirty="0" err="1" smtClean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MoU</a:t>
            </a:r>
            <a:r>
              <a:rPr lang="en-ZA" altLang="en-US" sz="2300" dirty="0" smtClean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and accepted the once off donation that was implemented by February 2020. </a:t>
            </a:r>
          </a:p>
          <a:p>
            <a:pPr marL="269875" indent="-269875" algn="just"/>
            <a:r>
              <a:rPr lang="en-ZA" altLang="en-US" sz="2300" dirty="0" smtClean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The Solidarity Find used the Implementing Agents – </a:t>
            </a:r>
            <a:r>
              <a:rPr lang="en-ZA" altLang="en-US" sz="2300" dirty="0" err="1" smtClean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Tshikululu</a:t>
            </a:r>
            <a:r>
              <a:rPr lang="en-ZA" altLang="en-US" sz="2300" dirty="0" smtClean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to pilot the use of e-voucher for food relief.</a:t>
            </a:r>
          </a:p>
          <a:p>
            <a:pPr marL="269875" indent="-269875" algn="just"/>
            <a:r>
              <a:rPr lang="en-ZA" altLang="en-US" sz="2300" dirty="0" smtClean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About 12 258 of the 16 735 issued vouchers were successfully redeemed through this pilot study = 73% success rate. This however, is about 61% of the total allocated number of vouchers. </a:t>
            </a:r>
          </a:p>
        </p:txBody>
      </p:sp>
    </p:spTree>
    <p:extLst>
      <p:ext uri="{BB962C8B-B14F-4D97-AF65-F5344CB8AC3E}">
        <p14:creationId xmlns:p14="http://schemas.microsoft.com/office/powerpoint/2010/main" val="316282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316912" cy="57626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altLang="en-US" sz="2400" b="1" dirty="0"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E-voucher Pilot Project  in NC &amp; NW Provinces</a:t>
            </a:r>
            <a:endParaRPr lang="en-ZA" altLang="en-US" sz="2400" b="1" dirty="0" smtClean="0"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2647421"/>
              </p:ext>
            </p:extLst>
          </p:nvPr>
        </p:nvGraphicFramePr>
        <p:xfrm>
          <a:off x="98425" y="836713"/>
          <a:ext cx="8938070" cy="17710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33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6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2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9475">
                <a:tc>
                  <a:txBody>
                    <a:bodyPr/>
                    <a:lstStyle/>
                    <a:p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r>
                        <a:rPr lang="en-ZA" sz="1600" dirty="0" smtClean="0"/>
                        <a:t>Target 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r>
                        <a:rPr lang="en-ZA" sz="1600" dirty="0" smtClean="0"/>
                        <a:t>Vouchers issued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r>
                        <a:rPr lang="en-ZA" sz="1600" dirty="0" smtClean="0"/>
                        <a:t>Redeemed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r>
                        <a:rPr lang="en-ZA" sz="1600" dirty="0" smtClean="0"/>
                        <a:t>%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374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sz="1600" dirty="0" smtClean="0"/>
                        <a:t>Northern Cape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sz="1600" dirty="0" smtClean="0"/>
                        <a:t>10 000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600" baseline="0" dirty="0" smtClean="0"/>
                        <a:t>9 817</a:t>
                      </a:r>
                      <a:endParaRPr lang="en-ZA" sz="1600" baseline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600" baseline="0" dirty="0" smtClean="0"/>
                        <a:t>7 985 </a:t>
                      </a:r>
                      <a:endParaRPr lang="en-ZA" sz="1600" baseline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600" dirty="0" smtClean="0"/>
                        <a:t>81 %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07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sz="1600" dirty="0" smtClean="0"/>
                        <a:t>North West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sz="1600" dirty="0" smtClean="0"/>
                        <a:t>10 000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600" baseline="0" dirty="0" smtClean="0"/>
                        <a:t>6 918</a:t>
                      </a:r>
                      <a:endParaRPr lang="en-ZA" sz="1600" baseline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600" baseline="0" dirty="0" smtClean="0"/>
                        <a:t>4 273</a:t>
                      </a:r>
                      <a:endParaRPr lang="en-ZA" sz="1600" baseline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600" dirty="0" smtClean="0"/>
                        <a:t>62 %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0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ZA" sz="1600" b="1" dirty="0" smtClean="0"/>
                        <a:t>Total </a:t>
                      </a:r>
                      <a:endParaRPr lang="en-ZA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ZA" sz="1600" b="1" dirty="0" smtClean="0"/>
                        <a:t>20 000</a:t>
                      </a:r>
                      <a:endParaRPr lang="en-ZA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600" b="1" dirty="0" smtClean="0"/>
                        <a:t>16 735</a:t>
                      </a:r>
                      <a:endParaRPr lang="en-ZA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r>
                        <a:rPr lang="en-ZA" sz="1600" b="1" dirty="0" smtClean="0"/>
                        <a:t>12</a:t>
                      </a:r>
                      <a:r>
                        <a:rPr lang="en-ZA" sz="1600" b="1" baseline="0" dirty="0" smtClean="0"/>
                        <a:t> 258</a:t>
                      </a:r>
                      <a:endParaRPr lang="en-ZA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600" b="1" dirty="0" smtClean="0"/>
                        <a:t>73%</a:t>
                      </a:r>
                      <a:endParaRPr lang="en-ZA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0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ZA" sz="1600" dirty="0" smtClean="0"/>
                        <a:t>Shortfall</a:t>
                      </a:r>
                      <a:endParaRPr lang="en-ZA" sz="16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ZA" sz="16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600" dirty="0" smtClean="0"/>
                        <a:t>3 265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r>
                        <a:rPr lang="en-ZA" sz="1600" dirty="0" smtClean="0"/>
                        <a:t>3 742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600" dirty="0" smtClean="0"/>
                        <a:t>20%</a:t>
                      </a:r>
                      <a:endParaRPr lang="en-ZA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9" marR="91439" marT="45702" marB="4570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8425" y="2618809"/>
            <a:ext cx="904557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SF to confirm details of voucher redemption points in each of the provinces outlining :</a:t>
            </a:r>
          </a:p>
          <a:p>
            <a:pPr marL="809625" indent="-360363">
              <a:defRPr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Builders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Cambridge Food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/ Checkers /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Game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/ House and Home /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Makro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/ OK Furniture / OTT Collect approved sites / Pick n Pay /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Rhino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/ Shoprite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Use of cell phones for voucher redemption – sharing of phones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Suspicion of scam and deletion of vouchers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Mobilisation and awareness by beneficiaries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None existence of electronic database for indigents in Provinces &amp; Database format:</a:t>
            </a:r>
          </a:p>
        </p:txBody>
      </p:sp>
      <p:graphicFrame>
        <p:nvGraphicFramePr>
          <p:cNvPr id="1642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214350"/>
              </p:ext>
            </p:extLst>
          </p:nvPr>
        </p:nvGraphicFramePr>
        <p:xfrm>
          <a:off x="251520" y="4797152"/>
          <a:ext cx="8396288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8" imgW="6936867" imgH="541856" progId="Word.Document.12">
                  <p:embed/>
                </p:oleObj>
              </mc:Choice>
              <mc:Fallback>
                <p:oleObj name="Document" r:id="rId8" imgW="6936867" imgH="541856" progId="Word.Document.12">
                  <p:embed/>
                  <p:pic>
                    <p:nvPicPr>
                      <p:cNvPr id="1642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797152"/>
                        <a:ext cx="8396288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786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61380"/>
            <a:ext cx="8640960" cy="53131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ZA" sz="2400" b="1" dirty="0" smtClean="0"/>
              <a:t>GUIDELINES FOR COVID-19 MANAGEMENT IN FEEDING CENTRES</a:t>
            </a:r>
            <a:endParaRPr lang="en-ZA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795463"/>
            <a:ext cx="5220072" cy="4721770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ZA" sz="2100" dirty="0" smtClean="0"/>
              <a:t>The following steps are undertaken by DSD to limit the spread of Covid-19 in DSD feeding centres:  </a:t>
            </a:r>
          </a:p>
          <a:p>
            <a:pPr marL="355600" indent="-355600" algn="just">
              <a:buFont typeface="+mj-lt"/>
              <a:buAutoNum type="arabicPeriod"/>
            </a:pPr>
            <a:r>
              <a:rPr lang="en-ZA" sz="2100" dirty="0" smtClean="0"/>
              <a:t>Developed the </a:t>
            </a:r>
            <a:r>
              <a:rPr lang="en-ZA" sz="2100" b="1" dirty="0" smtClean="0"/>
              <a:t>guidelines for </a:t>
            </a:r>
            <a:r>
              <a:rPr lang="en-ZA" sz="2100" b="1" dirty="0"/>
              <a:t>COVID-19 management</a:t>
            </a:r>
            <a:r>
              <a:rPr lang="en-ZA" sz="2100" dirty="0"/>
              <a:t> in DSD </a:t>
            </a:r>
            <a:r>
              <a:rPr lang="en-ZA" sz="2100" dirty="0" smtClean="0"/>
              <a:t>centres;</a:t>
            </a:r>
          </a:p>
          <a:p>
            <a:pPr marL="358775" indent="-358775" algn="just">
              <a:buFont typeface="+mj-lt"/>
              <a:buAutoNum type="arabicPeriod"/>
            </a:pPr>
            <a:r>
              <a:rPr lang="en-ZA" sz="2100" dirty="0" smtClean="0"/>
              <a:t>Virtual field testing of the guideline and training of 1 </a:t>
            </a:r>
            <a:r>
              <a:rPr lang="en-ZA" sz="2100" dirty="0"/>
              <a:t>233 officials </a:t>
            </a:r>
            <a:r>
              <a:rPr lang="en-ZA" sz="2100" dirty="0" smtClean="0"/>
              <a:t>&amp; </a:t>
            </a:r>
            <a:r>
              <a:rPr lang="en-ZA" sz="2100" dirty="0"/>
              <a:t>centres’ personnel </a:t>
            </a:r>
            <a:endParaRPr lang="en-ZA" sz="2100" dirty="0" smtClean="0"/>
          </a:p>
          <a:p>
            <a:pPr marL="358775" indent="-358775" algn="just">
              <a:buFont typeface="+mj-lt"/>
              <a:buAutoNum type="arabicPeriod"/>
            </a:pPr>
            <a:r>
              <a:rPr lang="en-ZA" sz="2100" b="1" dirty="0" smtClean="0"/>
              <a:t>Printing 1 000 copies </a:t>
            </a:r>
            <a:r>
              <a:rPr lang="en-ZA" sz="2100" dirty="0" smtClean="0"/>
              <a:t>to be distributed to provinces – Provinces to indicate number of copies needed.</a:t>
            </a:r>
            <a:r>
              <a:rPr lang="en-ZA" sz="2100" b="1" dirty="0" smtClean="0"/>
              <a:t> </a:t>
            </a:r>
          </a:p>
          <a:p>
            <a:pPr marL="358775" indent="-358775" algn="just">
              <a:buFont typeface="+mj-lt"/>
              <a:buAutoNum type="arabicPeriod"/>
            </a:pPr>
            <a:r>
              <a:rPr lang="en-ZA" sz="2100" b="1" dirty="0" smtClean="0"/>
              <a:t>Assessment of compliance </a:t>
            </a:r>
            <a:r>
              <a:rPr lang="en-ZA" sz="2100" dirty="0" smtClean="0"/>
              <a:t>– trained officials &amp; SHOs to continuously assess the centres’ compliance to guidelines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92080" y="803142"/>
            <a:ext cx="3851920" cy="605485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62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0423" y="116632"/>
            <a:ext cx="8928992" cy="576064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ZA" dirty="0" smtClean="0"/>
              <a:t/>
            </a:r>
            <a:br>
              <a:rPr lang="en-ZA" dirty="0" smtClean="0"/>
            </a:br>
            <a:r>
              <a:rPr lang="en-ZA" sz="3100" b="1" dirty="0" smtClean="0"/>
              <a:t>THE DESIRED COMMUNITY BASED FOOD VALUE CHAIN </a:t>
            </a:r>
            <a:r>
              <a:rPr lang="en-ZA" dirty="0"/>
              <a:t/>
            </a:r>
            <a:br>
              <a:rPr lang="en-ZA" dirty="0"/>
            </a:br>
            <a:r>
              <a:rPr lang="en-ZA" dirty="0" smtClean="0"/>
              <a:t> </a:t>
            </a:r>
            <a:endParaRPr lang="en-ZA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5429250" y="836712"/>
            <a:ext cx="3647552" cy="438320"/>
          </a:xfrm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pPr algn="ctr"/>
            <a:r>
              <a:rPr lang="en-ZA" sz="2000" dirty="0" smtClean="0"/>
              <a:t>CHARACTERISTICS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>
          <a:xfrm>
            <a:off x="5429250" y="1340768"/>
            <a:ext cx="3647552" cy="4320480"/>
          </a:xfrm>
          <a:ln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 marL="179388" indent="-179388"/>
            <a:r>
              <a:rPr lang="en-ZA" dirty="0" smtClean="0"/>
              <a:t>Local food production </a:t>
            </a:r>
          </a:p>
          <a:p>
            <a:pPr marL="179388" indent="-179388"/>
            <a:r>
              <a:rPr lang="en-ZA" dirty="0" smtClean="0"/>
              <a:t>Agro-processing of aggregated local produce</a:t>
            </a:r>
          </a:p>
          <a:p>
            <a:pPr marL="179388" indent="-179388"/>
            <a:r>
              <a:rPr lang="en-ZA" dirty="0" smtClean="0"/>
              <a:t>Affordability of food by the poor</a:t>
            </a:r>
            <a:endParaRPr lang="en-ZA" dirty="0"/>
          </a:p>
          <a:p>
            <a:pPr marL="179388" indent="-179388"/>
            <a:r>
              <a:rPr lang="en-ZA" dirty="0" smtClean="0"/>
              <a:t>Procurement of food by public programmes</a:t>
            </a:r>
          </a:p>
          <a:p>
            <a:pPr marL="179388" indent="-179388"/>
            <a:r>
              <a:rPr lang="en-ZA" dirty="0" smtClean="0"/>
              <a:t>PFDCs distribute food to CBFPs and foster LED</a:t>
            </a:r>
          </a:p>
          <a:p>
            <a:pPr marL="179388" indent="-179388"/>
            <a:r>
              <a:rPr lang="en-ZA" dirty="0" smtClean="0"/>
              <a:t>Poor and vulnerable access nutritious food</a:t>
            </a:r>
          </a:p>
          <a:p>
            <a:pPr marL="179388" indent="-179388"/>
            <a:r>
              <a:rPr lang="en-ZA" dirty="0" smtClean="0"/>
              <a:t>Public make informed food choices – through nutrition education (HHs, kids in schools &amp; </a:t>
            </a:r>
            <a:r>
              <a:rPr lang="en-ZA" dirty="0" err="1" smtClean="0"/>
              <a:t>etc</a:t>
            </a:r>
            <a:r>
              <a:rPr lang="en-ZA" dirty="0" smtClean="0"/>
              <a:t>)</a:t>
            </a:r>
            <a:endParaRPr lang="en-ZA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76749012"/>
              </p:ext>
            </p:extLst>
          </p:nvPr>
        </p:nvGraphicFramePr>
        <p:xfrm>
          <a:off x="88619" y="1275032"/>
          <a:ext cx="5273279" cy="378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691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47" y="116632"/>
            <a:ext cx="8856983" cy="648072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ZA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LESSONS FROM THE COVID-19 PANDEMIC </a:t>
            </a:r>
            <a:endParaRPr lang="en-ZA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48" y="908720"/>
            <a:ext cx="8856982" cy="4608512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269081" indent="-269081">
              <a:buFont typeface="+mj-lt"/>
              <a:buAutoNum type="arabicPeriod"/>
            </a:pPr>
            <a:r>
              <a:rPr lang="en-ZA" sz="2000" dirty="0">
                <a:latin typeface="Calibri" panose="020F0502020204030204" pitchFamily="34" charset="0"/>
                <a:cs typeface="Calibri" panose="020F0502020204030204" pitchFamily="34" charset="0"/>
              </a:rPr>
              <a:t>Transformation of conventional service delivery strategies – Digital migration, e-voucher solution to replace food parcels, etc.</a:t>
            </a:r>
          </a:p>
          <a:p>
            <a:pPr marL="269081" indent="-269081">
              <a:buFont typeface="+mj-lt"/>
              <a:buAutoNum type="arabicPeriod"/>
            </a:pPr>
            <a:r>
              <a:rPr lang="en-ZA" sz="2000" dirty="0">
                <a:latin typeface="Calibri" panose="020F0502020204030204" pitchFamily="34" charset="0"/>
                <a:cs typeface="Calibri" panose="020F0502020204030204" pitchFamily="34" charset="0"/>
              </a:rPr>
              <a:t>There is a need to strengthen resilience of household livelihoods</a:t>
            </a:r>
          </a:p>
          <a:p>
            <a:pPr marL="269081" indent="-269081">
              <a:buFont typeface="+mj-lt"/>
              <a:buAutoNum type="arabicPeriod"/>
            </a:pPr>
            <a:r>
              <a:rPr lang="en-ZA" sz="2000" dirty="0">
                <a:latin typeface="Calibri" panose="020F0502020204030204" pitchFamily="34" charset="0"/>
                <a:cs typeface="Calibri" panose="020F0502020204030204" pitchFamily="34" charset="0"/>
              </a:rPr>
              <a:t>There is need to increase coverage and integration of the social protection interventions</a:t>
            </a:r>
          </a:p>
          <a:p>
            <a:pPr marL="269081" indent="-269081">
              <a:buFont typeface="+mj-lt"/>
              <a:buAutoNum type="arabicPeriod"/>
            </a:pPr>
            <a:r>
              <a:rPr lang="en-ZA" sz="2000" dirty="0">
                <a:latin typeface="Calibri" panose="020F0502020204030204" pitchFamily="34" charset="0"/>
                <a:cs typeface="Calibri" panose="020F0502020204030204" pitchFamily="34" charset="0"/>
              </a:rPr>
              <a:t>Develop a National Integrated Social Protection Information System / indigent registry to streamline targeting, means testing and beneficiary targeting</a:t>
            </a:r>
          </a:p>
          <a:p>
            <a:pPr marL="269081" indent="-269081">
              <a:buFont typeface="+mj-lt"/>
              <a:buAutoNum type="arabicPeriod"/>
            </a:pPr>
            <a:r>
              <a:rPr lang="en-ZA" sz="2000" dirty="0">
                <a:latin typeface="Calibri" panose="020F0502020204030204" pitchFamily="34" charset="0"/>
                <a:cs typeface="Calibri" panose="020F0502020204030204" pitchFamily="34" charset="0"/>
              </a:rPr>
              <a:t>Consideration must be given to foreign nationals living in SA (legally and illegally)</a:t>
            </a:r>
          </a:p>
          <a:p>
            <a:pPr marL="269081" indent="-269081">
              <a:buFont typeface="+mj-lt"/>
              <a:buAutoNum type="arabicPeriod"/>
            </a:pPr>
            <a:r>
              <a:rPr lang="en-ZA" sz="2000" dirty="0">
                <a:latin typeface="Calibri" panose="020F0502020204030204" pitchFamily="34" charset="0"/>
                <a:cs typeface="Calibri" panose="020F0502020204030204" pitchFamily="34" charset="0"/>
              </a:rPr>
              <a:t>There is a need to focus on the engagement with the public, CSOs – FBOs, etc. and Business : </a:t>
            </a:r>
          </a:p>
          <a:p>
            <a:pPr marL="717550" indent="-311150">
              <a:buFont typeface="Wingdings" panose="05000000000000000000" pitchFamily="2" charset="2"/>
              <a:buChar char="v"/>
            </a:pPr>
            <a:r>
              <a:rPr lang="en-Z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Coordination </a:t>
            </a:r>
            <a:r>
              <a:rPr lang="en-ZA" sz="2000" dirty="0">
                <a:latin typeface="Calibri" panose="020F0502020204030204" pitchFamily="34" charset="0"/>
                <a:cs typeface="Calibri" panose="020F0502020204030204" pitchFamily="34" charset="0"/>
              </a:rPr>
              <a:t>of response </a:t>
            </a:r>
            <a:r>
              <a:rPr lang="en-Z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interventions</a:t>
            </a:r>
          </a:p>
          <a:p>
            <a:pPr marL="717550" indent="-311150">
              <a:buFont typeface="Wingdings" panose="05000000000000000000" pitchFamily="2" charset="2"/>
              <a:buChar char="v"/>
            </a:pPr>
            <a:r>
              <a:rPr lang="en-Z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Donor </a:t>
            </a:r>
            <a:r>
              <a:rPr lang="en-ZA" sz="2000" dirty="0">
                <a:latin typeface="Calibri" panose="020F0502020204030204" pitchFamily="34" charset="0"/>
                <a:cs typeface="Calibri" panose="020F0502020204030204" pitchFamily="34" charset="0"/>
              </a:rPr>
              <a:t>coordination </a:t>
            </a:r>
          </a:p>
          <a:p>
            <a:endParaRPr lang="en-ZA" sz="1800" dirty="0"/>
          </a:p>
          <a:p>
            <a:endParaRPr lang="en-ZA" sz="1800" dirty="0"/>
          </a:p>
        </p:txBody>
      </p:sp>
    </p:spTree>
    <p:extLst>
      <p:ext uri="{BB962C8B-B14F-4D97-AF65-F5344CB8AC3E}">
        <p14:creationId xmlns:p14="http://schemas.microsoft.com/office/powerpoint/2010/main" val="260898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ZA" sz="3200" b="1" dirty="0" smtClean="0"/>
              <a:t>PRESENTATION OUTLINE </a:t>
            </a:r>
            <a:endParaRPr lang="en-ZA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8784976" cy="4525963"/>
          </a:xfrm>
        </p:spPr>
        <p:txBody>
          <a:bodyPr>
            <a:normAutofit fontScale="92500" lnSpcReduction="10000"/>
          </a:bodyPr>
          <a:lstStyle/>
          <a:p>
            <a:pPr marL="538163" indent="-446088" algn="just">
              <a:buFont typeface="+mj-lt"/>
              <a:buAutoNum type="arabicPeriod"/>
            </a:pPr>
            <a:r>
              <a:rPr lang="en-ZA" sz="2400" dirty="0" smtClean="0">
                <a:cs typeface="Arial" panose="020B0604020202020204" pitchFamily="34" charset="0"/>
              </a:rPr>
              <a:t>Purpose</a:t>
            </a:r>
          </a:p>
          <a:p>
            <a:pPr marL="538163" indent="-446088" algn="just">
              <a:buFont typeface="+mj-lt"/>
              <a:buAutoNum type="arabicPeriod"/>
            </a:pPr>
            <a:r>
              <a:rPr lang="en-ZA" sz="2400" dirty="0" smtClean="0">
                <a:cs typeface="Arial" panose="020B0604020202020204" pitchFamily="34" charset="0"/>
              </a:rPr>
              <a:t>Background and context</a:t>
            </a:r>
          </a:p>
          <a:p>
            <a:pPr marL="538163" indent="-446088" algn="just">
              <a:buFont typeface="+mj-lt"/>
              <a:buAutoNum type="arabicPeriod"/>
            </a:pPr>
            <a:r>
              <a:rPr lang="en-ZA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DSD </a:t>
            </a:r>
            <a:r>
              <a:rPr lang="en-ZA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food security interventions for COVID-19</a:t>
            </a:r>
          </a:p>
          <a:p>
            <a:pPr marL="538163" indent="-446088" algn="just">
              <a:buFont typeface="+mj-lt"/>
              <a:buAutoNum type="arabicPeriod"/>
            </a:pPr>
            <a:r>
              <a:rPr lang="en-GB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Food relief  distribution tunnels used during covid-19 period </a:t>
            </a:r>
          </a:p>
          <a:p>
            <a:pPr marL="538163" indent="-446088" algn="just">
              <a:buFont typeface="+mj-lt"/>
              <a:buAutoNum type="arabicPeriod"/>
            </a:pPr>
            <a:r>
              <a:rPr lang="en-ZA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standardised food parcel contents</a:t>
            </a:r>
          </a:p>
          <a:p>
            <a:pPr marL="538163" indent="-446088" algn="just">
              <a:buFont typeface="+mj-lt"/>
              <a:buAutoNum type="arabicPeriod"/>
            </a:pPr>
            <a:r>
              <a:rPr lang="en-ZA" sz="24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Arial"/>
              </a:rPr>
              <a:t>Reporting to the number of people supported</a:t>
            </a:r>
          </a:p>
          <a:p>
            <a:pPr marL="538163" indent="-446088" algn="just">
              <a:buFont typeface="+mj-lt"/>
              <a:buAutoNum type="arabicPeriod"/>
            </a:pPr>
            <a:r>
              <a:rPr lang="en-ZA" sz="2400" dirty="0" smtClean="0">
                <a:cs typeface="Arial" panose="020B0604020202020204" pitchFamily="34" charset="0"/>
              </a:rPr>
              <a:t>NDSD coordinated food donations during Covid-19</a:t>
            </a:r>
          </a:p>
          <a:p>
            <a:pPr marL="538163" indent="-446088" algn="just">
              <a:buFont typeface="+mj-lt"/>
              <a:buAutoNum type="arabicPeriod"/>
            </a:pPr>
            <a:r>
              <a:rPr lang="en-Z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Food relief (R500 million) allocation to provinces </a:t>
            </a:r>
            <a:endParaRPr lang="en-ZA" sz="2400" dirty="0" smtClean="0">
              <a:cs typeface="Arial" panose="020B0604020202020204" pitchFamily="34" charset="0"/>
            </a:endParaRPr>
          </a:p>
          <a:p>
            <a:pPr marL="538163" indent="-446088" algn="just">
              <a:buFont typeface="+mj-lt"/>
              <a:buAutoNum type="arabicPeriod"/>
            </a:pPr>
            <a:r>
              <a:rPr lang="en-ZA" sz="2400" dirty="0" smtClean="0">
                <a:cs typeface="Arial" panose="020B0604020202020204" pitchFamily="34" charset="0"/>
              </a:rPr>
              <a:t>The e-voucher partnership with the Solidarity </a:t>
            </a:r>
            <a:r>
              <a:rPr lang="en-ZA" sz="2400" dirty="0">
                <a:cs typeface="Arial" panose="020B0604020202020204" pitchFamily="34" charset="0"/>
              </a:rPr>
              <a:t>F</a:t>
            </a:r>
            <a:r>
              <a:rPr lang="en-ZA" sz="2400" dirty="0" smtClean="0">
                <a:cs typeface="Arial" panose="020B0604020202020204" pitchFamily="34" charset="0"/>
              </a:rPr>
              <a:t>und </a:t>
            </a:r>
          </a:p>
          <a:p>
            <a:pPr marL="538163" indent="-446088" algn="just">
              <a:buFont typeface="+mj-lt"/>
              <a:buAutoNum type="arabicPeriod"/>
            </a:pPr>
            <a:r>
              <a:rPr lang="en-ZA" sz="2400" dirty="0" smtClean="0">
                <a:cs typeface="Arial" panose="020B0604020202020204" pitchFamily="34" charset="0"/>
              </a:rPr>
              <a:t>Guidelines for COVID-19 management in DSD centres</a:t>
            </a:r>
          </a:p>
          <a:p>
            <a:pPr marL="538163" indent="-446088" algn="just">
              <a:buFont typeface="+mj-lt"/>
              <a:buAutoNum type="arabicPeriod"/>
            </a:pPr>
            <a:r>
              <a:rPr lang="en-ZA" sz="2400" dirty="0" smtClean="0"/>
              <a:t>The </a:t>
            </a:r>
            <a:r>
              <a:rPr lang="en-ZA" sz="2400" dirty="0" smtClean="0"/>
              <a:t>desired community based food value </a:t>
            </a:r>
            <a:r>
              <a:rPr lang="en-ZA" sz="2400" dirty="0" smtClean="0"/>
              <a:t>chain</a:t>
            </a:r>
          </a:p>
          <a:p>
            <a:pPr marL="538163" indent="-446088" algn="just">
              <a:buFont typeface="+mj-lt"/>
              <a:buAutoNum type="arabicPeriod"/>
            </a:pPr>
            <a:r>
              <a:rPr lang="en-ZA" sz="2400" dirty="0">
                <a:cs typeface="Calibri" panose="020F0502020204030204" pitchFamily="34" charset="0"/>
              </a:rPr>
              <a:t>Lessons from the covid-19 pandemic </a:t>
            </a:r>
            <a:r>
              <a:rPr lang="en-ZA" sz="2400" dirty="0">
                <a:cs typeface="Arial" panose="020B0604020202020204" pitchFamily="34" charset="0"/>
              </a:rPr>
              <a:t> </a:t>
            </a:r>
          </a:p>
          <a:p>
            <a:pPr marL="92075" indent="0" algn="just">
              <a:buNone/>
            </a:pPr>
            <a:endParaRPr lang="en-ZA" sz="2400" dirty="0" smtClean="0">
              <a:cs typeface="Arial" panose="020B0604020202020204" pitchFamily="34" charset="0"/>
            </a:endParaRPr>
          </a:p>
          <a:p>
            <a:pPr marL="538163" indent="-446088" algn="just">
              <a:buFont typeface="+mj-lt"/>
              <a:buAutoNum type="arabicPeriod"/>
            </a:pPr>
            <a:endParaRPr lang="en-ZA" sz="24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20688"/>
            <a:ext cx="8924925" cy="47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2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0609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ZA" sz="3200" b="1" dirty="0" smtClean="0"/>
              <a:t>PURPOSE</a:t>
            </a:r>
            <a:endParaRPr lang="en-ZA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864096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ZA" sz="2400" dirty="0" smtClean="0">
                <a:cs typeface="Arial" panose="020B0604020202020204" pitchFamily="34" charset="0"/>
              </a:rPr>
              <a:t>To provide an overview of the DSD food relief interventions implemented during the COVID-19 pandemic. </a:t>
            </a:r>
          </a:p>
        </p:txBody>
      </p:sp>
    </p:spTree>
    <p:extLst>
      <p:ext uri="{BB962C8B-B14F-4D97-AF65-F5344CB8AC3E}">
        <p14:creationId xmlns:p14="http://schemas.microsoft.com/office/powerpoint/2010/main" val="11661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872716"/>
            <a:ext cx="2736304" cy="1008112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How big is the problem?</a:t>
            </a:r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3077492" y="872716"/>
            <a:ext cx="5959003" cy="10576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0"/>
              </a:spcBef>
            </a:pPr>
            <a:r>
              <a:rPr lang="en-Z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23.8% of the population (14 million people) who are  food insecure (experience hunger) prior to COVID-19 pandemic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05" y="3573016"/>
            <a:ext cx="2736302" cy="1368152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Gap analysis</a:t>
            </a:r>
            <a:endParaRPr lang="en-ZA" dirty="0"/>
          </a:p>
        </p:txBody>
      </p:sp>
      <p:sp>
        <p:nvSpPr>
          <p:cNvPr id="7" name="Rectangle 6"/>
          <p:cNvSpPr/>
          <p:nvPr/>
        </p:nvSpPr>
        <p:spPr>
          <a:xfrm>
            <a:off x="107504" y="2072022"/>
            <a:ext cx="2736303" cy="1368152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Current Provision</a:t>
            </a:r>
            <a:endParaRPr lang="en-ZA" dirty="0"/>
          </a:p>
        </p:txBody>
      </p:sp>
      <p:sp>
        <p:nvSpPr>
          <p:cNvPr id="8" name="Rectangle 7"/>
          <p:cNvSpPr/>
          <p:nvPr/>
        </p:nvSpPr>
        <p:spPr>
          <a:xfrm>
            <a:off x="107504" y="5157192"/>
            <a:ext cx="2736302" cy="1584176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Impact of COVID 19 on the problem</a:t>
            </a:r>
            <a:endParaRPr lang="en-ZA" dirty="0"/>
          </a:p>
        </p:txBody>
      </p:sp>
      <p:sp>
        <p:nvSpPr>
          <p:cNvPr id="9" name="Rectangle 8"/>
          <p:cNvSpPr/>
          <p:nvPr/>
        </p:nvSpPr>
        <p:spPr>
          <a:xfrm>
            <a:off x="3073406" y="2082989"/>
            <a:ext cx="5963090" cy="13681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chemeClr val="tx1"/>
                </a:solidFill>
              </a:rPr>
              <a:t>As at Q1 of FY2020/21 only 5 188 245 (37%) people access food through Gov’t &amp; other partners support as part of COVID-19 food relief response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95154" y="3555809"/>
            <a:ext cx="5941342" cy="13681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chemeClr val="tx1"/>
                </a:solidFill>
              </a:rPr>
              <a:t>14 million – 5.2 million =  8,8 million (63%) of food insecure and vulnerable people have not been reached</a:t>
            </a:r>
          </a:p>
          <a:p>
            <a:pPr algn="ctr"/>
            <a:r>
              <a:rPr lang="en-ZA" dirty="0" smtClean="0">
                <a:solidFill>
                  <a:schemeClr val="tx1"/>
                </a:solidFill>
              </a:rPr>
              <a:t>Provinces indicated they need R868 million to support a further 1.5  million people in the next three months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5154" y="5229200"/>
            <a:ext cx="5941342" cy="15121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err="1" smtClean="0">
                <a:solidFill>
                  <a:schemeClr val="tx1"/>
                </a:solidFill>
              </a:rPr>
              <a:t>StatsSA</a:t>
            </a:r>
            <a:r>
              <a:rPr lang="en-ZA" dirty="0" smtClean="0">
                <a:solidFill>
                  <a:schemeClr val="tx1"/>
                </a:solidFill>
              </a:rPr>
              <a:t> projected that 50% of the population is at risk of being food insecure</a:t>
            </a:r>
          </a:p>
          <a:p>
            <a:pPr algn="ctr"/>
            <a:r>
              <a:rPr lang="en-ZA" dirty="0" smtClean="0">
                <a:solidFill>
                  <a:schemeClr val="tx1"/>
                </a:solidFill>
              </a:rPr>
              <a:t>28.5 million (current provision against this is 18%) 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3204" y="188640"/>
            <a:ext cx="8229600" cy="634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422041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BACKGROUND AND CONTEXT 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732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6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858000" cy="581099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ZA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DSD FOOD SECURITY INTERVENTIONS FOR COVID-19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01105" y="1052736"/>
            <a:ext cx="5271978" cy="4032447"/>
          </a:xfrm>
          <a:solidFill>
            <a:srgbClr val="B7D5AF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ZA" sz="1725" dirty="0">
                <a:latin typeface="Calibri" panose="020F0502020204030204" pitchFamily="34" charset="0"/>
                <a:cs typeface="Calibri" panose="020F0502020204030204" pitchFamily="34" charset="0"/>
              </a:rPr>
              <a:t>The DSD interventions to address hunger during COVID-19 lock-down includes the following:</a:t>
            </a:r>
          </a:p>
          <a:p>
            <a:pPr marL="267891" indent="-267891" algn="just">
              <a:buFont typeface="+mj-lt"/>
              <a:buAutoNum type="arabicPeriod"/>
              <a:defRPr/>
            </a:pPr>
            <a:r>
              <a:rPr lang="en-ZA" sz="1650" dirty="0">
                <a:latin typeface="Calibri" panose="020F0502020204030204" pitchFamily="34" charset="0"/>
                <a:cs typeface="Calibri" panose="020F0502020204030204" pitchFamily="34" charset="0"/>
              </a:rPr>
              <a:t>Provision of </a:t>
            </a:r>
            <a:r>
              <a:rPr lang="en-ZA" sz="1650" b="1" dirty="0">
                <a:latin typeface="Calibri" panose="020F0502020204030204" pitchFamily="34" charset="0"/>
                <a:cs typeface="Calibri" panose="020F0502020204030204" pitchFamily="34" charset="0"/>
              </a:rPr>
              <a:t>Social Relief of Distress (SRD</a:t>
            </a:r>
            <a:r>
              <a:rPr lang="en-ZA" sz="16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  <a:endParaRPr lang="en-ZA" sz="16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7891" indent="-267891" algn="just">
              <a:buFont typeface="+mj-lt"/>
              <a:buAutoNum type="arabicPeriod"/>
              <a:defRPr/>
            </a:pPr>
            <a:r>
              <a:rPr lang="en-ZA" sz="1650" dirty="0">
                <a:latin typeface="Calibri" panose="020F0502020204030204" pitchFamily="34" charset="0"/>
                <a:cs typeface="Calibri" panose="020F0502020204030204" pitchFamily="34" charset="0"/>
              </a:rPr>
              <a:t>Provision of </a:t>
            </a:r>
            <a:r>
              <a:rPr lang="en-ZA" sz="1650" b="1" dirty="0">
                <a:latin typeface="Calibri" panose="020F0502020204030204" pitchFamily="34" charset="0"/>
                <a:cs typeface="Calibri" panose="020F0502020204030204" pitchFamily="34" charset="0"/>
              </a:rPr>
              <a:t>food parcels </a:t>
            </a:r>
            <a:r>
              <a:rPr lang="en-ZA" sz="1650" dirty="0">
                <a:latin typeface="Calibri" panose="020F0502020204030204" pitchFamily="34" charset="0"/>
                <a:cs typeface="Calibri" panose="020F0502020204030204" pitchFamily="34" charset="0"/>
              </a:rPr>
              <a:t>through the DSD  Feeding Programmes in partnership with the Other </a:t>
            </a:r>
            <a:r>
              <a:rPr lang="en-ZA" sz="1650" dirty="0" smtClean="0">
                <a:latin typeface="Calibri" panose="020F0502020204030204" pitchFamily="34" charset="0"/>
                <a:cs typeface="Calibri" panose="020F0502020204030204" pitchFamily="34" charset="0"/>
              </a:rPr>
              <a:t>partners; </a:t>
            </a:r>
            <a:endParaRPr lang="en-ZA" sz="16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7891" indent="-267891" algn="just">
              <a:buFont typeface="+mj-lt"/>
              <a:buAutoNum type="arabicPeriod"/>
              <a:defRPr/>
            </a:pPr>
            <a:r>
              <a:rPr lang="en-ZA" sz="1650" dirty="0">
                <a:latin typeface="Calibri" panose="020F0502020204030204" pitchFamily="34" charset="0"/>
                <a:cs typeface="Calibri" panose="020F0502020204030204" pitchFamily="34" charset="0"/>
              </a:rPr>
              <a:t>Provision of </a:t>
            </a:r>
            <a:r>
              <a:rPr lang="en-ZA" sz="1650" b="1" dirty="0">
                <a:latin typeface="Calibri" panose="020F0502020204030204" pitchFamily="34" charset="0"/>
                <a:cs typeface="Calibri" panose="020F0502020204030204" pitchFamily="34" charset="0"/>
              </a:rPr>
              <a:t>meals to shelters for the homeless </a:t>
            </a:r>
            <a:r>
              <a:rPr lang="en-ZA" sz="1650" dirty="0">
                <a:latin typeface="Calibri" panose="020F0502020204030204" pitchFamily="34" charset="0"/>
                <a:cs typeface="Calibri" panose="020F0502020204030204" pitchFamily="34" charset="0"/>
              </a:rPr>
              <a:t>– living on the </a:t>
            </a:r>
            <a:r>
              <a:rPr lang="en-ZA" sz="1650" dirty="0" smtClean="0">
                <a:latin typeface="Calibri" panose="020F0502020204030204" pitchFamily="34" charset="0"/>
                <a:cs typeface="Calibri" panose="020F0502020204030204" pitchFamily="34" charset="0"/>
              </a:rPr>
              <a:t>streets;</a:t>
            </a:r>
            <a:endParaRPr lang="en-ZA" sz="16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7891" indent="-267891" algn="just">
              <a:buFont typeface="+mj-lt"/>
              <a:buAutoNum type="arabicPeriod"/>
              <a:defRPr/>
            </a:pPr>
            <a:r>
              <a:rPr lang="en-ZA" sz="1650" dirty="0">
                <a:latin typeface="Calibri" panose="020F0502020204030204" pitchFamily="34" charset="0"/>
                <a:cs typeface="Calibri" panose="020F0502020204030204" pitchFamily="34" charset="0"/>
              </a:rPr>
              <a:t>Introduction &amp; roll-out of the </a:t>
            </a:r>
            <a:r>
              <a:rPr lang="en-ZA" sz="1650" b="1" dirty="0">
                <a:latin typeface="Calibri" panose="020F0502020204030204" pitchFamily="34" charset="0"/>
                <a:cs typeface="Calibri" panose="020F0502020204030204" pitchFamily="34" charset="0"/>
              </a:rPr>
              <a:t>COVID-19 </a:t>
            </a:r>
            <a:r>
              <a:rPr lang="en-ZA" sz="16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grant; </a:t>
            </a:r>
            <a:r>
              <a:rPr lang="en-ZA" sz="1650" dirty="0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endParaRPr lang="en-ZA" sz="16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7891" indent="-267891" algn="just">
              <a:buFont typeface="+mj-lt"/>
              <a:buAutoNum type="arabicPeriod"/>
              <a:defRPr/>
            </a:pPr>
            <a:r>
              <a:rPr lang="en-ZA" sz="1650" dirty="0" smtClean="0">
                <a:latin typeface="Calibri" panose="020F0502020204030204" pitchFamily="34" charset="0"/>
                <a:cs typeface="Calibri" panose="020F0502020204030204" pitchFamily="34" charset="0"/>
              </a:rPr>
              <a:t>DSD and the Solidarity Fund also explored </a:t>
            </a:r>
            <a:r>
              <a:rPr lang="en-ZA" sz="1650" dirty="0">
                <a:latin typeface="Calibri" panose="020F0502020204030204" pitchFamily="34" charset="0"/>
                <a:cs typeface="Calibri" panose="020F0502020204030204" pitchFamily="34" charset="0"/>
              </a:rPr>
              <a:t>mechanisms to introduce the </a:t>
            </a:r>
            <a:r>
              <a:rPr lang="en-ZA" sz="16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e-food voucher </a:t>
            </a:r>
            <a:endParaRPr lang="en-ZA" sz="16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8138" indent="0">
              <a:buNone/>
              <a:defRPr/>
            </a:pPr>
            <a:endParaRPr lang="en-ZA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917530212"/>
              </p:ext>
            </p:extLst>
          </p:nvPr>
        </p:nvGraphicFramePr>
        <p:xfrm>
          <a:off x="5575007" y="1091011"/>
          <a:ext cx="3347153" cy="395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75007" y="1064750"/>
            <a:ext cx="3477467" cy="1077218"/>
          </a:xfrm>
          <a:prstGeom prst="rect">
            <a:avLst/>
          </a:prstGeom>
          <a:solidFill>
            <a:srgbClr val="B7D5AF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ZA" sz="1600" dirty="0">
                <a:latin typeface="Calibri" panose="020F0502020204030204" pitchFamily="34" charset="0"/>
                <a:cs typeface="Calibri" panose="020F0502020204030204" pitchFamily="34" charset="0"/>
              </a:rPr>
              <a:t>Food parcels distribution as an alternative strategy – for transitory food insecurity whilst most DSD centres were closed due to lock-down.</a:t>
            </a:r>
          </a:p>
        </p:txBody>
      </p:sp>
    </p:spTree>
    <p:extLst>
      <p:ext uri="{BB962C8B-B14F-4D97-AF65-F5344CB8AC3E}">
        <p14:creationId xmlns:p14="http://schemas.microsoft.com/office/powerpoint/2010/main" val="6619346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88194" y="194937"/>
            <a:ext cx="7992888" cy="592931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n-GB" alt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lang="en-GB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RELIEF  </a:t>
            </a:r>
            <a:r>
              <a:rPr lang="en-GB" alt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DISTRIBUTION TUNNELS USED DURING COVID-19 PERIOD </a:t>
            </a:r>
            <a:endParaRPr lang="en-ZA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10" y="787868"/>
            <a:ext cx="8803269" cy="4436764"/>
          </a:xfrm>
          <a:solidFill>
            <a:schemeClr val="accent4"/>
          </a:solidFill>
        </p:spPr>
      </p:pic>
      <p:sp>
        <p:nvSpPr>
          <p:cNvPr id="3" name="Oval 2"/>
          <p:cNvSpPr/>
          <p:nvPr/>
        </p:nvSpPr>
        <p:spPr>
          <a:xfrm>
            <a:off x="7418911" y="1875728"/>
            <a:ext cx="1190625" cy="14763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ZA" sz="1350" dirty="0">
                <a:latin typeface="Arial" panose="020B0604020202020204" pitchFamily="34" charset="0"/>
                <a:cs typeface="Arial" panose="020B0604020202020204" pitchFamily="34" charset="0"/>
              </a:rPr>
              <a:t>NPOs, NGOs, CBOs, FBOs </a:t>
            </a:r>
          </a:p>
          <a:p>
            <a:pPr>
              <a:defRPr/>
            </a:pPr>
            <a:r>
              <a:rPr lang="en-ZA" sz="1350" dirty="0">
                <a:latin typeface="Arial" panose="020B0604020202020204" pitchFamily="34" charset="0"/>
                <a:cs typeface="Arial" panose="020B0604020202020204" pitchFamily="34" charset="0"/>
              </a:rPr>
              <a:t>NPC, </a:t>
            </a:r>
            <a:r>
              <a:rPr lang="en-ZA" sz="135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ZA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eft Arrow 3"/>
          <p:cNvSpPr/>
          <p:nvPr/>
        </p:nvSpPr>
        <p:spPr>
          <a:xfrm rot="20457159">
            <a:off x="6568468" y="2902501"/>
            <a:ext cx="795189" cy="298847"/>
          </a:xfrm>
          <a:prstGeom prst="left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sz="1350"/>
          </a:p>
        </p:txBody>
      </p:sp>
      <p:sp>
        <p:nvSpPr>
          <p:cNvPr id="29702" name="Rounded Rectangle 1"/>
          <p:cNvSpPr>
            <a:spLocks noChangeArrowheads="1"/>
          </p:cNvSpPr>
          <p:nvPr/>
        </p:nvSpPr>
        <p:spPr bwMode="auto">
          <a:xfrm>
            <a:off x="1331640" y="2132856"/>
            <a:ext cx="2232248" cy="556642"/>
          </a:xfrm>
          <a:prstGeom prst="roundRect">
            <a:avLst>
              <a:gd name="adj" fmla="val 16667"/>
            </a:avLst>
          </a:prstGeom>
          <a:solidFill>
            <a:srgbClr val="2E629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Gov’t Food Distribution </a:t>
            </a:r>
          </a:p>
        </p:txBody>
      </p:sp>
    </p:spTree>
    <p:extLst>
      <p:ext uri="{BB962C8B-B14F-4D97-AF65-F5344CB8AC3E}">
        <p14:creationId xmlns:p14="http://schemas.microsoft.com/office/powerpoint/2010/main" val="616472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6"/>
          <p:cNvSpPr>
            <a:spLocks noGrp="1"/>
          </p:cNvSpPr>
          <p:nvPr>
            <p:ph type="title"/>
          </p:nvPr>
        </p:nvSpPr>
        <p:spPr>
          <a:xfrm>
            <a:off x="1259632" y="152285"/>
            <a:ext cx="6800850" cy="485775"/>
          </a:xfr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ZA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 STANDARDISED FOOD PARCEL CONTENTS</a:t>
            </a:r>
          </a:p>
        </p:txBody>
      </p:sp>
      <p:sp>
        <p:nvSpPr>
          <p:cNvPr id="30723" name="Content Placeholder 3"/>
          <p:cNvSpPr txBox="1">
            <a:spLocks/>
          </p:cNvSpPr>
          <p:nvPr/>
        </p:nvSpPr>
        <p:spPr bwMode="auto">
          <a:xfrm>
            <a:off x="6573522" y="877320"/>
            <a:ext cx="2570478" cy="329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4300" defTabSz="4206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685800" indent="-263525" defTabSz="4206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 marL="1054100" indent="-209550" defTabSz="4206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476375" indent="-209550" defTabSz="4206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1898650" indent="-209550" defTabSz="4206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355850" indent="-209550" defTabSz="420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813050" indent="-209550" defTabSz="420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270250" indent="-209550" defTabSz="420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727450" indent="-209550" defTabSz="420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ZA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Considerations on food parcel design:</a:t>
            </a:r>
          </a:p>
          <a:p>
            <a:pPr marL="300038" indent="-214313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ZA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nutritional </a:t>
            </a:r>
            <a:r>
              <a:rPr lang="en-ZA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value food items </a:t>
            </a:r>
          </a:p>
          <a:p>
            <a:pPr marL="300038" indent="-214313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ZA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Cost effective </a:t>
            </a:r>
            <a:r>
              <a:rPr lang="en-ZA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options </a:t>
            </a:r>
          </a:p>
          <a:p>
            <a:pPr marL="300038" indent="-214313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ZA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Ease of handle </a:t>
            </a:r>
            <a:r>
              <a:rPr lang="en-ZA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during distribution</a:t>
            </a:r>
          </a:p>
          <a:p>
            <a:pPr marL="300038" indent="-214313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ZA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Social </a:t>
            </a:r>
            <a:r>
              <a:rPr lang="en-ZA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acceptability</a:t>
            </a:r>
          </a:p>
          <a:p>
            <a:pPr marL="300038" indent="-214313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ZA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Preferably with longer </a:t>
            </a:r>
            <a:r>
              <a:rPr lang="en-ZA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shelf life </a:t>
            </a:r>
            <a:r>
              <a:rPr lang="en-ZA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&amp; easy keeping</a:t>
            </a:r>
          </a:p>
          <a:p>
            <a:pPr marL="300038" indent="-214313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ZA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Essential none food items </a:t>
            </a:r>
            <a:r>
              <a:rPr lang="en-ZA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– Soap, sanitary packs, candles, soaps</a:t>
            </a:r>
          </a:p>
          <a:p>
            <a:pPr marL="300038" indent="-214313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ZA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Covid-19 Information leaflets </a:t>
            </a:r>
            <a:r>
              <a:rPr lang="en-ZA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for inclusion in the food packs</a:t>
            </a:r>
          </a:p>
          <a:p>
            <a:pPr marL="300038" indent="-214313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ZA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Hygiene needs </a:t>
            </a:r>
            <a:r>
              <a:rPr lang="en-ZA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for COVID-19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ZA" altLang="en-US" sz="112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ZA" altLang="en-US" sz="1125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2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4449787"/>
            <a:ext cx="2464887" cy="15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212" y="4179678"/>
            <a:ext cx="2554788" cy="181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Content Placeholder 1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5" y="764704"/>
            <a:ext cx="6466018" cy="4276403"/>
          </a:xfrm>
        </p:spPr>
      </p:pic>
    </p:spTree>
    <p:extLst>
      <p:ext uri="{BB962C8B-B14F-4D97-AF65-F5344CB8AC3E}">
        <p14:creationId xmlns:p14="http://schemas.microsoft.com/office/powerpoint/2010/main" val="1308721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/>
          <p:cNvSpPr txBox="1">
            <a:spLocks/>
          </p:cNvSpPr>
          <p:nvPr/>
        </p:nvSpPr>
        <p:spPr>
          <a:xfrm>
            <a:off x="683568" y="188640"/>
            <a:ext cx="7335982" cy="5909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vert="horz" lIns="51435" tIns="51435" rIns="51435" bIns="51435" spcCol="127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0075">
              <a:spcAft>
                <a:spcPct val="35000"/>
              </a:spcAft>
              <a:defRPr/>
            </a:pPr>
            <a:r>
              <a:rPr lang="en-ZA" sz="2000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Arial"/>
              </a:rPr>
              <a:t>REPORTING TO THE NUMBER OF PEOPLE SUPPORTED</a:t>
            </a:r>
            <a:endParaRPr lang="en-ZA" sz="20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cs typeface="Arial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814048"/>
              </p:ext>
            </p:extLst>
          </p:nvPr>
        </p:nvGraphicFramePr>
        <p:xfrm>
          <a:off x="0" y="908720"/>
          <a:ext cx="9144001" cy="4608510"/>
        </p:xfrm>
        <a:graphic>
          <a:graphicData uri="http://schemas.openxmlformats.org/drawingml/2006/table">
            <a:tbl>
              <a:tblPr firstRow="1" firstCol="1" bandRow="1"/>
              <a:tblGrid>
                <a:gridCol w="798216">
                  <a:extLst>
                    <a:ext uri="{9D8B030D-6E8A-4147-A177-3AD203B41FA5}">
                      <a16:colId xmlns:a16="http://schemas.microsoft.com/office/drawing/2014/main" val="3134895565"/>
                    </a:ext>
                  </a:extLst>
                </a:gridCol>
                <a:gridCol w="1028811">
                  <a:extLst>
                    <a:ext uri="{9D8B030D-6E8A-4147-A177-3AD203B41FA5}">
                      <a16:colId xmlns:a16="http://schemas.microsoft.com/office/drawing/2014/main" val="2712238932"/>
                    </a:ext>
                  </a:extLst>
                </a:gridCol>
                <a:gridCol w="1028811">
                  <a:extLst>
                    <a:ext uri="{9D8B030D-6E8A-4147-A177-3AD203B41FA5}">
                      <a16:colId xmlns:a16="http://schemas.microsoft.com/office/drawing/2014/main" val="4036144232"/>
                    </a:ext>
                  </a:extLst>
                </a:gridCol>
                <a:gridCol w="1028811">
                  <a:extLst>
                    <a:ext uri="{9D8B030D-6E8A-4147-A177-3AD203B41FA5}">
                      <a16:colId xmlns:a16="http://schemas.microsoft.com/office/drawing/2014/main" val="1476440172"/>
                    </a:ext>
                  </a:extLst>
                </a:gridCol>
                <a:gridCol w="1028005">
                  <a:extLst>
                    <a:ext uri="{9D8B030D-6E8A-4147-A177-3AD203B41FA5}">
                      <a16:colId xmlns:a16="http://schemas.microsoft.com/office/drawing/2014/main" val="1129068333"/>
                    </a:ext>
                  </a:extLst>
                </a:gridCol>
                <a:gridCol w="1028811">
                  <a:extLst>
                    <a:ext uri="{9D8B030D-6E8A-4147-A177-3AD203B41FA5}">
                      <a16:colId xmlns:a16="http://schemas.microsoft.com/office/drawing/2014/main" val="3796998838"/>
                    </a:ext>
                  </a:extLst>
                </a:gridCol>
                <a:gridCol w="1028811">
                  <a:extLst>
                    <a:ext uri="{9D8B030D-6E8A-4147-A177-3AD203B41FA5}">
                      <a16:colId xmlns:a16="http://schemas.microsoft.com/office/drawing/2014/main" val="2945863912"/>
                    </a:ext>
                  </a:extLst>
                </a:gridCol>
                <a:gridCol w="1142496">
                  <a:extLst>
                    <a:ext uri="{9D8B030D-6E8A-4147-A177-3AD203B41FA5}">
                      <a16:colId xmlns:a16="http://schemas.microsoft.com/office/drawing/2014/main" val="510106416"/>
                    </a:ext>
                  </a:extLst>
                </a:gridCol>
                <a:gridCol w="1031229">
                  <a:extLst>
                    <a:ext uri="{9D8B030D-6E8A-4147-A177-3AD203B41FA5}">
                      <a16:colId xmlns:a16="http://schemas.microsoft.com/office/drawing/2014/main" val="965609336"/>
                    </a:ext>
                  </a:extLst>
                </a:gridCol>
              </a:tblGrid>
              <a:tr h="5279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FY 2020/21 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Q1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Q2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Q4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734352"/>
                  </a:ext>
                </a:extLst>
              </a:tr>
              <a:tr h="8521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Province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Food Parcels Distributed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people reached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Parcels Distributed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people reached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Food Parcels Distributed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people reached 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Food Parcels Distributed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people reached 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06005"/>
                  </a:ext>
                </a:extLst>
              </a:tr>
              <a:tr h="269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EC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32 329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161 645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4 833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24 165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28 750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5 750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4 748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037531"/>
                  </a:ext>
                </a:extLst>
              </a:tr>
              <a:tr h="269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FS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50 698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253 490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5 000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25 000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7 724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38 620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2 653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281055"/>
                  </a:ext>
                </a:extLst>
              </a:tr>
              <a:tr h="269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GP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308 468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1542 340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196 206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981 030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89 670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448 350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672 646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3 363 230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608654"/>
                  </a:ext>
                </a:extLst>
              </a:tr>
              <a:tr h="269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KZN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50 460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252 300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16 333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81 665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18 048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42 126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40 015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58 015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861167"/>
                  </a:ext>
                </a:extLst>
              </a:tr>
              <a:tr h="269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MP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110 391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551 955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25 403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127 015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102 886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514 430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216 416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4 750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644217"/>
                  </a:ext>
                </a:extLst>
              </a:tr>
              <a:tr h="269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LP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84 889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424 445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5 166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25 830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2 750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13 750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33 529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2 487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170352"/>
                  </a:ext>
                </a:extLst>
              </a:tr>
              <a:tr h="269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NC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51 086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255 430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15 000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75 000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15 000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75 000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31 788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16 010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254274"/>
                  </a:ext>
                </a:extLst>
              </a:tr>
              <a:tr h="269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NW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26 894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134 470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5 000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25 000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9 049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42 245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15 587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24 853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625585"/>
                  </a:ext>
                </a:extLst>
              </a:tr>
              <a:tr h="269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WC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68 158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340 790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8 256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41 280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13 500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13 056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671147"/>
                  </a:ext>
                </a:extLst>
              </a:tr>
              <a:tr h="269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783 373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3 916 865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281 197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1 405 985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273 877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1 193 771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1 010 401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3 489 802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072220"/>
                  </a:ext>
                </a:extLst>
              </a:tr>
              <a:tr h="53807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GRAND TOTAL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ZA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Food Parcels Distributed = 2 348 848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Estimated Number of people reached = 10 006 423 @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(5 People/Household)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447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3" y="116632"/>
            <a:ext cx="8850681" cy="70609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ZA" sz="2200" b="1" dirty="0" smtClean="0">
                <a:cs typeface="Arial" panose="020B0604020202020204" pitchFamily="34" charset="0"/>
              </a:rPr>
              <a:t>NDSD COORDINATED FOOD DONATIONS DURING COVID-19</a:t>
            </a:r>
            <a:endParaRPr lang="en-ZA" sz="22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3392201"/>
              </p:ext>
            </p:extLst>
          </p:nvPr>
        </p:nvGraphicFramePr>
        <p:xfrm>
          <a:off x="13742" y="991547"/>
          <a:ext cx="9022754" cy="4406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4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3156">
                <a:tc>
                  <a:txBody>
                    <a:bodyPr/>
                    <a:lstStyle/>
                    <a:p>
                      <a:r>
                        <a:rPr lang="en-ZA" sz="1500" dirty="0" smtClean="0">
                          <a:latin typeface="+mn-lt"/>
                          <a:cs typeface="Arial" panose="020B0604020202020204" pitchFamily="34" charset="0"/>
                        </a:rPr>
                        <a:t>Donor </a:t>
                      </a:r>
                      <a:endParaRPr lang="en-ZA" sz="15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500" dirty="0" smtClean="0">
                          <a:latin typeface="+mn-lt"/>
                          <a:cs typeface="Arial" panose="020B0604020202020204" pitchFamily="34" charset="0"/>
                        </a:rPr>
                        <a:t>Type of donation</a:t>
                      </a:r>
                      <a:endParaRPr lang="en-ZA" sz="15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500" dirty="0" smtClean="0">
                          <a:latin typeface="+mn-lt"/>
                          <a:cs typeface="Arial" panose="020B0604020202020204" pitchFamily="34" charset="0"/>
                        </a:rPr>
                        <a:t>Total Amount donated</a:t>
                      </a:r>
                      <a:endParaRPr lang="en-ZA" sz="15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63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1. Solidarity Fund 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Food parcels (58 750)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R23,5 million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72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ZA" sz="1600" baseline="0" dirty="0" smtClean="0">
                          <a:latin typeface="+mn-lt"/>
                          <a:cs typeface="Arial" panose="020B0604020202020204" pitchFamily="34" charset="0"/>
                        </a:rPr>
                        <a:t> Old Mutual 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Food parcels 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R5,6</a:t>
                      </a:r>
                      <a:r>
                        <a:rPr lang="en-ZA" sz="1600" baseline="0" dirty="0" smtClean="0">
                          <a:latin typeface="+mn-lt"/>
                          <a:cs typeface="Arial" panose="020B0604020202020204" pitchFamily="34" charset="0"/>
                        </a:rPr>
                        <a:t> million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1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3. Unilever 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Hygiene</a:t>
                      </a:r>
                      <a:r>
                        <a:rPr lang="en-ZA" sz="1600" baseline="0" dirty="0" smtClean="0">
                          <a:latin typeface="+mn-lt"/>
                          <a:cs typeface="Arial" panose="020B0604020202020204" pitchFamily="34" charset="0"/>
                        </a:rPr>
                        <a:t> materials – soaps &amp; tea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Not</a:t>
                      </a:r>
                      <a:r>
                        <a:rPr lang="en-ZA" sz="1600" baseline="0" dirty="0" smtClean="0">
                          <a:latin typeface="+mn-lt"/>
                          <a:cs typeface="Arial" panose="020B0604020202020204" pitchFamily="34" charset="0"/>
                        </a:rPr>
                        <a:t> confirmed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120">
                <a:tc>
                  <a:txBody>
                    <a:bodyPr/>
                    <a:lstStyle/>
                    <a:p>
                      <a:pPr marL="269875" marR="0" lvl="0" indent="-269875" algn="l" defTabSz="4220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4. Spar-Group (Pty) Ltd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220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8 000/month</a:t>
                      </a:r>
                      <a:r>
                        <a:rPr lang="en-ZA" sz="1600" baseline="0" dirty="0" smtClean="0">
                          <a:latin typeface="+mn-lt"/>
                          <a:cs typeface="Arial" panose="020B0604020202020204" pitchFamily="34" charset="0"/>
                        </a:rPr>
                        <a:t> x 3 months - </a:t>
                      </a:r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Food parcels </a:t>
                      </a:r>
                    </a:p>
                    <a:p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R13 million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37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5.</a:t>
                      </a:r>
                      <a:r>
                        <a:rPr lang="en-ZA" sz="1600" baseline="0" dirty="0" smtClean="0">
                          <a:latin typeface="+mn-lt"/>
                          <a:cs typeface="Arial" panose="020B0604020202020204" pitchFamily="34" charset="0"/>
                        </a:rPr>
                        <a:t> CJC LDS Church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30</a:t>
                      </a:r>
                      <a:r>
                        <a:rPr lang="en-ZA" sz="1600" baseline="0" dirty="0" smtClean="0">
                          <a:latin typeface="+mn-lt"/>
                          <a:cs typeface="Arial" panose="020B0604020202020204" pitchFamily="34" charset="0"/>
                        </a:rPr>
                        <a:t> 000 </a:t>
                      </a:r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Food parcels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R24 million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194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6. SA Sugar Association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Selati</a:t>
                      </a:r>
                      <a:r>
                        <a:rPr lang="en-ZA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5kg sugar</a:t>
                      </a:r>
                      <a:r>
                        <a:rPr lang="en-ZA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ZA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R282.95 per 4x5kg baler) 388 balers or 1 552 bags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R110 000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704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7. </a:t>
                      </a:r>
                      <a:r>
                        <a:rPr lang="en-ZA" sz="1600" dirty="0" err="1" smtClean="0">
                          <a:latin typeface="+mn-lt"/>
                          <a:cs typeface="Arial" panose="020B0604020202020204" pitchFamily="34" charset="0"/>
                        </a:rPr>
                        <a:t>Khula</a:t>
                      </a:r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 Milling 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3 000 X 10kg (30 tons) for</a:t>
                      </a:r>
                      <a:r>
                        <a:rPr lang="en-ZA" sz="1600" baseline="0" dirty="0" smtClean="0">
                          <a:latin typeface="+mn-lt"/>
                          <a:cs typeface="Arial" panose="020B0604020202020204" pitchFamily="34" charset="0"/>
                        </a:rPr>
                        <a:t> FS, GP</a:t>
                      </a:r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 &amp; Limp Provinces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+mn-lt"/>
                          <a:cs typeface="Arial" panose="020B0604020202020204" pitchFamily="34" charset="0"/>
                        </a:rPr>
                        <a:t>R237 250</a:t>
                      </a:r>
                      <a:endParaRPr lang="en-ZA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7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24196</TotalTime>
  <Words>1883</Words>
  <Application>Microsoft Office PowerPoint</Application>
  <PresentationFormat>On-screen Show (4:3)</PresentationFormat>
  <Paragraphs>358</Paragraphs>
  <Slides>20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MS PGothic</vt:lpstr>
      <vt:lpstr>Arial</vt:lpstr>
      <vt:lpstr>Arial Black</vt:lpstr>
      <vt:lpstr>Calibri</vt:lpstr>
      <vt:lpstr>Century Gothic</vt:lpstr>
      <vt:lpstr>Times New Roman</vt:lpstr>
      <vt:lpstr>Wingdings</vt:lpstr>
      <vt:lpstr>ヒラギノ角ゴ Pro W3</vt:lpstr>
      <vt:lpstr>Office Theme</vt:lpstr>
      <vt:lpstr>Document</vt:lpstr>
      <vt:lpstr> </vt:lpstr>
      <vt:lpstr>PRESENTATION OUTLINE </vt:lpstr>
      <vt:lpstr>PURPOSE</vt:lpstr>
      <vt:lpstr>PowerPoint Presentation</vt:lpstr>
      <vt:lpstr>DSD FOOD SECURITY INTERVENTIONS FOR COVID-19</vt:lpstr>
      <vt:lpstr>FOOD RELIEF  DISTRIBUTION TUNNELS USED DURING COVID-19 PERIOD </vt:lpstr>
      <vt:lpstr>THE STANDARDISED FOOD PARCEL CONTENTS</vt:lpstr>
      <vt:lpstr>PowerPoint Presentation</vt:lpstr>
      <vt:lpstr>NDSD COORDINATED FOOD DONATIONS DURING COVID-19</vt:lpstr>
      <vt:lpstr>NDSD COORDINATED FOOD DONATIONS DURING COVID-19</vt:lpstr>
      <vt:lpstr>FOOD RELIEF (R500 MILLION) ALLOCATION TO PROVINCES </vt:lpstr>
      <vt:lpstr>PowerPoint Presentation</vt:lpstr>
      <vt:lpstr>TRANSITION FROM FOOD PARCELS TO ELECTRONIC &amp; PHYSICAL VOUCHERS</vt:lpstr>
      <vt:lpstr>E-VOUCHER PARTNERSHIP WITH SOLIDARITY FUND</vt:lpstr>
      <vt:lpstr>E-voucher Pilot Project  in NC &amp; NW Provinces</vt:lpstr>
      <vt:lpstr>E-voucher Pilot Project  in NC &amp; NW Provinces</vt:lpstr>
      <vt:lpstr>GUIDELINES FOR COVID-19 MANAGEMENT IN FEEDING CENTRES</vt:lpstr>
      <vt:lpstr> THE DESIRED COMMUNITY BASED FOOD VALUE CHAIN   </vt:lpstr>
      <vt:lpstr>LESSONS FROM THE COVID-19 PANDEMIC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OPERATIONAL PLAN  TO FIGHT CRIME</dc:title>
  <dc:creator>Karen De Lange</dc:creator>
  <cp:lastModifiedBy>Mondli Mbhele</cp:lastModifiedBy>
  <cp:revision>3091</cp:revision>
  <cp:lastPrinted>2022-08-24T12:59:35Z</cp:lastPrinted>
  <dcterms:created xsi:type="dcterms:W3CDTF">2017-06-21T07:55:38Z</dcterms:created>
  <dcterms:modified xsi:type="dcterms:W3CDTF">2022-08-24T13:12:25Z</dcterms:modified>
</cp:coreProperties>
</file>