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4"/>
    <p:sldMasterId id="2147484198" r:id="rId5"/>
  </p:sldMasterIdLst>
  <p:notesMasterIdLst>
    <p:notesMasterId r:id="rId21"/>
  </p:notesMasterIdLst>
  <p:handoutMasterIdLst>
    <p:handoutMasterId r:id="rId22"/>
  </p:handoutMasterIdLst>
  <p:sldIdLst>
    <p:sldId id="969" r:id="rId6"/>
    <p:sldId id="304" r:id="rId7"/>
    <p:sldId id="1049" r:id="rId8"/>
    <p:sldId id="1048" r:id="rId9"/>
    <p:sldId id="1050" r:id="rId10"/>
    <p:sldId id="1045" r:id="rId11"/>
    <p:sldId id="1029" r:id="rId12"/>
    <p:sldId id="1046" r:id="rId13"/>
    <p:sldId id="1051" r:id="rId14"/>
    <p:sldId id="1044" r:id="rId15"/>
    <p:sldId id="1052" r:id="rId16"/>
    <p:sldId id="1047" r:id="rId17"/>
    <p:sldId id="1053" r:id="rId18"/>
    <p:sldId id="1054" r:id="rId19"/>
    <p:sldId id="534" r:id="rId20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07D413-50A0-4F7D-965B-568A5DB3D01D}">
          <p14:sldIdLst>
            <p14:sldId id="969"/>
            <p14:sldId id="304"/>
            <p14:sldId id="1049"/>
            <p14:sldId id="1048"/>
            <p14:sldId id="1050"/>
            <p14:sldId id="1045"/>
            <p14:sldId id="1029"/>
            <p14:sldId id="1046"/>
            <p14:sldId id="1051"/>
            <p14:sldId id="1044"/>
            <p14:sldId id="1052"/>
            <p14:sldId id="1047"/>
            <p14:sldId id="1053"/>
            <p14:sldId id="1054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irin Motala" initials="SM" lastIdx="12" clrIdx="0"/>
  <p:cmAuthor id="1" name="Nthabiseng Tsoanamatsie" initials="NT" lastIdx="3" clrIdx="1"/>
  <p:cmAuthor id="2" name="Shirin Yousuff SY. Motala" initials="SYSM" lastIdx="7" clrIdx="2"/>
  <p:cmAuthor id="3" name="Stewart Ngandu" initials="SN" lastIdx="6" clrIdx="3"/>
  <p:cmAuthor id="4" name="Bongiwe Mncwango" initials="BM" lastIdx="3" clrIdx="4">
    <p:extLst>
      <p:ext uri="{19B8F6BF-5375-455C-9EA6-DF929625EA0E}">
        <p15:presenceInfo xmlns:p15="http://schemas.microsoft.com/office/powerpoint/2012/main" userId="23c6690548dbbea4" providerId="Windows Live"/>
      </p:ext>
    </p:extLst>
  </p:cmAuthor>
  <p:cmAuthor id="5" name="Guest User" initials="GU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E8F00"/>
    <a:srgbClr val="C0C0C0"/>
    <a:srgbClr val="969696"/>
    <a:srgbClr val="80A331"/>
    <a:srgbClr val="4D4D4D"/>
    <a:srgbClr val="E83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88124" autoAdjust="0"/>
  </p:normalViewPr>
  <p:slideViewPr>
    <p:cSldViewPr snapToGrid="0">
      <p:cViewPr varScale="1">
        <p:scale>
          <a:sx n="64" d="100"/>
          <a:sy n="64" d="100"/>
        </p:scale>
        <p:origin x="1152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pPr>
              <a:defRPr/>
            </a:pPr>
            <a:fld id="{E1E42557-FB9B-4D39-B17F-9F04024399B6}" type="datetimeFigureOut">
              <a:rPr lang="en-ZA"/>
              <a:pPr>
                <a:defRPr/>
              </a:pPr>
              <a:t>2022/08/25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F6ECD0EB-BBD1-4895-B591-6CFD1CE99F5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6896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69CFF00-61A2-4182-B40D-3B312705C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37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574DF0-555A-43B4-BB2B-9B6F14DA89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9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200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55517A-9E6B-4B06-A988-F1D7100E4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597651"/>
            <a:ext cx="23114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B817ED-7B3C-4702-8436-057891F85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597651"/>
            <a:ext cx="31369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28AAD-763A-4319-AFF9-17EF7C0D4D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597651"/>
            <a:ext cx="2311400" cy="144463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02903D-935A-4762-9B7B-752F11833BB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879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C41542-2B0B-4BFE-A50C-AD6748553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597651"/>
            <a:ext cx="23114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F9D1EA-D9EA-4587-BFFB-B1DF880B6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597651"/>
            <a:ext cx="31369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0484C2-27C4-41E3-A614-2DB41B1E1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597651"/>
            <a:ext cx="2311400" cy="144463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2CC046-9EFC-4FFC-9422-57E92C8A7DE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71461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BFB163-13A4-4F1E-A322-1F126766A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597651"/>
            <a:ext cx="23114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61877-F535-4C6D-8509-40EFD51A2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597651"/>
            <a:ext cx="31369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0603FF-00CA-4DEB-B0D0-551B17E76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597651"/>
            <a:ext cx="2311400" cy="144463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78B19C-A1C5-4173-979C-C9A441168DE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21916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24D78-E3E8-4ADD-A904-58CF7C91A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597651"/>
            <a:ext cx="23114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CEA1F-2FF7-4B43-9289-4BC44C1D7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597651"/>
            <a:ext cx="31369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7FD7D-3641-4703-BE6E-69B46DA7E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597651"/>
            <a:ext cx="2311400" cy="144463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BB75B2-BD85-4120-A79E-3B369A8FBAB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1005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EBB7A2-2FE3-44F1-937B-CDA276A08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597651"/>
            <a:ext cx="23114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F1D823-5981-4D5D-B8F7-F5FA4477B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597651"/>
            <a:ext cx="31369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9B798D-B749-4FA4-BC08-D138843A6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597651"/>
            <a:ext cx="2311400" cy="144463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D1DA7-1C6D-403F-985A-B2B002C0632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6933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A1FC4D2-9239-4D87-A55C-2A99AF0B4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597651"/>
            <a:ext cx="23114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E8F6E019-4E9C-4BFF-BA5E-075C3EC99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597651"/>
            <a:ext cx="31369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4CFBEDDC-0B82-4739-9EE3-A845E1B15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597651"/>
            <a:ext cx="2311400" cy="144463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010FC6F-38E7-4FE4-A050-ED7D2EC5097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2017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8540484" cy="5397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1556792"/>
            <a:ext cx="5014913" cy="43042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1556792"/>
            <a:ext cx="3195373" cy="43121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398D1-E34F-4E90-98CB-4D4B59D9B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597651"/>
            <a:ext cx="23114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76928-74FD-4DA3-8A5B-578B6AB9B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597651"/>
            <a:ext cx="3136900" cy="14446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53748-4619-498C-92E1-28883A5CC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597651"/>
            <a:ext cx="2311400" cy="144463"/>
          </a:xfrm>
        </p:spPr>
        <p:txBody>
          <a:bodyPr/>
          <a:lstStyle>
            <a:lvl1pPr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01F35D-6CB3-4FA5-AFF4-266A491F8B4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6525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6147305"/>
            <a:ext cx="1647659" cy="70334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72480" y="6176337"/>
            <a:ext cx="9477000" cy="36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 userDrawn="1"/>
        </p:nvSpPr>
        <p:spPr>
          <a:xfrm>
            <a:off x="194471" y="6176337"/>
            <a:ext cx="49357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00">
                <a:solidFill>
                  <a:srgbClr val="777675"/>
                </a:solidFill>
              </a:rPr>
              <a:t>Social science that makes a difference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C18F0-FA44-43CB-B7C0-97372938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341439"/>
            <a:ext cx="4375150" cy="4784725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341439"/>
            <a:ext cx="4375150" cy="4784725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724" y="1"/>
            <a:ext cx="9740900" cy="44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24" y="541867"/>
            <a:ext cx="9740900" cy="558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6147305"/>
            <a:ext cx="1647659" cy="70334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72480" y="6176337"/>
            <a:ext cx="9477000" cy="36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 userDrawn="1"/>
        </p:nvSpPr>
        <p:spPr>
          <a:xfrm>
            <a:off x="194471" y="6176337"/>
            <a:ext cx="49357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00">
                <a:solidFill>
                  <a:srgbClr val="777675"/>
                </a:solidFill>
              </a:rPr>
              <a:t>Social science that makes a difference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097691" y="631294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C18F0-FA44-43CB-B7C0-97372938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3033" b="1" cap="all" baseline="0" dirty="0" smtClean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9528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9057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485854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981139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71464" indent="-37146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lang="en-GB" sz="2600" dirty="0" smtClean="0">
          <a:solidFill>
            <a:schemeClr val="tx2"/>
          </a:solidFill>
          <a:latin typeface="Calibri"/>
          <a:ea typeface="+mn-ea"/>
          <a:cs typeface="Calibri"/>
        </a:defRPr>
      </a:lvl1pPr>
      <a:lvl2pPr marL="804838" indent="-30955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lang="en-GB" sz="2600" dirty="0" smtClean="0">
          <a:solidFill>
            <a:schemeClr val="tx2"/>
          </a:solidFill>
          <a:latin typeface="Calibri"/>
          <a:ea typeface="+mn-ea"/>
          <a:cs typeface="Calibri"/>
        </a:defRPr>
      </a:lvl2pPr>
      <a:lvl3pPr marL="1238212" indent="-24764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lang="en-GB" sz="2600" dirty="0" smtClean="0">
          <a:solidFill>
            <a:schemeClr val="tx2"/>
          </a:solidFill>
          <a:latin typeface="Calibri"/>
          <a:ea typeface="+mn-ea"/>
          <a:cs typeface="Calibri"/>
        </a:defRPr>
      </a:lvl3pPr>
      <a:lvl4pPr marL="1733497" indent="-247642" algn="l" rtl="0" eaLnBrk="0" fontAlgn="base" hangingPunct="0">
        <a:spcBef>
          <a:spcPct val="20000"/>
        </a:spcBef>
        <a:spcAft>
          <a:spcPct val="0"/>
        </a:spcAft>
        <a:buChar char="–"/>
        <a:defRPr lang="en-GB" sz="2600" dirty="0" smtClean="0">
          <a:solidFill>
            <a:schemeClr val="tx2"/>
          </a:solidFill>
          <a:latin typeface="Calibri"/>
          <a:ea typeface="+mn-ea"/>
          <a:cs typeface="Calibri"/>
        </a:defRPr>
      </a:lvl4pPr>
      <a:lvl5pPr marL="2228781" indent="-247642" algn="l" rtl="0" eaLnBrk="0" fontAlgn="base" hangingPunct="0">
        <a:spcBef>
          <a:spcPct val="20000"/>
        </a:spcBef>
        <a:spcAft>
          <a:spcPct val="0"/>
        </a:spcAft>
        <a:buChar char="»"/>
        <a:defRPr lang="en-GB" sz="2600" dirty="0" smtClean="0">
          <a:solidFill>
            <a:schemeClr val="tx2"/>
          </a:solidFill>
          <a:latin typeface="Calibri"/>
          <a:ea typeface="+mn-ea"/>
          <a:cs typeface="Calibri"/>
        </a:defRPr>
      </a:lvl5pPr>
      <a:lvl6pPr marL="2724066" indent="-247642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219351" indent="-247642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3714636" indent="-247642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209920" indent="-247642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A04A21-9D2A-4A0F-A44F-BC6BCF3DA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s-E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419020-3548-49F4-BDAC-EF9C047A7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D26858-446F-4EEC-BFDC-EF3CB80B19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A21050-CFCE-4F1A-A128-F872857199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2EA775-77EE-441F-A718-7E84E3E8DD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0C13E23-4767-48A2-AEBA-7816FE29BCF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228B00-C5A1-4BE6-BDD5-A886C06F1A42}"/>
              </a:ext>
            </a:extLst>
          </p:cNvPr>
          <p:cNvSpPr/>
          <p:nvPr userDrawn="1"/>
        </p:nvSpPr>
        <p:spPr>
          <a:xfrm>
            <a:off x="0" y="5851525"/>
            <a:ext cx="9906000" cy="604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1">
            <a:extLst>
              <a:ext uri="{FF2B5EF4-FFF2-40B4-BE49-F238E27FC236}">
                <a16:creationId xmlns:a16="http://schemas.microsoft.com/office/drawing/2014/main" id="{58406275-424F-4D5C-BDD5-1D7CAD2E474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74" y="5962651"/>
            <a:ext cx="14360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>
            <a:extLst>
              <a:ext uri="{FF2B5EF4-FFF2-40B4-BE49-F238E27FC236}">
                <a16:creationId xmlns:a16="http://schemas.microsoft.com/office/drawing/2014/main" id="{C72FF5F6-DF5B-4670-BAF6-7E3EDA53BC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949951"/>
            <a:ext cx="1726671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51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63003518-BA7D-B811-E397-9664D7EA0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162"/>
            <a:ext cx="9905999" cy="6874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C9949-6D15-4392-84D2-62A4F191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6" y="1172292"/>
            <a:ext cx="8543925" cy="1500188"/>
          </a:xfrm>
        </p:spPr>
        <p:txBody>
          <a:bodyPr/>
          <a:lstStyle/>
          <a:p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RESPONSES AND THE FOOD AND NUTRITION SECURITY OF</a:t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VULNERABLE POPULATION GROUPS IN SOUTH AFRICA</a:t>
            </a:r>
            <a:endParaRPr lang="en-ZA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103FE-9E5E-4F4A-A3FA-6FACA1F50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408" y="3265052"/>
            <a:ext cx="8543925" cy="150018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Matume Maila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August 2022</a:t>
            </a:r>
          </a:p>
          <a:p>
            <a:pPr algn="ctr"/>
            <a:r>
              <a:rPr lang="en-US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Economic Development (IED)</a:t>
            </a:r>
          </a:p>
          <a:p>
            <a:pPr algn="ctr"/>
            <a:r>
              <a:rPr lang="en-US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Climate, Land &amp; Agri-food Systems (CLAS)</a:t>
            </a:r>
          </a:p>
          <a:p>
            <a:pPr algn="ct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21873-C7F0-426A-B21D-F4393087932F}"/>
              </a:ext>
            </a:extLst>
          </p:cNvPr>
          <p:cNvSpPr txBox="1"/>
          <p:nvPr/>
        </p:nvSpPr>
        <p:spPr>
          <a:xfrm>
            <a:off x="1806908" y="276232"/>
            <a:ext cx="7002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HSRC-NDA Policy Dialogue </a:t>
            </a:r>
            <a:endParaRPr lang="en-ZA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27F83-42C3-F36C-A466-DF044F4E9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39" y="6042627"/>
            <a:ext cx="3150704" cy="845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310C96-ED29-3542-032D-A87586AB2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729" y="4304015"/>
            <a:ext cx="1213209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9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86F3-3105-E1A3-9059-BC39CD16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Beneficiary Survey Results</a:t>
            </a:r>
            <a:endParaRPr lang="en-ZA" dirty="0"/>
          </a:p>
        </p:txBody>
      </p:sp>
      <p:pic>
        <p:nvPicPr>
          <p:cNvPr id="5" name="Content Placeholder 4" descr="Bar chart&#10;&#10;Description automatically generated with low confidence">
            <a:extLst>
              <a:ext uri="{FF2B5EF4-FFF2-40B4-BE49-F238E27FC236}">
                <a16:creationId xmlns:a16="http://schemas.microsoft.com/office/drawing/2014/main" id="{3CEF8FDD-B5E6-6A73-29CD-02D0BE897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8" y="1417638"/>
            <a:ext cx="8299175" cy="4585597"/>
          </a:xfrm>
        </p:spPr>
      </p:pic>
    </p:spTree>
    <p:extLst>
      <p:ext uri="{BB962C8B-B14F-4D97-AF65-F5344CB8AC3E}">
        <p14:creationId xmlns:p14="http://schemas.microsoft.com/office/powerpoint/2010/main" val="42283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320C-D7E1-F6E6-F31A-D3AC784E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Beneficiary Survey Results Cont.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25457-FAAF-5F40-D1C6-39DF07E68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Beneficiaries are below food poverty line.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High concentration of poverty among beneficiaries.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Desperate for social assistance.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They should have all received social assistance.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379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743E-6B70-D448-D0C9-B7BF0C6E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assistance received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B0026-BF83-F2E1-EF1E-77E5A7FCF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The various types of assistance were provided to vulnerable households during the pandemic.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Types of assistance perceived: Food parcels, Food vouchers, Social grant, UIFTERS, and Covid Relief Grant (SRD).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86194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20DF2-C40E-5056-AA88-B332B9FE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Types of assistance received Cont.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5D7A3-E733-F058-10B5-B2F39D208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Table 3: Type(s) of assistance received during the lockdown</a:t>
            </a:r>
          </a:p>
          <a:p>
            <a:pPr marL="0" indent="0">
              <a:buNone/>
            </a:pPr>
            <a:endParaRPr lang="en-ZA" sz="180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0576DAD-BDE6-3059-90B1-879F7E2E8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2" y="1986928"/>
            <a:ext cx="8582836" cy="39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8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CED2-BDC6-9B22-AAD6-46764469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Types of assistance received Cont.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135D-9C74-5135-59AF-344E6556D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Food parcels and social grants - main interventions received by beneficiaries.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Usefulness of Covid-related support.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Overlap between receiving food parcels and other form of assistance.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796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02" y="2500889"/>
            <a:ext cx="8915400" cy="842698"/>
          </a:xfrm>
          <a:effectLst>
            <a:outerShdw dist="17961" dir="2700000" algn="ctr" rotWithShape="0">
              <a:srgbClr val="FFFFFF"/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ZA" sz="4333" dirty="0">
                <a:latin typeface="+mn-lt"/>
                <a:ea typeface="+mn-ea"/>
                <a:cs typeface="+mn-cs"/>
              </a:rPr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C18F0-FA44-43CB-B7C0-97372938F1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6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F13C-63C8-4C32-A896-899BA5ED8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6858000" cy="111874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Presentation Outline</a:t>
            </a:r>
            <a:endParaRPr lang="en-ZA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CC53A-4416-4B84-96A8-C7619C2B4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692" y="1962364"/>
            <a:ext cx="9380306" cy="3945276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Who are the people that we interviewed?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What did we learn from the interviews we did with the beneficiaries?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What is the distribution of food assistance? </a:t>
            </a:r>
          </a:p>
          <a:p>
            <a:pPr algn="l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A03E-49D4-BDF6-7C98-DF66C285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kumimoji="0" lang="en-ZA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Methodology: Planned and Realised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2836-1A3D-1D38-EBE2-C345A0A9D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719471"/>
            <a:ext cx="8915400" cy="4525963"/>
          </a:xfr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Methodology-Mixed methods study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Four techniques involved: literature and documentary reviews, secondary data analysis, key informant interviews,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a survey of beneficiaries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Beneficiary Survey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Simple Random Sampling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Targeted population – Recipience of food assistance (people visiting CNDS) – Food parcels &amp; Food vouchers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ZA" sz="2400" dirty="0">
                <a:solidFill>
                  <a:srgbClr val="000000"/>
                </a:solidFill>
                <a:latin typeface="Arial"/>
                <a:cs typeface="Arial"/>
              </a:rPr>
              <a:t>Calculated sample size – 384; Realised - 502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Telephonic and face-to-face interviews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010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4E49-6785-91C6-2953-D7BE374B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ZA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Methodology: Planned and Realised Cont.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5F97A-D6BE-F015-BCEE-A4C56158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Table 1: Number of beneficiaries interviewed per province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93B2ACA-3A46-E5BB-B414-61AB7198C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8" y="1977887"/>
            <a:ext cx="9597064" cy="34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EA86A-F9E8-6256-81DC-9DDCD269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ZA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Methodology: Planned and Realised Cont.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7BC1-6C64-18B5-77AC-6849FFF2B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Gauteng accounts for a lagger proportion of the population represented by the sample (50%) – why?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ZA" sz="2400" dirty="0"/>
              <a:t>Eastern Cape (Poorest province) - </a:t>
            </a:r>
            <a:r>
              <a:rPr lang="en-US" sz="2400" dirty="0"/>
              <a:t>accounts for least number  of the population represented by the sample (3%) – why?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9075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09FC-EF1E-800D-A48A-F1A3F59B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Beneficiary Survey Results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7E60B-3723-DE3E-132B-BF9D2650F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Food security vs food insecurity.</a:t>
            </a:r>
          </a:p>
          <a:p>
            <a:r>
              <a:rPr lang="en-US" sz="2400" dirty="0"/>
              <a:t>Food access.</a:t>
            </a:r>
          </a:p>
          <a:p>
            <a:r>
              <a:rPr lang="en-US" sz="2400" dirty="0"/>
              <a:t>Income distribution.</a:t>
            </a:r>
          </a:p>
          <a:p>
            <a:r>
              <a:rPr lang="en-US" sz="2400" dirty="0"/>
              <a:t>Amount of money spent on food.</a:t>
            </a:r>
          </a:p>
          <a:p>
            <a:r>
              <a:rPr lang="en-US" sz="2400" dirty="0"/>
              <a:t>Calculations of household income per month @ADEQ.</a:t>
            </a:r>
          </a:p>
          <a:p>
            <a:r>
              <a:rPr lang="en-US" sz="2400" dirty="0"/>
              <a:t>Food spending per ADEQ.</a:t>
            </a:r>
          </a:p>
          <a:p>
            <a:r>
              <a:rPr lang="en-US" sz="2400" dirty="0"/>
              <a:t>ADEQ vs Household size.</a:t>
            </a:r>
          </a:p>
          <a:p>
            <a:r>
              <a:rPr lang="en-US" sz="2400" dirty="0"/>
              <a:t>Household income per ADEQ in 2020.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549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2EF1-3414-5604-6A0B-B49BF15F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Beneficiary Survey Results Cont.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43135-6E50-4AC3-2A07-F36E74BF4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Table 2: Monthly income and food spending by ADEQ, averages for 2019 and 2020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ZA" sz="180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A4B9998-D1DF-8722-7F75-3B2902ABB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5" y="1973144"/>
            <a:ext cx="8829415" cy="38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3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399B-931E-A1DF-82AB-6854AE26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Beneficiary Survey Results Cont.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42B9D-4ECB-C321-CC49-F7A9ACED2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/>
              <a:t>Eastern Cape has a low HH Income, pm (ADEQ Avg.) 2019.</a:t>
            </a:r>
          </a:p>
          <a:p>
            <a:r>
              <a:rPr lang="en-ZA" sz="2400" dirty="0"/>
              <a:t>Northern Cape and Western Cape have a high HH Income, pm (ADEQ Avg.) 2019.</a:t>
            </a:r>
          </a:p>
          <a:p>
            <a:r>
              <a:rPr lang="en-US" sz="2400" dirty="0"/>
              <a:t>Eastern Cape has low HH Food Spend, pm 2019 (ADEQ).</a:t>
            </a:r>
          </a:p>
          <a:p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Northern Cape and Western Cape have a high </a:t>
            </a:r>
            <a:r>
              <a:rPr lang="en-US" sz="2400" dirty="0"/>
              <a:t>HH Food Spend, pm 2019.</a:t>
            </a:r>
          </a:p>
          <a:p>
            <a:r>
              <a:rPr lang="en-US" sz="2400" dirty="0"/>
              <a:t>Mean Avg. in 2020 is higher than mean Avg. in 2019 -  increase in income.</a:t>
            </a:r>
          </a:p>
          <a:p>
            <a:r>
              <a:rPr lang="en-US" sz="2400" dirty="0"/>
              <a:t>Why are they better off during the pandemic?.</a:t>
            </a:r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212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32E3-CCDC-DFD7-EDC6-E0036250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Beneficiary Survey Results Cont.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AC7A-1213-0D53-5D8C-4072BAF41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Food poverty line (FPL) 2019 – R561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Lower-bound poverty line (LBPL) 2019 - R810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Income distribution, food spending share vs food poverty line.</a:t>
            </a:r>
          </a:p>
        </p:txBody>
      </p:sp>
    </p:spTree>
    <p:extLst>
      <p:ext uri="{BB962C8B-B14F-4D97-AF65-F5344CB8AC3E}">
        <p14:creationId xmlns:p14="http://schemas.microsoft.com/office/powerpoint/2010/main" val="29575861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HSRC">
      <a:dk1>
        <a:srgbClr val="001B36"/>
      </a:dk1>
      <a:lt1>
        <a:srgbClr val="615B25"/>
      </a:lt1>
      <a:dk2>
        <a:srgbClr val="004287"/>
      </a:dk2>
      <a:lt2>
        <a:srgbClr val="000000"/>
      </a:lt2>
      <a:accent1>
        <a:srgbClr val="33689F"/>
      </a:accent1>
      <a:accent2>
        <a:srgbClr val="668EB7"/>
      </a:accent2>
      <a:accent3>
        <a:srgbClr val="99B4CF"/>
      </a:accent3>
      <a:accent4>
        <a:srgbClr val="CCDAE7"/>
      </a:accent4>
      <a:accent5>
        <a:srgbClr val="002142"/>
      </a:accent5>
      <a:accent6>
        <a:srgbClr val="9A221C"/>
      </a:accent6>
      <a:hlink>
        <a:srgbClr val="B84F25"/>
      </a:hlink>
      <a:folHlink>
        <a:srgbClr val="E8322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4064"/>
        </a:dk2>
        <a:lt2>
          <a:srgbClr val="E6EDF3"/>
        </a:lt2>
        <a:accent1>
          <a:srgbClr val="004287"/>
        </a:accent1>
        <a:accent2>
          <a:srgbClr val="99B4CF"/>
        </a:accent2>
        <a:accent3>
          <a:srgbClr val="AAAFB8"/>
        </a:accent3>
        <a:accent4>
          <a:srgbClr val="DADADA"/>
        </a:accent4>
        <a:accent5>
          <a:srgbClr val="AAB0C3"/>
        </a:accent5>
        <a:accent6>
          <a:srgbClr val="8AA3BB"/>
        </a:accent6>
        <a:hlink>
          <a:srgbClr val="E8322D"/>
        </a:hlink>
        <a:folHlink>
          <a:srgbClr val="B84F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4064"/>
        </a:lt1>
        <a:dk2>
          <a:srgbClr val="E6EDF3"/>
        </a:dk2>
        <a:lt2>
          <a:srgbClr val="000000"/>
        </a:lt2>
        <a:accent1>
          <a:srgbClr val="004287"/>
        </a:accent1>
        <a:accent2>
          <a:srgbClr val="99B4CF"/>
        </a:accent2>
        <a:accent3>
          <a:srgbClr val="AAAFB8"/>
        </a:accent3>
        <a:accent4>
          <a:srgbClr val="000000"/>
        </a:accent4>
        <a:accent5>
          <a:srgbClr val="AAB0C3"/>
        </a:accent5>
        <a:accent6>
          <a:srgbClr val="8AA3BB"/>
        </a:accent6>
        <a:hlink>
          <a:srgbClr val="E8322D"/>
        </a:hlink>
        <a:folHlink>
          <a:srgbClr val="B84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CCDAE7"/>
        </a:lt1>
        <a:dk2>
          <a:srgbClr val="004064"/>
        </a:dk2>
        <a:lt2>
          <a:srgbClr val="E6EDF3"/>
        </a:lt2>
        <a:accent1>
          <a:srgbClr val="004287"/>
        </a:accent1>
        <a:accent2>
          <a:srgbClr val="99B4CF"/>
        </a:accent2>
        <a:accent3>
          <a:srgbClr val="AAAFB8"/>
        </a:accent3>
        <a:accent4>
          <a:srgbClr val="AEBAC5"/>
        </a:accent4>
        <a:accent5>
          <a:srgbClr val="AAB0C3"/>
        </a:accent5>
        <a:accent6>
          <a:srgbClr val="8AA3BB"/>
        </a:accent6>
        <a:hlink>
          <a:srgbClr val="E8322D"/>
        </a:hlink>
        <a:folHlink>
          <a:srgbClr val="B84F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E6EDF3"/>
        </a:lt1>
        <a:dk2>
          <a:srgbClr val="004064"/>
        </a:dk2>
        <a:lt2>
          <a:srgbClr val="FFFFFF"/>
        </a:lt2>
        <a:accent1>
          <a:srgbClr val="004287"/>
        </a:accent1>
        <a:accent2>
          <a:srgbClr val="99B4CF"/>
        </a:accent2>
        <a:accent3>
          <a:srgbClr val="AAAFB8"/>
        </a:accent3>
        <a:accent4>
          <a:srgbClr val="C4CAD0"/>
        </a:accent4>
        <a:accent5>
          <a:srgbClr val="AAB0C3"/>
        </a:accent5>
        <a:accent6>
          <a:srgbClr val="8AA3BB"/>
        </a:accent6>
        <a:hlink>
          <a:srgbClr val="E8322D"/>
        </a:hlink>
        <a:folHlink>
          <a:srgbClr val="B84F2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26A216B5B314DB225211232E0A948" ma:contentTypeVersion="12" ma:contentTypeDescription="Create a new document." ma:contentTypeScope="" ma:versionID="f2a13b13076d2743497b17b8c6eda27e">
  <xsd:schema xmlns:xsd="http://www.w3.org/2001/XMLSchema" xmlns:xs="http://www.w3.org/2001/XMLSchema" xmlns:p="http://schemas.microsoft.com/office/2006/metadata/properties" xmlns:ns3="1782dd4e-5138-473f-af27-e7669f5392d1" xmlns:ns4="0e3d3b26-cf19-4d23-8de2-e6fccfc62eba" targetNamespace="http://schemas.microsoft.com/office/2006/metadata/properties" ma:root="true" ma:fieldsID="e5beb93e2c079dc97d052a318f7c75c5" ns3:_="" ns4:_="">
    <xsd:import namespace="1782dd4e-5138-473f-af27-e7669f5392d1"/>
    <xsd:import namespace="0e3d3b26-cf19-4d23-8de2-e6fccfc62e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2dd4e-5138-473f-af27-e7669f539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d3b26-cf19-4d23-8de2-e6fccfc62e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8D90EC-E874-43CE-BFDB-9F41DF317B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2906E8-5C6F-4761-9085-B07670383BE2}">
  <ds:schemaRefs>
    <ds:schemaRef ds:uri="0e3d3b26-cf19-4d23-8de2-e6fccfc62eba"/>
    <ds:schemaRef ds:uri="1782dd4e-5138-473f-af27-e7669f5392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C07270-BBBE-4B79-84EE-09005F0E2CB2}">
  <ds:schemaRefs>
    <ds:schemaRef ds:uri="0e3d3b26-cf19-4d23-8de2-e6fccfc62eba"/>
    <ds:schemaRef ds:uri="1782dd4e-5138-473f-af27-e7669f5392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534</Words>
  <Application>Microsoft Office PowerPoint</Application>
  <PresentationFormat>A4 Paper (210x297 mm)</PresentationFormat>
  <Paragraphs>64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Default Design</vt:lpstr>
      <vt:lpstr>Diseño predeterminado</vt:lpstr>
      <vt:lpstr>COVID-19 RESPONSES AND THE FOOD AND NUTRITION SECURITY OF VULNERABLE POPULATION GROUPS IN SOUTH AFRICA</vt:lpstr>
      <vt:lpstr>Presentation Outline</vt:lpstr>
      <vt:lpstr> Methodology: Planned and Realised</vt:lpstr>
      <vt:lpstr>Methodology: Planned and Realised Cont.</vt:lpstr>
      <vt:lpstr>Methodology: Planned and Realised Cont.</vt:lpstr>
      <vt:lpstr>Beneficiary Survey Results</vt:lpstr>
      <vt:lpstr>Beneficiary Survey Results Cont.</vt:lpstr>
      <vt:lpstr>Beneficiary Survey Results Cont.</vt:lpstr>
      <vt:lpstr>Beneficiary Survey Results Cont.</vt:lpstr>
      <vt:lpstr>Beneficiary Survey Results</vt:lpstr>
      <vt:lpstr>Beneficiary Survey Results Cont.</vt:lpstr>
      <vt:lpstr>Types of assistance received</vt:lpstr>
      <vt:lpstr>Types of assistance received Cont.</vt:lpstr>
      <vt:lpstr>Types of assistance received Cont.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Venue: VIRTUAL Zoom DATE: 14 December 2020 TIME: 10:00 – 15:00</dc:title>
  <dc:subject/>
  <dc:creator>Boitumelo Molefe</dc:creator>
  <cp:keywords/>
  <dc:description/>
  <cp:lastModifiedBy>Matume Maila</cp:lastModifiedBy>
  <cp:revision>128</cp:revision>
  <dcterms:created xsi:type="dcterms:W3CDTF">2020-12-14T00:24:51Z</dcterms:created>
  <dcterms:modified xsi:type="dcterms:W3CDTF">2022-08-25T07:14:17Z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0x010100A2C26A216B5B314DB225211232E0A948</vt:lpwstr>
  </property>
</Properties>
</file>