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4198" r:id="rId4"/>
  </p:sldMasterIdLst>
  <p:notesMasterIdLst>
    <p:notesMasterId r:id="rId15"/>
  </p:notesMasterIdLst>
  <p:handoutMasterIdLst>
    <p:handoutMasterId r:id="rId16"/>
  </p:handoutMasterIdLst>
  <p:sldIdLst>
    <p:sldId id="969" r:id="rId5"/>
    <p:sldId id="1014" r:id="rId6"/>
    <p:sldId id="1015" r:id="rId7"/>
    <p:sldId id="1017" r:id="rId8"/>
    <p:sldId id="1018" r:id="rId9"/>
    <p:sldId id="1019" r:id="rId10"/>
    <p:sldId id="1020" r:id="rId11"/>
    <p:sldId id="1022" r:id="rId12"/>
    <p:sldId id="1025" r:id="rId13"/>
    <p:sldId id="1023" r:id="rId14"/>
  </p:sldIdLst>
  <p:sldSz cx="9906000" cy="6858000" type="A4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07D413-50A0-4F7D-965B-568A5DB3D01D}">
          <p14:sldIdLst>
            <p14:sldId id="969"/>
            <p14:sldId id="1014"/>
            <p14:sldId id="1015"/>
            <p14:sldId id="1017"/>
            <p14:sldId id="1018"/>
            <p14:sldId id="1019"/>
            <p14:sldId id="1020"/>
            <p14:sldId id="1022"/>
            <p14:sldId id="1025"/>
            <p14:sldId id="10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irin Motala" initials="SM" lastIdx="12" clrIdx="0"/>
  <p:cmAuthor id="1" name="Nthabiseng Tsoanamatsie" initials="NT" lastIdx="3" clrIdx="1"/>
  <p:cmAuthor id="2" name="Shirin Yousuff SY. Motala" initials="SYSM" lastIdx="7" clrIdx="2"/>
  <p:cmAuthor id="3" name="Stewart Ngandu" initials="SN" lastIdx="6" clrIdx="3"/>
  <p:cmAuthor id="4" name="Bongiwe Mncwango" initials="BM" lastIdx="3" clrIdx="4">
    <p:extLst>
      <p:ext uri="{19B8F6BF-5375-455C-9EA6-DF929625EA0E}">
        <p15:presenceInfo xmlns:p15="http://schemas.microsoft.com/office/powerpoint/2012/main" userId="23c6690548dbbea4" providerId="Windows Live"/>
      </p:ext>
    </p:extLst>
  </p:cmAuthor>
  <p:cmAuthor id="5" name="Guest User" initials="GU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322D"/>
    <a:srgbClr val="4E8F00"/>
    <a:srgbClr val="C0C0C0"/>
    <a:srgbClr val="969696"/>
    <a:srgbClr val="FFFFFF"/>
    <a:srgbClr val="80A331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49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pPr>
              <a:defRPr/>
            </a:pPr>
            <a:fld id="{E1E42557-FB9B-4D39-B17F-9F04024399B6}" type="datetimeFigureOut">
              <a:rPr lang="en-ZA"/>
              <a:pPr>
                <a:defRPr/>
              </a:pPr>
              <a:t>2022/08/25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pPr>
              <a:defRPr/>
            </a:pPr>
            <a:fld id="{F6ECD0EB-BBD1-4895-B591-6CFD1CE99F58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68965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2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69CFF00-61A2-4182-B40D-3B312705CA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3372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574DF0-555A-43B4-BB2B-9B6F14DA89A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9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55517A-9E6B-4B06-A988-F1D7100E4D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597651"/>
            <a:ext cx="23114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B817ED-7B3C-4702-8436-057891F854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597651"/>
            <a:ext cx="31369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928AAD-763A-4319-AFF9-17EF7C0D4D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597651"/>
            <a:ext cx="2311400" cy="144463"/>
          </a:xfrm>
        </p:spPr>
        <p:txBody>
          <a:bodyPr/>
          <a:lstStyle>
            <a:lvl1pPr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C02903D-935A-4762-9B7B-752F11833BB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1879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C41542-2B0B-4BFE-A50C-AD67485530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597651"/>
            <a:ext cx="23114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F9D1EA-D9EA-4587-BFFB-B1DF880B69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597651"/>
            <a:ext cx="31369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0484C2-27C4-41E3-A614-2DB41B1E1D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597651"/>
            <a:ext cx="2311400" cy="144463"/>
          </a:xfrm>
        </p:spPr>
        <p:txBody>
          <a:bodyPr/>
          <a:lstStyle>
            <a:lvl1pPr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02CC046-9EFC-4FFC-9422-57E92C8A7DE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7146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BFB163-13A4-4F1E-A322-1F126766A9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597651"/>
            <a:ext cx="23114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661877-F535-4C6D-8509-40EFD51A2E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597651"/>
            <a:ext cx="31369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0603FF-00CA-4DEB-B0D0-551B17E76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597651"/>
            <a:ext cx="2311400" cy="144463"/>
          </a:xfrm>
        </p:spPr>
        <p:txBody>
          <a:bodyPr/>
          <a:lstStyle>
            <a:lvl1pPr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878B19C-A1C5-4173-979C-C9A441168DE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2191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224D78-E3E8-4ADD-A904-58CF7C91A7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597651"/>
            <a:ext cx="23114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9CEA1F-2FF7-4B43-9289-4BC44C1D75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597651"/>
            <a:ext cx="31369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7FD7D-3641-4703-BE6E-69B46DA7EB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597651"/>
            <a:ext cx="2311400" cy="144463"/>
          </a:xfrm>
        </p:spPr>
        <p:txBody>
          <a:bodyPr/>
          <a:lstStyle>
            <a:lvl1pPr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BB75B2-BD85-4120-A79E-3B369A8FBAB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61005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AEBB7A2-2FE3-44F1-937B-CDA276A083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597651"/>
            <a:ext cx="23114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F1D823-5981-4D5D-B8F7-F5FA4477BE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597651"/>
            <a:ext cx="31369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69B798D-B749-4FA4-BC08-D138843A68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597651"/>
            <a:ext cx="2311400" cy="144463"/>
          </a:xfrm>
        </p:spPr>
        <p:txBody>
          <a:bodyPr/>
          <a:lstStyle>
            <a:lvl1pPr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07D1DA7-1C6D-403F-985A-B2B002C0632A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6933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7A1FC4D2-9239-4D87-A55C-2A99AF0B4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597651"/>
            <a:ext cx="23114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Footer Placeholder 10">
            <a:extLst>
              <a:ext uri="{FF2B5EF4-FFF2-40B4-BE49-F238E27FC236}">
                <a16:creationId xmlns:a16="http://schemas.microsoft.com/office/drawing/2014/main" id="{E8F6E019-4E9C-4BFF-BA5E-075C3EC992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597651"/>
            <a:ext cx="31369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4CFBEDDC-0B82-4739-9EE3-A845E1B156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597651"/>
            <a:ext cx="2311400" cy="144463"/>
          </a:xfrm>
        </p:spPr>
        <p:txBody>
          <a:bodyPr/>
          <a:lstStyle>
            <a:lvl1pPr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010FC6F-38E7-4FE4-A050-ED7D2EC5097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201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8540484" cy="5397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770" y="1556792"/>
            <a:ext cx="5014913" cy="43042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8" y="1556792"/>
            <a:ext cx="3195373" cy="431219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398D1-E34F-4E90-98CB-4D4B59D9B4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597651"/>
            <a:ext cx="23114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76928-74FD-4DA3-8A5B-578B6AB9B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597651"/>
            <a:ext cx="3136900" cy="144463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53748-4619-498C-92E1-28883A5CCA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597651"/>
            <a:ext cx="2311400" cy="144463"/>
          </a:xfrm>
        </p:spPr>
        <p:txBody>
          <a:bodyPr/>
          <a:lstStyle>
            <a:lvl1pPr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001F35D-6CB3-4FA5-AFF4-266A491F8B4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65251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8A04A21-9D2A-4A0F-A44F-BC6BCF3DA6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s-E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419020-3548-49F4-BDAC-EF9C047A7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D26858-446F-4EEC-BFDC-EF3CB80B19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A21050-CFCE-4F1A-A128-F872857199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42EA775-77EE-441F-A718-7E84E3E8DD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0C13E23-4767-48A2-AEBA-7816FE29BCFA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228B00-C5A1-4BE6-BDD5-A886C06F1A42}"/>
              </a:ext>
            </a:extLst>
          </p:cNvPr>
          <p:cNvSpPr/>
          <p:nvPr userDrawn="1"/>
        </p:nvSpPr>
        <p:spPr>
          <a:xfrm>
            <a:off x="0" y="5851525"/>
            <a:ext cx="9906000" cy="604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32" name="Picture 1">
            <a:extLst>
              <a:ext uri="{FF2B5EF4-FFF2-40B4-BE49-F238E27FC236}">
                <a16:creationId xmlns:a16="http://schemas.microsoft.com/office/drawing/2014/main" id="{58406275-424F-4D5C-BDD5-1D7CAD2E4746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674" y="5962651"/>
            <a:ext cx="1436026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>
            <a:extLst>
              <a:ext uri="{FF2B5EF4-FFF2-40B4-BE49-F238E27FC236}">
                <a16:creationId xmlns:a16="http://schemas.microsoft.com/office/drawing/2014/main" id="{C72FF5F6-DF5B-4670-BAF6-7E3EDA53BC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5949951"/>
            <a:ext cx="1726671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951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1" r:id="rId3"/>
    <p:sldLayoutId id="2147484202" r:id="rId4"/>
    <p:sldLayoutId id="2147484203" r:id="rId5"/>
    <p:sldLayoutId id="2147484204" r:id="rId6"/>
    <p:sldLayoutId id="2147484205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C9949-6D15-4392-84D2-62A4F1913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7" y="1986116"/>
            <a:ext cx="8543925" cy="1976284"/>
          </a:xfrm>
        </p:spPr>
        <p:txBody>
          <a:bodyPr/>
          <a:lstStyle/>
          <a:p>
            <a:r>
              <a:rPr lang="en-US" sz="4400" b="1" dirty="0"/>
              <a:t>Policy Brief Insights: “Vulnerability to hunger during the pandemic”</a:t>
            </a:r>
            <a:endParaRPr lang="en-ZA" sz="4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C103FE-9E5E-4F4A-A3FA-6FACA1F50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7" y="4516854"/>
            <a:ext cx="8543925" cy="1323507"/>
          </a:xfrm>
        </p:spPr>
        <p:txBody>
          <a:bodyPr/>
          <a:lstStyle/>
          <a:p>
            <a:pPr algn="ctr"/>
            <a:r>
              <a:rPr lang="en-US" b="1" dirty="0"/>
              <a:t>Peter Jacobs, PhD</a:t>
            </a:r>
          </a:p>
          <a:p>
            <a:pPr algn="ctr"/>
            <a:r>
              <a:rPr lang="en-US" sz="1800" i="1" dirty="0"/>
              <a:t>Inclusive Economic Development (IED), HSRC</a:t>
            </a:r>
          </a:p>
          <a:p>
            <a:pPr algn="ctr"/>
            <a:r>
              <a:rPr lang="en-US" i="1" dirty="0"/>
              <a:t>25 August 2022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A21873-C7F0-426A-B21D-F4393087932F}"/>
              </a:ext>
            </a:extLst>
          </p:cNvPr>
          <p:cNvSpPr txBox="1"/>
          <p:nvPr/>
        </p:nvSpPr>
        <p:spPr>
          <a:xfrm>
            <a:off x="2035140" y="414406"/>
            <a:ext cx="5378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NDA Policy Dialogue </a:t>
            </a:r>
            <a:endParaRPr lang="en-ZA" sz="4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89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019CB0-6368-584F-F315-1A3F8E652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54394"/>
          </a:xfrm>
        </p:spPr>
        <p:txBody>
          <a:bodyPr/>
          <a:lstStyle/>
          <a:p>
            <a:r>
              <a:rPr lang="en-ZA" dirty="0"/>
              <a:t>Urgent Policy 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41A39E-B9F7-8CE3-3A13-C56D38B70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7638"/>
            <a:ext cx="4457700" cy="4501381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ZA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Mobilise enough resources for the rapid delivery of social assistance</a:t>
            </a:r>
            <a:endParaRPr lang="en-Z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ZA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and locate hungry people</a:t>
            </a:r>
            <a:endParaRPr lang="en-Z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ZA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Deliver and distribute adequate food to the needy</a:t>
            </a:r>
            <a:endParaRPr lang="en-Z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ZA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supplementary cash transfers where necessary and feasible </a:t>
            </a:r>
            <a:endParaRPr lang="en-ZA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441F02-3A34-D35D-F1F7-F53BC259D0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263" y="1633011"/>
            <a:ext cx="4249280" cy="406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83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AF203-6338-D2E2-99B1-C1161B699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3723"/>
          </a:xfrm>
        </p:spPr>
        <p:txBody>
          <a:bodyPr/>
          <a:lstStyle/>
          <a:p>
            <a:r>
              <a:rPr lang="en-ZA" dirty="0"/>
              <a:t>Policy Questions &amp;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BF697-D88D-F169-89ED-271598AC8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838632"/>
            <a:ext cx="9100984" cy="4011562"/>
          </a:xfrm>
        </p:spPr>
        <p:txBody>
          <a:bodyPr/>
          <a:lstStyle/>
          <a:p>
            <a:r>
              <a:rPr lang="en-ZA" sz="2800" dirty="0"/>
              <a:t>Crises like Covid-19 demand proactive and agile food and nutrition security assistance </a:t>
            </a:r>
          </a:p>
          <a:p>
            <a:r>
              <a:rPr lang="en-ZA" sz="2800" dirty="0"/>
              <a:t>Societies increasingly worry about ‘</a:t>
            </a:r>
            <a:r>
              <a:rPr lang="en-ZA" sz="2800" i="1" dirty="0"/>
              <a:t>cost of living crises</a:t>
            </a:r>
            <a:r>
              <a:rPr lang="en-ZA" sz="2800" dirty="0"/>
              <a:t>’ – global &amp; local (theme of yesterday’s national strike)</a:t>
            </a:r>
          </a:p>
          <a:p>
            <a:r>
              <a:rPr lang="en-ZA" sz="2800" dirty="0"/>
              <a:t>Critical Questions:</a:t>
            </a:r>
          </a:p>
          <a:p>
            <a:pPr lvl="1"/>
            <a:r>
              <a:rPr lang="en-ZA" sz="2000" dirty="0"/>
              <a:t>How can policy actors take on board learning from the ‘Covid-induced hunger crisis’ to protect vulnerable people? </a:t>
            </a:r>
          </a:p>
          <a:p>
            <a:pPr lvl="1"/>
            <a:r>
              <a:rPr lang="en-ZA" sz="2000" dirty="0"/>
              <a:t>How can food and nutrition assistance schemes be improved? </a:t>
            </a:r>
          </a:p>
        </p:txBody>
      </p:sp>
    </p:spTree>
    <p:extLst>
      <p:ext uri="{BB962C8B-B14F-4D97-AF65-F5344CB8AC3E}">
        <p14:creationId xmlns:p14="http://schemas.microsoft.com/office/powerpoint/2010/main" val="301218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9B8E-D773-3F70-3BD6-4D7A2663E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Social Assistance - 2020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E5596-F3DE-06A4-58B3-D3241C80A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151" y="1875504"/>
            <a:ext cx="8915400" cy="4053347"/>
          </a:xfrm>
        </p:spPr>
        <p:txBody>
          <a:bodyPr/>
          <a:lstStyle/>
          <a:p>
            <a:r>
              <a:rPr lang="en-ZA" dirty="0"/>
              <a:t>Policy Brief invites deeper reflections on hunger experiences and policy actions during the first 2 waves of the pandemic in 2020. 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Scaling up of direct food assistance (food parcels and vouchers) and other forms of cash social assistance</a:t>
            </a:r>
          </a:p>
        </p:txBody>
      </p:sp>
    </p:spTree>
    <p:extLst>
      <p:ext uri="{BB962C8B-B14F-4D97-AF65-F5344CB8AC3E}">
        <p14:creationId xmlns:p14="http://schemas.microsoft.com/office/powerpoint/2010/main" val="203451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E3F2C-9974-90A3-07B8-3744A2251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87246"/>
          </a:xfrm>
        </p:spPr>
        <p:txBody>
          <a:bodyPr/>
          <a:lstStyle/>
          <a:p>
            <a:r>
              <a:rPr lang="en-ZA" dirty="0"/>
              <a:t>Social Assistance Snapshot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0EEFF0C-23C3-4013-32BF-697206FFC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086196"/>
              </p:ext>
            </p:extLst>
          </p:nvPr>
        </p:nvGraphicFramePr>
        <p:xfrm>
          <a:off x="137652" y="1561023"/>
          <a:ext cx="9615947" cy="4122653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160206">
                  <a:extLst>
                    <a:ext uri="{9D8B030D-6E8A-4147-A177-3AD203B41FA5}">
                      <a16:colId xmlns:a16="http://schemas.microsoft.com/office/drawing/2014/main" val="1731181361"/>
                    </a:ext>
                  </a:extLst>
                </a:gridCol>
                <a:gridCol w="2094271">
                  <a:extLst>
                    <a:ext uri="{9D8B030D-6E8A-4147-A177-3AD203B41FA5}">
                      <a16:colId xmlns:a16="http://schemas.microsoft.com/office/drawing/2014/main" val="612687261"/>
                    </a:ext>
                  </a:extLst>
                </a:gridCol>
                <a:gridCol w="2576052">
                  <a:extLst>
                    <a:ext uri="{9D8B030D-6E8A-4147-A177-3AD203B41FA5}">
                      <a16:colId xmlns:a16="http://schemas.microsoft.com/office/drawing/2014/main" val="3723501738"/>
                    </a:ext>
                  </a:extLst>
                </a:gridCol>
                <a:gridCol w="2136753">
                  <a:extLst>
                    <a:ext uri="{9D8B030D-6E8A-4147-A177-3AD203B41FA5}">
                      <a16:colId xmlns:a16="http://schemas.microsoft.com/office/drawing/2014/main" val="3252930547"/>
                    </a:ext>
                  </a:extLst>
                </a:gridCol>
                <a:gridCol w="1364256">
                  <a:extLst>
                    <a:ext uri="{9D8B030D-6E8A-4147-A177-3AD203B41FA5}">
                      <a16:colId xmlns:a16="http://schemas.microsoft.com/office/drawing/2014/main" val="1036886114"/>
                    </a:ext>
                  </a:extLst>
                </a:gridCol>
                <a:gridCol w="284409">
                  <a:extLst>
                    <a:ext uri="{9D8B030D-6E8A-4147-A177-3AD203B41FA5}">
                      <a16:colId xmlns:a16="http://schemas.microsoft.com/office/drawing/2014/main" val="1515172987"/>
                    </a:ext>
                  </a:extLst>
                </a:gridCol>
              </a:tblGrid>
              <a:tr h="97414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effectLst/>
                        </a:rPr>
                        <a:t>Analysis Categories </a:t>
                      </a:r>
                      <a:endParaRPr lang="en-Z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effectLst/>
                        </a:rPr>
                        <a:t>Food parcels</a:t>
                      </a:r>
                      <a:endParaRPr lang="en-Z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effectLst/>
                        </a:rPr>
                        <a:t>SRD-R350</a:t>
                      </a:r>
                      <a:endParaRPr lang="en-Z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effectLst/>
                        </a:rPr>
                        <a:t>TERS- UIF</a:t>
                      </a:r>
                      <a:endParaRPr lang="en-Z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effectLst/>
                        </a:rPr>
                        <a:t>Traditional Conditional Cash Grants</a:t>
                      </a:r>
                      <a:endParaRPr lang="en-Z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004539"/>
                  </a:ext>
                </a:extLst>
              </a:tr>
              <a:tr h="11912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>
                          <a:solidFill>
                            <a:schemeClr val="tx1"/>
                          </a:solidFill>
                          <a:effectLst/>
                        </a:rPr>
                        <a:t>Intervention purpose</a:t>
                      </a:r>
                      <a:endParaRPr lang="en-Z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effectLst/>
                        </a:rPr>
                        <a:t>Food-based support to households living below the food poverty line and inadequate access to food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effectLst/>
                        </a:rPr>
                        <a:t>Social relief assistance to persons living in poverty and without any other income protection.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>
                          <a:effectLst/>
                        </a:rPr>
                        <a:t>Wage subsidy for workers on temporary lay-off during the Covid-19 the pandemic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>
                          <a:effectLst/>
                        </a:rPr>
                        <a:t>Aims to provide support to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>
                          <a:effectLst/>
                        </a:rPr>
                        <a:t>those living in poverty and in need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932061"/>
                  </a:ext>
                </a:extLst>
              </a:tr>
              <a:tr h="11219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effectLst/>
                        </a:rPr>
                        <a:t>Primary benefit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effectLst/>
                        </a:rPr>
                        <a:t>Direct food parcels comprising basic food basket items.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effectLst/>
                        </a:rPr>
                        <a:t>Cash transfer at the value of R350 per month for each eligible person.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effectLst/>
                        </a:rPr>
                        <a:t>Cash transfer to eligible worker or employers.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effectLst/>
                        </a:rPr>
                        <a:t>Cash transfer every month; value depends on cash grant conditions.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47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solidFill>
                            <a:schemeClr val="tx1"/>
                          </a:solidFill>
                          <a:effectLst/>
                        </a:rPr>
                        <a:t>Recipient numbers</a:t>
                      </a:r>
                      <a:endParaRPr lang="en-Z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>
                          <a:effectLst/>
                        </a:rPr>
                        <a:t>3.2m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>
                          <a:effectLst/>
                        </a:rPr>
                        <a:t>10.5m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>
                          <a:effectLst/>
                        </a:rPr>
                        <a:t>5.7m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200" dirty="0">
                          <a:effectLst/>
                        </a:rPr>
                        <a:t>18.4m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832552"/>
                  </a:ext>
                </a:extLst>
              </a:tr>
              <a:tr h="124238">
                <a:tc gridSpan="5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600" dirty="0">
                          <a:effectLst/>
                        </a:rPr>
                        <a:t>Source: HSRC Study (2022)</a:t>
                      </a:r>
                      <a:endParaRPr lang="en-ZA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691" marR="33691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600" dirty="0">
                          <a:effectLst/>
                        </a:rPr>
                        <a:t> </a:t>
                      </a:r>
                      <a:endParaRPr lang="en-ZA" sz="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03702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129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9B8E-D773-3F70-3BD6-4D7A2663E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Social Assistance - 2020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E5596-F3DE-06A4-58B3-D3241C80A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487" y="1417638"/>
            <a:ext cx="5246739" cy="4855344"/>
          </a:xfrm>
        </p:spPr>
        <p:txBody>
          <a:bodyPr/>
          <a:lstStyle/>
          <a:p>
            <a:r>
              <a:rPr lang="en-ZA" sz="2800" dirty="0"/>
              <a:t>Policy Brief invites deeper reflections on hunger experiences and policy actions during the first 2 waves of the pandemic in 2020. </a:t>
            </a:r>
          </a:p>
          <a:p>
            <a:pPr marL="0" indent="0">
              <a:buNone/>
            </a:pPr>
            <a:endParaRPr lang="en-ZA" sz="1200" dirty="0"/>
          </a:p>
          <a:p>
            <a:r>
              <a:rPr lang="en-ZA" sz="2800" dirty="0"/>
              <a:t>Scaling up of direct food assistance (food parcels and vouchers) and other forms of cash social </a:t>
            </a:r>
            <a:r>
              <a:rPr lang="en-ZA" dirty="0"/>
              <a:t>assistance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A6EC40-9379-2DF4-705A-C9202A4DD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7" r="18546"/>
          <a:stretch/>
        </p:blipFill>
        <p:spPr bwMode="auto">
          <a:xfrm>
            <a:off x="5349135" y="1691148"/>
            <a:ext cx="4248378" cy="40607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9951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FCAE9-205E-74CD-8B25-09C0A18E9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91396"/>
            <a:ext cx="8915400" cy="885568"/>
          </a:xfrm>
        </p:spPr>
        <p:txBody>
          <a:bodyPr/>
          <a:lstStyle/>
          <a:p>
            <a:r>
              <a:rPr lang="en-ZA" dirty="0"/>
              <a:t>Poverty Targeting?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9A21D-1516-F637-3847-7F139CA42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99" y="1393724"/>
            <a:ext cx="9130481" cy="4830096"/>
          </a:xfrm>
        </p:spPr>
        <p:txBody>
          <a:bodyPr/>
          <a:lstStyle/>
          <a:p>
            <a:r>
              <a:rPr lang="en-ZA" i="1" u="sng" dirty="0"/>
              <a:t>Policy puzzle</a:t>
            </a:r>
            <a:r>
              <a:rPr lang="en-ZA" dirty="0"/>
              <a:t>: how to distribute limited public resources to lift the maximum number out of poverty?</a:t>
            </a:r>
          </a:p>
          <a:p>
            <a:r>
              <a:rPr lang="en-ZA" dirty="0"/>
              <a:t>Living standards boundary – money metric poverty lines (</a:t>
            </a:r>
            <a:r>
              <a:rPr lang="en-ZA" dirty="0" err="1"/>
              <a:t>StatsSA</a:t>
            </a:r>
            <a:r>
              <a:rPr lang="en-ZA" dirty="0"/>
              <a:t> annually adjusted)</a:t>
            </a:r>
          </a:p>
          <a:p>
            <a:pPr lvl="1"/>
            <a:r>
              <a:rPr lang="en-ZA" sz="2000" dirty="0"/>
              <a:t>Food Poverty (FPL)</a:t>
            </a:r>
          </a:p>
          <a:p>
            <a:pPr lvl="1"/>
            <a:r>
              <a:rPr lang="en-ZA" sz="2000" dirty="0"/>
              <a:t>Lower Bound (LBP)</a:t>
            </a:r>
          </a:p>
          <a:p>
            <a:pPr lvl="1"/>
            <a:r>
              <a:rPr lang="en-ZA" sz="2000" dirty="0"/>
              <a:t>Upper Bound (UBP)</a:t>
            </a:r>
          </a:p>
          <a:p>
            <a:r>
              <a:rPr lang="en-ZA" dirty="0"/>
              <a:t>How to capture “vulnerable groups” making ends meet slightly above the line? </a:t>
            </a:r>
          </a:p>
        </p:txBody>
      </p:sp>
    </p:spTree>
    <p:extLst>
      <p:ext uri="{BB962C8B-B14F-4D97-AF65-F5344CB8AC3E}">
        <p14:creationId xmlns:p14="http://schemas.microsoft.com/office/powerpoint/2010/main" val="94060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1EA903-6B99-3B5B-0539-8E1856DB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86148"/>
            <a:ext cx="8915400" cy="1033052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4000" dirty="0"/>
              <a:t>Comparing FGT (α=0) poverty shares (%) by Province, 2019 &amp; 2020 </a:t>
            </a:r>
            <a:endParaRPr lang="en-ZA" sz="4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E5F994-35F0-5503-B2D4-DBBA7DD39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40045"/>
              </p:ext>
            </p:extLst>
          </p:nvPr>
        </p:nvGraphicFramePr>
        <p:xfrm>
          <a:off x="495300" y="1425678"/>
          <a:ext cx="8520880" cy="462087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727885">
                  <a:extLst>
                    <a:ext uri="{9D8B030D-6E8A-4147-A177-3AD203B41FA5}">
                      <a16:colId xmlns:a16="http://schemas.microsoft.com/office/drawing/2014/main" val="2481345360"/>
                    </a:ext>
                  </a:extLst>
                </a:gridCol>
                <a:gridCol w="1597665">
                  <a:extLst>
                    <a:ext uri="{9D8B030D-6E8A-4147-A177-3AD203B41FA5}">
                      <a16:colId xmlns:a16="http://schemas.microsoft.com/office/drawing/2014/main" val="763387515"/>
                    </a:ext>
                  </a:extLst>
                </a:gridCol>
                <a:gridCol w="1597665">
                  <a:extLst>
                    <a:ext uri="{9D8B030D-6E8A-4147-A177-3AD203B41FA5}">
                      <a16:colId xmlns:a16="http://schemas.microsoft.com/office/drawing/2014/main" val="211438365"/>
                    </a:ext>
                  </a:extLst>
                </a:gridCol>
                <a:gridCol w="1597665">
                  <a:extLst>
                    <a:ext uri="{9D8B030D-6E8A-4147-A177-3AD203B41FA5}">
                      <a16:colId xmlns:a16="http://schemas.microsoft.com/office/drawing/2014/main" val="2902974253"/>
                    </a:ext>
                  </a:extLst>
                </a:gridCol>
              </a:tblGrid>
              <a:tr h="366562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Province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Poverty Rate (% Headcount)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 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 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2519322"/>
                  </a:ext>
                </a:extLst>
              </a:tr>
              <a:tr h="449515">
                <a:tc v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Province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2019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2020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Change Direction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2047052"/>
                  </a:ext>
                </a:extLst>
              </a:tr>
              <a:tr h="366562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Eastern Cape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0.72131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0.65574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↓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13227164"/>
                  </a:ext>
                </a:extLst>
              </a:tr>
              <a:tr h="366562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Free State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0.61538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0.57692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↓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94639118"/>
                  </a:ext>
                </a:extLst>
              </a:tr>
              <a:tr h="338035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Gauteng**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0.65882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0.65882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 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49131016"/>
                  </a:ext>
                </a:extLst>
              </a:tr>
              <a:tr h="366562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KwaZulu-Natal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0.79839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0.78226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↓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22427769"/>
                  </a:ext>
                </a:extLst>
              </a:tr>
              <a:tr h="366562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Limpopo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0.72727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0.65152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↓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49834969"/>
                  </a:ext>
                </a:extLst>
              </a:tr>
              <a:tr h="366562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Mpumalanga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0.72917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0.70833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↓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92341415"/>
                  </a:ext>
                </a:extLst>
              </a:tr>
              <a:tr h="366562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North West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0.66667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0.57143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↓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3758092"/>
                  </a:ext>
                </a:extLst>
              </a:tr>
              <a:tr h="366562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Northern Cape**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0.54839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0.61290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 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4242993"/>
                  </a:ext>
                </a:extLst>
              </a:tr>
              <a:tr h="366562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Western Cape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0.50000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0.47500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↓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64125849"/>
                  </a:ext>
                </a:extLst>
              </a:tr>
              <a:tr h="366562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South Africa (National)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0.66090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0.64381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</a:rPr>
                        <a:t>↓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258270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FE2C4DE0-A0EB-94A6-F75F-A97C643BC22B}"/>
              </a:ext>
            </a:extLst>
          </p:cNvPr>
          <p:cNvSpPr/>
          <p:nvPr/>
        </p:nvSpPr>
        <p:spPr>
          <a:xfrm>
            <a:off x="3342968" y="5683045"/>
            <a:ext cx="5594555" cy="521110"/>
          </a:xfrm>
          <a:prstGeom prst="ellipse">
            <a:avLst/>
          </a:prstGeom>
          <a:noFill/>
          <a:ln w="38100">
            <a:solidFill>
              <a:srgbClr val="E83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12694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FE8E89-58AF-96EC-8998-784856762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3723"/>
          </a:xfrm>
        </p:spPr>
        <p:txBody>
          <a:bodyPr/>
          <a:lstStyle/>
          <a:p>
            <a:r>
              <a:rPr lang="en-ZA" dirty="0"/>
              <a:t>Income Inequality &amp; Food Access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4792D14-41AF-87FE-E181-9A6A4CAE4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420510"/>
              </p:ext>
            </p:extLst>
          </p:nvPr>
        </p:nvGraphicFramePr>
        <p:xfrm>
          <a:off x="296197" y="1661650"/>
          <a:ext cx="9290255" cy="405089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756009">
                  <a:extLst>
                    <a:ext uri="{9D8B030D-6E8A-4147-A177-3AD203B41FA5}">
                      <a16:colId xmlns:a16="http://schemas.microsoft.com/office/drawing/2014/main" val="2163141186"/>
                    </a:ext>
                  </a:extLst>
                </a:gridCol>
                <a:gridCol w="1583453">
                  <a:extLst>
                    <a:ext uri="{9D8B030D-6E8A-4147-A177-3AD203B41FA5}">
                      <a16:colId xmlns:a16="http://schemas.microsoft.com/office/drawing/2014/main" val="3069688184"/>
                    </a:ext>
                  </a:extLst>
                </a:gridCol>
                <a:gridCol w="1663626">
                  <a:extLst>
                    <a:ext uri="{9D8B030D-6E8A-4147-A177-3AD203B41FA5}">
                      <a16:colId xmlns:a16="http://schemas.microsoft.com/office/drawing/2014/main" val="3232790236"/>
                    </a:ext>
                  </a:extLst>
                </a:gridCol>
                <a:gridCol w="1705847">
                  <a:extLst>
                    <a:ext uri="{9D8B030D-6E8A-4147-A177-3AD203B41FA5}">
                      <a16:colId xmlns:a16="http://schemas.microsoft.com/office/drawing/2014/main" val="2702814861"/>
                    </a:ext>
                  </a:extLst>
                </a:gridCol>
                <a:gridCol w="1581320">
                  <a:extLst>
                    <a:ext uri="{9D8B030D-6E8A-4147-A177-3AD203B41FA5}">
                      <a16:colId xmlns:a16="http://schemas.microsoft.com/office/drawing/2014/main" val="600892147"/>
                    </a:ext>
                  </a:extLst>
                </a:gridCol>
              </a:tblGrid>
              <a:tr h="1605384"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b="1" u="none" strike="noStrike" dirty="0">
                          <a:effectLst/>
                        </a:rPr>
                        <a:t>Quintiles </a:t>
                      </a:r>
                      <a:endParaRPr lang="en-Z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b="1" u="none" strike="noStrike" dirty="0">
                          <a:effectLst/>
                        </a:rPr>
                        <a:t>Income, pm (ADEQ Avg.) 2019</a:t>
                      </a:r>
                      <a:endParaRPr lang="en-Z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b="1" u="none" strike="noStrike" dirty="0">
                          <a:effectLst/>
                        </a:rPr>
                        <a:t>Income, pm (ADEQ Avg.) 2020</a:t>
                      </a:r>
                      <a:endParaRPr lang="en-Z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Food Spend, pm 2019 (ADEQ)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b="1" u="none" strike="noStrike" dirty="0">
                          <a:effectLst/>
                        </a:rPr>
                        <a:t>Food Spend Share (%)</a:t>
                      </a:r>
                      <a:endParaRPr lang="en-Z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88966779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u="none" strike="noStrike" dirty="0">
                          <a:effectLst/>
                        </a:rPr>
                        <a:t>Bottom Quintile 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163.9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282.24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147.02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87,1%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7234484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u="none" strike="noStrike">
                          <a:effectLst/>
                        </a:rPr>
                        <a:t>Qnl2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295.77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366.41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220.55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70,1%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80493911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u="none" strike="noStrike" dirty="0">
                          <a:effectLst/>
                        </a:rPr>
                        <a:t>Qnl3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505.99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614.74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291.7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55,6%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0560641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u="none" strike="noStrike">
                          <a:effectLst/>
                        </a:rPr>
                        <a:t>Qnl4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494.23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466.02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257.19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50,2%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35357468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u="none" strike="noStrike" dirty="0">
                          <a:effectLst/>
                        </a:rPr>
                        <a:t>Top Quintile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932.37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 dirty="0">
                          <a:effectLst/>
                        </a:rPr>
                        <a:t>750.51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 dirty="0">
                          <a:effectLst/>
                        </a:rPr>
                        <a:t>405.85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 dirty="0">
                          <a:effectLst/>
                        </a:rPr>
                        <a:t>43,1%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3098234"/>
                  </a:ext>
                </a:extLst>
              </a:tr>
              <a:tr h="407585"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u="none" strike="noStrike">
                          <a:effectLst/>
                        </a:rPr>
                        <a:t>Overall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 dirty="0">
                          <a:effectLst/>
                        </a:rPr>
                        <a:t>469.77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494.04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261.87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 dirty="0">
                          <a:effectLst/>
                        </a:rPr>
                        <a:t>61,5%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56139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86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C6C4021-78E1-8D37-1645-F69B84DFA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Food Assistance Experiences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E2436F-680E-FFA5-9C30-A10DE6FD2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42" y="1417638"/>
            <a:ext cx="8915400" cy="4589872"/>
          </a:xfrm>
        </p:spPr>
        <p:txBody>
          <a:bodyPr/>
          <a:lstStyle/>
          <a:p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First, a food parcel recipient - or their family members - often obtained more than one type of food-based support.</a:t>
            </a:r>
          </a:p>
          <a:p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Second, the provincial distribution of food-based assistance was uneven- due to the agency of hungry people to actively search for food assistance, institutional capacity of provincial departments or the heightened activism of non-state relief agencies contributed to this situation. </a:t>
            </a:r>
          </a:p>
          <a:p>
            <a:endParaRPr lang="en-ZA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Third, while access to cash assistance correlates positively with food assistance, it is not immediately evident what could be driving it. 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932856258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C26A216B5B314DB225211232E0A948" ma:contentTypeVersion="12" ma:contentTypeDescription="Create a new document." ma:contentTypeScope="" ma:versionID="f2a13b13076d2743497b17b8c6eda27e">
  <xsd:schema xmlns:xsd="http://www.w3.org/2001/XMLSchema" xmlns:xs="http://www.w3.org/2001/XMLSchema" xmlns:p="http://schemas.microsoft.com/office/2006/metadata/properties" xmlns:ns3="1782dd4e-5138-473f-af27-e7669f5392d1" xmlns:ns4="0e3d3b26-cf19-4d23-8de2-e6fccfc62eba" targetNamespace="http://schemas.microsoft.com/office/2006/metadata/properties" ma:root="true" ma:fieldsID="e5beb93e2c079dc97d052a318f7c75c5" ns3:_="" ns4:_="">
    <xsd:import namespace="1782dd4e-5138-473f-af27-e7669f5392d1"/>
    <xsd:import namespace="0e3d3b26-cf19-4d23-8de2-e6fccfc62e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82dd4e-5138-473f-af27-e7669f5392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3d3b26-cf19-4d23-8de2-e6fccfc62e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C07270-BBBE-4B79-84EE-09005F0E2CB2}">
  <ds:schemaRefs>
    <ds:schemaRef ds:uri="0e3d3b26-cf19-4d23-8de2-e6fccfc62eba"/>
    <ds:schemaRef ds:uri="1782dd4e-5138-473f-af27-e7669f5392d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68D90EC-E874-43CE-BFDB-9F41DF317B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2906E8-5C6F-4761-9085-B07670383BE2}">
  <ds:schemaRefs>
    <ds:schemaRef ds:uri="0e3d3b26-cf19-4d23-8de2-e6fccfc62eba"/>
    <ds:schemaRef ds:uri="1782dd4e-5138-473f-af27-e7669f5392d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661</Words>
  <Application>Microsoft Office PowerPoint</Application>
  <PresentationFormat>A4 Paper (210x297 mm)</PresentationFormat>
  <Paragraphs>146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Diseño predeterminado</vt:lpstr>
      <vt:lpstr>Policy Brief Insights: “Vulnerability to hunger during the pandemic”</vt:lpstr>
      <vt:lpstr>Policy Questions &amp; Messages</vt:lpstr>
      <vt:lpstr>Social Assistance - 2020</vt:lpstr>
      <vt:lpstr>Social Assistance Snapshot</vt:lpstr>
      <vt:lpstr>Social Assistance - 2020</vt:lpstr>
      <vt:lpstr>Poverty Targeting?</vt:lpstr>
      <vt:lpstr> Comparing FGT (α=0) poverty shares (%) by Province, 2019 &amp; 2020 </vt:lpstr>
      <vt:lpstr>Income Inequality &amp; Food Access</vt:lpstr>
      <vt:lpstr>Food Assistance Experiences</vt:lpstr>
      <vt:lpstr>Urgent Policy Actions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Venue: VIRTUAL Zoom DATE: 14 December 2020 TIME: 10:00 – 15:00</dc:title>
  <dc:subject/>
  <dc:creator>Boitumelo Molefe</dc:creator>
  <cp:keywords/>
  <dc:description/>
  <cp:lastModifiedBy>Peter Terrance PT. Jacobs</cp:lastModifiedBy>
  <cp:revision>114</cp:revision>
  <dcterms:created xsi:type="dcterms:W3CDTF">2020-12-14T00:24:51Z</dcterms:created>
  <dcterms:modified xsi:type="dcterms:W3CDTF">2022-08-25T07:29:39Z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0x010100A2C26A216B5B314DB225211232E0A948</vt:lpwstr>
  </property>
</Properties>
</file>