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323" r:id="rId6"/>
    <p:sldId id="308" r:id="rId7"/>
    <p:sldId id="306" r:id="rId8"/>
    <p:sldId id="310" r:id="rId9"/>
    <p:sldId id="309" r:id="rId10"/>
    <p:sldId id="311" r:id="rId11"/>
    <p:sldId id="305" r:id="rId12"/>
    <p:sldId id="278" r:id="rId13"/>
    <p:sldId id="304" r:id="rId14"/>
    <p:sldId id="279" r:id="rId15"/>
    <p:sldId id="302" r:id="rId16"/>
    <p:sldId id="300" r:id="rId17"/>
    <p:sldId id="314" r:id="rId18"/>
    <p:sldId id="315" r:id="rId19"/>
    <p:sldId id="316" r:id="rId20"/>
    <p:sldId id="317" r:id="rId21"/>
    <p:sldId id="318" r:id="rId22"/>
    <p:sldId id="322" r:id="rId23"/>
    <p:sldId id="312" r:id="rId24"/>
    <p:sldId id="320" r:id="rId25"/>
    <p:sldId id="321" r:id="rId26"/>
    <p:sldId id="283" r:id="rId27"/>
    <p:sldId id="288" r:id="rId28"/>
    <p:sldId id="287" r:id="rId29"/>
    <p:sldId id="286" r:id="rId30"/>
    <p:sldId id="285" r:id="rId31"/>
    <p:sldId id="284" r:id="rId32"/>
    <p:sldId id="294" r:id="rId33"/>
    <p:sldId id="280" r:id="rId34"/>
    <p:sldId id="293" r:id="rId35"/>
    <p:sldId id="313" r:id="rId36"/>
    <p:sldId id="295" r:id="rId37"/>
    <p:sldId id="292" r:id="rId38"/>
    <p:sldId id="291" r:id="rId39"/>
    <p:sldId id="290" r:id="rId40"/>
    <p:sldId id="289"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athanielD\Documents\Documents\GHS2019\Analysis\Nathaniel_4_Nov_2021%20(Recover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athanielD\Documents\Documents\GHS2019\Analysis\Nathaniel_4_Nov_2021%20(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'FIES nationally'!$B$50</c:f>
              <c:strCache>
                <c:ptCount val="1"/>
                <c:pt idx="0">
                  <c:v>Moderate to severe (FImod+sev)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'FIES nationally'!$A$51:$A$54</c:f>
              <c:strCache>
                <c:ptCount val="4"/>
                <c:pt idx="1">
                  <c:v>Female</c:v>
                </c:pt>
                <c:pt idx="2">
                  <c:v>Male</c:v>
                </c:pt>
                <c:pt idx="3">
                  <c:v>RSA</c:v>
                </c:pt>
              </c:strCache>
            </c:strRef>
          </c:cat>
          <c:val>
            <c:numRef>
              <c:f>'FIES nationally'!$B$51:$B$54</c:f>
              <c:numCache>
                <c:formatCode>General</c:formatCode>
                <c:ptCount val="4"/>
                <c:pt idx="1">
                  <c:v>19.690000000000001</c:v>
                </c:pt>
                <c:pt idx="2">
                  <c:v>15.19</c:v>
                </c:pt>
                <c:pt idx="3" formatCode="0.00">
                  <c:v>17.28</c:v>
                </c:pt>
              </c:numCache>
            </c:numRef>
          </c:val>
          <c:extLst>
            <c:ext xmlns:c16="http://schemas.microsoft.com/office/drawing/2014/chart" uri="{C3380CC4-5D6E-409C-BE32-E72D297353CC}">
              <c16:uniqueId val="{00000000-0350-408F-8350-20E0F8525D3F}"/>
            </c:ext>
          </c:extLst>
        </c:ser>
        <c:ser>
          <c:idx val="1"/>
          <c:order val="1"/>
          <c:tx>
            <c:strRef>
              <c:f>'FIES nationally'!$C$50</c:f>
              <c:strCache>
                <c:ptCount val="1"/>
                <c:pt idx="0">
                  <c:v>Severe (FIsev)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'FIES nationally'!$A$51:$A$54</c:f>
              <c:strCache>
                <c:ptCount val="4"/>
                <c:pt idx="1">
                  <c:v>Female</c:v>
                </c:pt>
                <c:pt idx="2">
                  <c:v>Male</c:v>
                </c:pt>
                <c:pt idx="3">
                  <c:v>RSA</c:v>
                </c:pt>
              </c:strCache>
            </c:strRef>
          </c:cat>
          <c:val>
            <c:numRef>
              <c:f>'FIES nationally'!$C$51:$C$54</c:f>
              <c:numCache>
                <c:formatCode>General</c:formatCode>
                <c:ptCount val="4"/>
                <c:pt idx="1">
                  <c:v>7.85</c:v>
                </c:pt>
                <c:pt idx="2">
                  <c:v>6.17</c:v>
                </c:pt>
                <c:pt idx="3">
                  <c:v>7</c:v>
                </c:pt>
              </c:numCache>
            </c:numRef>
          </c:val>
          <c:extLst>
            <c:ext xmlns:c16="http://schemas.microsoft.com/office/drawing/2014/chart" uri="{C3380CC4-5D6E-409C-BE32-E72D297353CC}">
              <c16:uniqueId val="{00000001-0350-408F-8350-20E0F8525D3F}"/>
            </c:ext>
          </c:extLst>
        </c:ser>
        <c:dLbls>
          <c:showLegendKey val="0"/>
          <c:showVal val="0"/>
          <c:showCatName val="0"/>
          <c:showSerName val="0"/>
          <c:showPercent val="0"/>
          <c:showBubbleSize val="0"/>
        </c:dLbls>
        <c:gapWidth val="219"/>
        <c:overlap val="-27"/>
        <c:axId val="372956879"/>
        <c:axId val="372950639"/>
      </c:barChart>
      <c:catAx>
        <c:axId val="37295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950639"/>
        <c:crosses val="autoZero"/>
        <c:auto val="1"/>
        <c:lblAlgn val="ctr"/>
        <c:lblOffset val="100"/>
        <c:noMultiLvlLbl val="0"/>
      </c:catAx>
      <c:valAx>
        <c:axId val="37295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956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989404102264992E-2"/>
          <c:y val="5.3567163496475785E-2"/>
          <c:w val="0.94603528725575969"/>
          <c:h val="0.76383479051861447"/>
        </c:manualLayout>
      </c:layout>
      <c:barChart>
        <c:barDir val="col"/>
        <c:grouping val="clustered"/>
        <c:varyColors val="0"/>
        <c:ser>
          <c:idx val="0"/>
          <c:order val="0"/>
          <c:tx>
            <c:strRef>
              <c:f>'FIES nationally'!$B$60</c:f>
              <c:strCache>
                <c:ptCount val="1"/>
                <c:pt idx="0">
                  <c:v>Moderate to severe (FImod+sev)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'FIES nationally'!$A$61:$A$66</c:f>
              <c:strCache>
                <c:ptCount val="6"/>
                <c:pt idx="1">
                  <c:v>Black African</c:v>
                </c:pt>
                <c:pt idx="2">
                  <c:v>Coloured</c:v>
                </c:pt>
                <c:pt idx="3">
                  <c:v>Indian/Asian</c:v>
                </c:pt>
                <c:pt idx="4">
                  <c:v>White</c:v>
                </c:pt>
                <c:pt idx="5">
                  <c:v>RSA</c:v>
                </c:pt>
              </c:strCache>
            </c:strRef>
          </c:cat>
          <c:val>
            <c:numRef>
              <c:f>'FIES nationally'!$B$61:$B$66</c:f>
              <c:numCache>
                <c:formatCode>General</c:formatCode>
                <c:ptCount val="6"/>
                <c:pt idx="1">
                  <c:v>19.059999999999999</c:v>
                </c:pt>
                <c:pt idx="2">
                  <c:v>16.14</c:v>
                </c:pt>
                <c:pt idx="3">
                  <c:v>2.46</c:v>
                </c:pt>
                <c:pt idx="4">
                  <c:v>2.2999999999999998</c:v>
                </c:pt>
                <c:pt idx="5">
                  <c:v>17.28</c:v>
                </c:pt>
              </c:numCache>
            </c:numRef>
          </c:val>
          <c:extLst>
            <c:ext xmlns:c16="http://schemas.microsoft.com/office/drawing/2014/chart" uri="{C3380CC4-5D6E-409C-BE32-E72D297353CC}">
              <c16:uniqueId val="{00000000-F65C-4444-A471-9FB23967553E}"/>
            </c:ext>
          </c:extLst>
        </c:ser>
        <c:ser>
          <c:idx val="1"/>
          <c:order val="1"/>
          <c:tx>
            <c:strRef>
              <c:f>'FIES nationally'!$C$60</c:f>
              <c:strCache>
                <c:ptCount val="1"/>
                <c:pt idx="0">
                  <c:v>Severe (FIsev)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'FIES nationally'!$A$61:$A$66</c:f>
              <c:strCache>
                <c:ptCount val="6"/>
                <c:pt idx="1">
                  <c:v>Black African</c:v>
                </c:pt>
                <c:pt idx="2">
                  <c:v>Coloured</c:v>
                </c:pt>
                <c:pt idx="3">
                  <c:v>Indian/Asian</c:v>
                </c:pt>
                <c:pt idx="4">
                  <c:v>White</c:v>
                </c:pt>
                <c:pt idx="5">
                  <c:v>RSA</c:v>
                </c:pt>
              </c:strCache>
            </c:strRef>
          </c:cat>
          <c:val>
            <c:numRef>
              <c:f>'FIES nationally'!$C$61:$C$66</c:f>
              <c:numCache>
                <c:formatCode>General</c:formatCode>
                <c:ptCount val="6"/>
                <c:pt idx="1">
                  <c:v>7.75</c:v>
                </c:pt>
                <c:pt idx="2">
                  <c:v>6.59</c:v>
                </c:pt>
                <c:pt idx="3">
                  <c:v>1.1299999999999999</c:v>
                </c:pt>
                <c:pt idx="4">
                  <c:v>0.43</c:v>
                </c:pt>
                <c:pt idx="5">
                  <c:v>7</c:v>
                </c:pt>
              </c:numCache>
            </c:numRef>
          </c:val>
          <c:extLst>
            <c:ext xmlns:c16="http://schemas.microsoft.com/office/drawing/2014/chart" uri="{C3380CC4-5D6E-409C-BE32-E72D297353CC}">
              <c16:uniqueId val="{00000001-F65C-4444-A471-9FB23967553E}"/>
            </c:ext>
          </c:extLst>
        </c:ser>
        <c:dLbls>
          <c:showLegendKey val="0"/>
          <c:showVal val="0"/>
          <c:showCatName val="0"/>
          <c:showSerName val="0"/>
          <c:showPercent val="0"/>
          <c:showBubbleSize val="0"/>
        </c:dLbls>
        <c:gapWidth val="219"/>
        <c:overlap val="-27"/>
        <c:axId val="357823343"/>
        <c:axId val="357825007"/>
      </c:barChart>
      <c:catAx>
        <c:axId val="35782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825007"/>
        <c:crosses val="autoZero"/>
        <c:auto val="1"/>
        <c:lblAlgn val="ctr"/>
        <c:lblOffset val="100"/>
        <c:noMultiLvlLbl val="0"/>
      </c:catAx>
      <c:valAx>
        <c:axId val="35782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8233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FC984-1F5F-459D-AA78-FA7DB5F2121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6838E41-E6AB-4C2A-9C09-346F605E8BDA}">
      <dgm:prSet phldrT="[Text]"/>
      <dgm:spPr/>
      <dgm:t>
        <a:bodyPr/>
        <a:lstStyle/>
        <a:p>
          <a:r>
            <a:rPr lang="en-US" b="1"/>
            <a:t>Food Security</a:t>
          </a:r>
        </a:p>
      </dgm:t>
    </dgm:pt>
    <dgm:pt modelId="{A3A6B022-ADBF-43F1-97EA-D5AC7FFF1CA7}" type="parTrans" cxnId="{E58C2648-9E05-441C-88CA-F36EDCEEEB37}">
      <dgm:prSet/>
      <dgm:spPr/>
      <dgm:t>
        <a:bodyPr/>
        <a:lstStyle/>
        <a:p>
          <a:endParaRPr lang="en-US"/>
        </a:p>
      </dgm:t>
    </dgm:pt>
    <dgm:pt modelId="{D5A0CAC7-546D-4C91-AE8F-298C99BE3634}" type="sibTrans" cxnId="{E58C2648-9E05-441C-88CA-F36EDCEEEB37}">
      <dgm:prSet/>
      <dgm:spPr/>
      <dgm:t>
        <a:bodyPr/>
        <a:lstStyle/>
        <a:p>
          <a:endParaRPr lang="en-US"/>
        </a:p>
      </dgm:t>
    </dgm:pt>
    <dgm:pt modelId="{2BC893F5-468B-4C23-8BE4-BCB5A285F3A7}">
      <dgm:prSet phldrT="[Text]"/>
      <dgm:spPr/>
      <dgm:t>
        <a:bodyPr/>
        <a:lstStyle/>
        <a:p>
          <a:r>
            <a:rPr lang="en-US" b="1"/>
            <a:t>Moderate Food Insecurity</a:t>
          </a:r>
        </a:p>
      </dgm:t>
    </dgm:pt>
    <dgm:pt modelId="{8FD80389-1876-4380-8355-C41DB7008AA8}" type="parTrans" cxnId="{66970D48-49A9-4616-A7C1-C6C47BD498EC}">
      <dgm:prSet/>
      <dgm:spPr/>
      <dgm:t>
        <a:bodyPr/>
        <a:lstStyle/>
        <a:p>
          <a:endParaRPr lang="en-US"/>
        </a:p>
      </dgm:t>
    </dgm:pt>
    <dgm:pt modelId="{5C53791D-F2C6-4089-A3C9-07474EB80EAA}" type="sibTrans" cxnId="{66970D48-49A9-4616-A7C1-C6C47BD498EC}">
      <dgm:prSet/>
      <dgm:spPr/>
      <dgm:t>
        <a:bodyPr/>
        <a:lstStyle/>
        <a:p>
          <a:endParaRPr lang="en-US"/>
        </a:p>
      </dgm:t>
    </dgm:pt>
    <dgm:pt modelId="{58EFFD8C-2B41-46C3-8FED-D38239A5575B}">
      <dgm:prSet phldrT="[Text]"/>
      <dgm:spPr/>
      <dgm:t>
        <a:bodyPr/>
        <a:lstStyle/>
        <a:p>
          <a:r>
            <a:rPr lang="en-US" b="1"/>
            <a:t>Severe Food Insecurity</a:t>
          </a:r>
        </a:p>
      </dgm:t>
    </dgm:pt>
    <dgm:pt modelId="{48820BB4-499B-490F-8EEE-481D4FF54135}" type="parTrans" cxnId="{94ADDC09-FEDB-4CE0-9D2E-40762CA16D55}">
      <dgm:prSet/>
      <dgm:spPr/>
      <dgm:t>
        <a:bodyPr/>
        <a:lstStyle/>
        <a:p>
          <a:endParaRPr lang="en-US"/>
        </a:p>
      </dgm:t>
    </dgm:pt>
    <dgm:pt modelId="{F76E6220-F847-4698-8C73-BBDC7895C8BA}" type="sibTrans" cxnId="{94ADDC09-FEDB-4CE0-9D2E-40762CA16D55}">
      <dgm:prSet/>
      <dgm:spPr/>
      <dgm:t>
        <a:bodyPr/>
        <a:lstStyle/>
        <a:p>
          <a:endParaRPr lang="en-US"/>
        </a:p>
      </dgm:t>
    </dgm:pt>
    <dgm:pt modelId="{442BCFAE-5C05-49CB-8381-61A76AFFEE80}" type="pres">
      <dgm:prSet presAssocID="{F0BFC984-1F5F-459D-AA78-FA7DB5F21215}" presName="Name0" presStyleCnt="0">
        <dgm:presLayoutVars>
          <dgm:chMax val="7"/>
          <dgm:resizeHandles val="exact"/>
        </dgm:presLayoutVars>
      </dgm:prSet>
      <dgm:spPr/>
      <dgm:t>
        <a:bodyPr/>
        <a:lstStyle/>
        <a:p>
          <a:endParaRPr lang="en-US"/>
        </a:p>
      </dgm:t>
    </dgm:pt>
    <dgm:pt modelId="{8D8AF4E1-16D1-4029-B483-65D46EEBB5CA}" type="pres">
      <dgm:prSet presAssocID="{F0BFC984-1F5F-459D-AA78-FA7DB5F21215}" presName="comp1" presStyleCnt="0"/>
      <dgm:spPr/>
    </dgm:pt>
    <dgm:pt modelId="{D6EE94FB-0F1D-4104-8751-ACDB9F870C97}" type="pres">
      <dgm:prSet presAssocID="{F0BFC984-1F5F-459D-AA78-FA7DB5F21215}" presName="circle1" presStyleLbl="node1" presStyleIdx="0" presStyleCnt="3" custLinFactNeighborX="595" custLinFactNeighborY="794"/>
      <dgm:spPr/>
      <dgm:t>
        <a:bodyPr/>
        <a:lstStyle/>
        <a:p>
          <a:endParaRPr lang="en-US"/>
        </a:p>
      </dgm:t>
    </dgm:pt>
    <dgm:pt modelId="{8F121FB6-505E-4FFB-8570-3A85BE5FF6C0}" type="pres">
      <dgm:prSet presAssocID="{F0BFC984-1F5F-459D-AA78-FA7DB5F21215}" presName="c1text" presStyleLbl="node1" presStyleIdx="0" presStyleCnt="3">
        <dgm:presLayoutVars>
          <dgm:bulletEnabled val="1"/>
        </dgm:presLayoutVars>
      </dgm:prSet>
      <dgm:spPr/>
      <dgm:t>
        <a:bodyPr/>
        <a:lstStyle/>
        <a:p>
          <a:endParaRPr lang="en-US"/>
        </a:p>
      </dgm:t>
    </dgm:pt>
    <dgm:pt modelId="{6CAF2CEE-0B1D-48C4-8D6C-51A17AA5B2E4}" type="pres">
      <dgm:prSet presAssocID="{F0BFC984-1F5F-459D-AA78-FA7DB5F21215}" presName="comp2" presStyleCnt="0"/>
      <dgm:spPr/>
    </dgm:pt>
    <dgm:pt modelId="{3EED68EE-7C35-4C8C-BC03-D4412D4BF339}" type="pres">
      <dgm:prSet presAssocID="{F0BFC984-1F5F-459D-AA78-FA7DB5F21215}" presName="circle2" presStyleLbl="node1" presStyleIdx="1" presStyleCnt="3"/>
      <dgm:spPr/>
      <dgm:t>
        <a:bodyPr/>
        <a:lstStyle/>
        <a:p>
          <a:endParaRPr lang="en-US"/>
        </a:p>
      </dgm:t>
    </dgm:pt>
    <dgm:pt modelId="{6413CF44-9360-4CBD-9D95-3FBE479CFEF2}" type="pres">
      <dgm:prSet presAssocID="{F0BFC984-1F5F-459D-AA78-FA7DB5F21215}" presName="c2text" presStyleLbl="node1" presStyleIdx="1" presStyleCnt="3">
        <dgm:presLayoutVars>
          <dgm:bulletEnabled val="1"/>
        </dgm:presLayoutVars>
      </dgm:prSet>
      <dgm:spPr/>
      <dgm:t>
        <a:bodyPr/>
        <a:lstStyle/>
        <a:p>
          <a:endParaRPr lang="en-US"/>
        </a:p>
      </dgm:t>
    </dgm:pt>
    <dgm:pt modelId="{7E56C237-5F26-471E-9860-0B1A8C968AEB}" type="pres">
      <dgm:prSet presAssocID="{F0BFC984-1F5F-459D-AA78-FA7DB5F21215}" presName="comp3" presStyleCnt="0"/>
      <dgm:spPr/>
    </dgm:pt>
    <dgm:pt modelId="{5644D92F-164F-49CA-9032-050DE5669DB2}" type="pres">
      <dgm:prSet presAssocID="{F0BFC984-1F5F-459D-AA78-FA7DB5F21215}" presName="circle3" presStyleLbl="node1" presStyleIdx="2" presStyleCnt="3"/>
      <dgm:spPr/>
      <dgm:t>
        <a:bodyPr/>
        <a:lstStyle/>
        <a:p>
          <a:endParaRPr lang="en-US"/>
        </a:p>
      </dgm:t>
    </dgm:pt>
    <dgm:pt modelId="{99D68C58-02CA-4823-82ED-84602393B89E}" type="pres">
      <dgm:prSet presAssocID="{F0BFC984-1F5F-459D-AA78-FA7DB5F21215}" presName="c3text" presStyleLbl="node1" presStyleIdx="2" presStyleCnt="3">
        <dgm:presLayoutVars>
          <dgm:bulletEnabled val="1"/>
        </dgm:presLayoutVars>
      </dgm:prSet>
      <dgm:spPr/>
      <dgm:t>
        <a:bodyPr/>
        <a:lstStyle/>
        <a:p>
          <a:endParaRPr lang="en-US"/>
        </a:p>
      </dgm:t>
    </dgm:pt>
  </dgm:ptLst>
  <dgm:cxnLst>
    <dgm:cxn modelId="{DB190217-59E9-4FA2-A8C9-15D3BCE3A039}" type="presOf" srcId="{58EFFD8C-2B41-46C3-8FED-D38239A5575B}" destId="{99D68C58-02CA-4823-82ED-84602393B89E}" srcOrd="1" destOrd="0" presId="urn:microsoft.com/office/officeart/2005/8/layout/venn2"/>
    <dgm:cxn modelId="{53C90719-F67D-43CA-91FD-9BD79584BC6D}" type="presOf" srcId="{2BC893F5-468B-4C23-8BE4-BCB5A285F3A7}" destId="{6413CF44-9360-4CBD-9D95-3FBE479CFEF2}" srcOrd="1" destOrd="0" presId="urn:microsoft.com/office/officeart/2005/8/layout/venn2"/>
    <dgm:cxn modelId="{087396D8-6AC7-43D3-B3D3-9666F75CA47A}" type="presOf" srcId="{96838E41-E6AB-4C2A-9C09-346F605E8BDA}" destId="{D6EE94FB-0F1D-4104-8751-ACDB9F870C97}" srcOrd="0" destOrd="0" presId="urn:microsoft.com/office/officeart/2005/8/layout/venn2"/>
    <dgm:cxn modelId="{8519ACA3-250F-4167-8CF2-2D71D59AB252}" type="presOf" srcId="{96838E41-E6AB-4C2A-9C09-346F605E8BDA}" destId="{8F121FB6-505E-4FFB-8570-3A85BE5FF6C0}" srcOrd="1" destOrd="0" presId="urn:microsoft.com/office/officeart/2005/8/layout/venn2"/>
    <dgm:cxn modelId="{E58C2648-9E05-441C-88CA-F36EDCEEEB37}" srcId="{F0BFC984-1F5F-459D-AA78-FA7DB5F21215}" destId="{96838E41-E6AB-4C2A-9C09-346F605E8BDA}" srcOrd="0" destOrd="0" parTransId="{A3A6B022-ADBF-43F1-97EA-D5AC7FFF1CA7}" sibTransId="{D5A0CAC7-546D-4C91-AE8F-298C99BE3634}"/>
    <dgm:cxn modelId="{94ADDC09-FEDB-4CE0-9D2E-40762CA16D55}" srcId="{F0BFC984-1F5F-459D-AA78-FA7DB5F21215}" destId="{58EFFD8C-2B41-46C3-8FED-D38239A5575B}" srcOrd="2" destOrd="0" parTransId="{48820BB4-499B-490F-8EEE-481D4FF54135}" sibTransId="{F76E6220-F847-4698-8C73-BBDC7895C8BA}"/>
    <dgm:cxn modelId="{D94BB379-6DA5-46FB-B2EA-B566746344F7}" type="presOf" srcId="{58EFFD8C-2B41-46C3-8FED-D38239A5575B}" destId="{5644D92F-164F-49CA-9032-050DE5669DB2}" srcOrd="0" destOrd="0" presId="urn:microsoft.com/office/officeart/2005/8/layout/venn2"/>
    <dgm:cxn modelId="{66970D48-49A9-4616-A7C1-C6C47BD498EC}" srcId="{F0BFC984-1F5F-459D-AA78-FA7DB5F21215}" destId="{2BC893F5-468B-4C23-8BE4-BCB5A285F3A7}" srcOrd="1" destOrd="0" parTransId="{8FD80389-1876-4380-8355-C41DB7008AA8}" sibTransId="{5C53791D-F2C6-4089-A3C9-07474EB80EAA}"/>
    <dgm:cxn modelId="{32FDEDB0-B855-48D5-8F72-08C42F92FE86}" type="presOf" srcId="{2BC893F5-468B-4C23-8BE4-BCB5A285F3A7}" destId="{3EED68EE-7C35-4C8C-BC03-D4412D4BF339}" srcOrd="0" destOrd="0" presId="urn:microsoft.com/office/officeart/2005/8/layout/venn2"/>
    <dgm:cxn modelId="{131196E5-B73A-414F-AD13-34A63CC9C680}" type="presOf" srcId="{F0BFC984-1F5F-459D-AA78-FA7DB5F21215}" destId="{442BCFAE-5C05-49CB-8381-61A76AFFEE80}" srcOrd="0" destOrd="0" presId="urn:microsoft.com/office/officeart/2005/8/layout/venn2"/>
    <dgm:cxn modelId="{A305F699-20C0-4FC4-A811-BDD6365A6968}" type="presParOf" srcId="{442BCFAE-5C05-49CB-8381-61A76AFFEE80}" destId="{8D8AF4E1-16D1-4029-B483-65D46EEBB5CA}" srcOrd="0" destOrd="0" presId="urn:microsoft.com/office/officeart/2005/8/layout/venn2"/>
    <dgm:cxn modelId="{1E6FFAE0-5E25-4765-BE91-1E58F4AA97B9}" type="presParOf" srcId="{8D8AF4E1-16D1-4029-B483-65D46EEBB5CA}" destId="{D6EE94FB-0F1D-4104-8751-ACDB9F870C97}" srcOrd="0" destOrd="0" presId="urn:microsoft.com/office/officeart/2005/8/layout/venn2"/>
    <dgm:cxn modelId="{B8FCCDFD-EB3F-4444-AFCB-32FEBEBC2DC4}" type="presParOf" srcId="{8D8AF4E1-16D1-4029-B483-65D46EEBB5CA}" destId="{8F121FB6-505E-4FFB-8570-3A85BE5FF6C0}" srcOrd="1" destOrd="0" presId="urn:microsoft.com/office/officeart/2005/8/layout/venn2"/>
    <dgm:cxn modelId="{CC780FDE-E06D-4971-A802-E83444529163}" type="presParOf" srcId="{442BCFAE-5C05-49CB-8381-61A76AFFEE80}" destId="{6CAF2CEE-0B1D-48C4-8D6C-51A17AA5B2E4}" srcOrd="1" destOrd="0" presId="urn:microsoft.com/office/officeart/2005/8/layout/venn2"/>
    <dgm:cxn modelId="{7EFCFB08-9DE9-41AE-A61D-7C8971F40C36}" type="presParOf" srcId="{6CAF2CEE-0B1D-48C4-8D6C-51A17AA5B2E4}" destId="{3EED68EE-7C35-4C8C-BC03-D4412D4BF339}" srcOrd="0" destOrd="0" presId="urn:microsoft.com/office/officeart/2005/8/layout/venn2"/>
    <dgm:cxn modelId="{ABAA7679-FB85-45F3-8760-D06284B36C7A}" type="presParOf" srcId="{6CAF2CEE-0B1D-48C4-8D6C-51A17AA5B2E4}" destId="{6413CF44-9360-4CBD-9D95-3FBE479CFEF2}" srcOrd="1" destOrd="0" presId="urn:microsoft.com/office/officeart/2005/8/layout/venn2"/>
    <dgm:cxn modelId="{A3E2575F-EBF7-4AE6-B2A3-C06C0D2858DF}" type="presParOf" srcId="{442BCFAE-5C05-49CB-8381-61A76AFFEE80}" destId="{7E56C237-5F26-471E-9860-0B1A8C968AEB}" srcOrd="2" destOrd="0" presId="urn:microsoft.com/office/officeart/2005/8/layout/venn2"/>
    <dgm:cxn modelId="{D7DE9788-D9DC-4565-9AA8-16CA10DE1004}" type="presParOf" srcId="{7E56C237-5F26-471E-9860-0B1A8C968AEB}" destId="{5644D92F-164F-49CA-9032-050DE5669DB2}" srcOrd="0" destOrd="0" presId="urn:microsoft.com/office/officeart/2005/8/layout/venn2"/>
    <dgm:cxn modelId="{A7CE856B-266C-48CF-BF4F-D795BD5B08E6}" type="presParOf" srcId="{7E56C237-5F26-471E-9860-0B1A8C968AEB}" destId="{99D68C58-02CA-4823-82ED-84602393B89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E94FB-0F1D-4104-8751-ACDB9F870C97}">
      <dsp:nvSpPr>
        <dsp:cNvPr id="0" name=""/>
        <dsp:cNvSpPr/>
      </dsp:nvSpPr>
      <dsp:spPr>
        <a:xfrm>
          <a:off x="1878747" y="0"/>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a:t>Food Security</a:t>
          </a:r>
        </a:p>
      </dsp:txBody>
      <dsp:txXfrm>
        <a:off x="3350817" y="226298"/>
        <a:ext cx="1581824" cy="678894"/>
      </dsp:txXfrm>
    </dsp:sp>
    <dsp:sp modelId="{3EED68EE-7C35-4C8C-BC03-D4412D4BF339}">
      <dsp:nvSpPr>
        <dsp:cNvPr id="0" name=""/>
        <dsp:cNvSpPr/>
      </dsp:nvSpPr>
      <dsp:spPr>
        <a:xfrm>
          <a:off x="2417563" y="1131490"/>
          <a:ext cx="3394472" cy="3394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a:t>Moderate Food Insecurity</a:t>
          </a:r>
        </a:p>
      </dsp:txBody>
      <dsp:txXfrm>
        <a:off x="3323887" y="1343645"/>
        <a:ext cx="1581824" cy="636463"/>
      </dsp:txXfrm>
    </dsp:sp>
    <dsp:sp modelId="{5644D92F-164F-49CA-9032-050DE5669DB2}">
      <dsp:nvSpPr>
        <dsp:cNvPr id="0" name=""/>
        <dsp:cNvSpPr/>
      </dsp:nvSpPr>
      <dsp:spPr>
        <a:xfrm>
          <a:off x="2983309" y="2262981"/>
          <a:ext cx="2262981" cy="22629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a:t>Severe Food Insecurity</a:t>
          </a:r>
        </a:p>
      </dsp:txBody>
      <dsp:txXfrm>
        <a:off x="3314715" y="2828726"/>
        <a:ext cx="1600169"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26C72-EC4B-4A7E-9F03-31551F1EEED1}" type="datetimeFigureOut">
              <a:rPr lang="en-ZA" smtClean="0"/>
              <a:t>2022/08/24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49B6B-CFA7-4B1A-9652-37E5FE1B491E}" type="slidenum">
              <a:rPr lang="en-ZA" smtClean="0"/>
              <a:t>‹#›</a:t>
            </a:fld>
            <a:endParaRPr lang="en-ZA"/>
          </a:p>
        </p:txBody>
      </p:sp>
    </p:spTree>
    <p:extLst>
      <p:ext uri="{BB962C8B-B14F-4D97-AF65-F5344CB8AC3E}">
        <p14:creationId xmlns:p14="http://schemas.microsoft.com/office/powerpoint/2010/main" val="2899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8E5F15F-4DA4-4DE9-B5D9-2FAF12568433}" type="slidenum">
              <a:rPr lang="pt-BR" smtClean="0"/>
              <a:pPr/>
              <a:t>11</a:t>
            </a:fld>
            <a:endParaRPr lang="pt-BR"/>
          </a:p>
        </p:txBody>
      </p:sp>
    </p:spTree>
    <p:extLst>
      <p:ext uri="{BB962C8B-B14F-4D97-AF65-F5344CB8AC3E}">
        <p14:creationId xmlns:p14="http://schemas.microsoft.com/office/powerpoint/2010/main" val="251734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24324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17858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46849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326219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262474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1122179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134358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1448569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775687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836382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18695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1888014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259148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125440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15EB32-6521-446D-8AD7-CB262F37CB70}"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90FA1-FBCA-4C0A-A43E-2E2514D9E0AA}" type="slidenum">
              <a:rPr lang="en-ZA" smtClean="0"/>
              <a:t>‹#›</a:t>
            </a:fld>
            <a:endParaRPr lang="en-ZA"/>
          </a:p>
        </p:txBody>
      </p:sp>
    </p:spTree>
    <p:extLst>
      <p:ext uri="{BB962C8B-B14F-4D97-AF65-F5344CB8AC3E}">
        <p14:creationId xmlns:p14="http://schemas.microsoft.com/office/powerpoint/2010/main" val="2920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30240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206354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18302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199406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19644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349682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41134-1C6F-4284-B12F-30CD73917DE7}" type="datetimeFigureOut">
              <a:rPr lang="en-ZA" smtClean="0"/>
              <a:t>2022/08/24</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284DE6-A14E-450E-9204-FF7EB28CD8E9}" type="slidenum">
              <a:rPr lang="en-ZA" smtClean="0"/>
              <a:t>‹#›</a:t>
            </a:fld>
            <a:endParaRPr lang="en-ZA"/>
          </a:p>
        </p:txBody>
      </p:sp>
    </p:spTree>
    <p:extLst>
      <p:ext uri="{BB962C8B-B14F-4D97-AF65-F5344CB8AC3E}">
        <p14:creationId xmlns:p14="http://schemas.microsoft.com/office/powerpoint/2010/main" val="207109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736288"/>
            <a:ext cx="9144000" cy="1149096"/>
          </a:xfrm>
          <a:prstGeom prst="rect">
            <a:avLst/>
          </a:prstGeom>
        </p:spPr>
      </p:pic>
    </p:spTree>
    <p:extLst>
      <p:ext uri="{BB962C8B-B14F-4D97-AF65-F5344CB8AC3E}">
        <p14:creationId xmlns:p14="http://schemas.microsoft.com/office/powerpoint/2010/main" val="282196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2800"/>
            <a:ext cx="9144000" cy="862584"/>
          </a:xfrm>
          <a:prstGeom prst="rect">
            <a:avLst/>
          </a:prstGeom>
        </p:spPr>
      </p:pic>
    </p:spTree>
    <p:extLst>
      <p:ext uri="{BB962C8B-B14F-4D97-AF65-F5344CB8AC3E}">
        <p14:creationId xmlns:p14="http://schemas.microsoft.com/office/powerpoint/2010/main" val="87499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564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Food insecurity severity levels measured by the FIES in SDG indicator 2.1.2</a:t>
            </a:r>
            <a:endParaRPr lang="en-ZA"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400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3229"/>
            <a:ext cx="8291264" cy="830938"/>
          </a:xfrm>
        </p:spPr>
        <p:txBody>
          <a:bodyPr>
            <a:noAutofit/>
          </a:bodyPr>
          <a:lstStyle/>
          <a:p>
            <a:pPr algn="ctr"/>
            <a:r>
              <a:rPr lang="en-US" sz="2800" dirty="0">
                <a:ln>
                  <a:solidFill>
                    <a:schemeClr val="accent2">
                      <a:lumMod val="75000"/>
                    </a:schemeClr>
                  </a:solidFill>
                </a:ln>
                <a:latin typeface="Comic Sans MS" panose="030F0702030302020204" pitchFamily="66" charset="0"/>
              </a:rPr>
              <a:t>Food insecurity measured along a </a:t>
            </a:r>
            <a:br>
              <a:rPr lang="en-US" sz="2800" dirty="0">
                <a:ln>
                  <a:solidFill>
                    <a:schemeClr val="accent2">
                      <a:lumMod val="75000"/>
                    </a:schemeClr>
                  </a:solidFill>
                </a:ln>
                <a:latin typeface="Comic Sans MS" panose="030F0702030302020204" pitchFamily="66" charset="0"/>
              </a:rPr>
            </a:br>
            <a:r>
              <a:rPr lang="en-US" sz="2800" dirty="0">
                <a:ln>
                  <a:solidFill>
                    <a:schemeClr val="accent2">
                      <a:lumMod val="75000"/>
                    </a:schemeClr>
                  </a:solidFill>
                </a:ln>
                <a:latin typeface="Comic Sans MS" panose="030F0702030302020204" pitchFamily="66" charset="0"/>
              </a:rPr>
              <a:t>continuum of severity</a:t>
            </a:r>
          </a:p>
        </p:txBody>
      </p:sp>
      <p:graphicFrame>
        <p:nvGraphicFramePr>
          <p:cNvPr id="10" name="Tabella 9"/>
          <p:cNvGraphicFramePr>
            <a:graphicFrameLocks noGrp="1"/>
          </p:cNvGraphicFramePr>
          <p:nvPr>
            <p:extLst>
              <p:ext uri="{D42A27DB-BD31-4B8C-83A1-F6EECF244321}">
                <p14:modId xmlns:p14="http://schemas.microsoft.com/office/powerpoint/2010/main" val="2783122908"/>
              </p:ext>
            </p:extLst>
          </p:nvPr>
        </p:nvGraphicFramePr>
        <p:xfrm>
          <a:off x="942798" y="2132857"/>
          <a:ext cx="7193601" cy="2319367"/>
        </p:xfrm>
        <a:graphic>
          <a:graphicData uri="http://schemas.openxmlformats.org/drawingml/2006/table">
            <a:tbl>
              <a:tblPr>
                <a:tableStyleId>{2D5ABB26-0587-4C30-8999-92F81FD0307C}</a:tableStyleId>
              </a:tblPr>
              <a:tblGrid>
                <a:gridCol w="1918507">
                  <a:extLst>
                    <a:ext uri="{9D8B030D-6E8A-4147-A177-3AD203B41FA5}">
                      <a16:colId xmlns:a16="http://schemas.microsoft.com/office/drawing/2014/main" val="20000"/>
                    </a:ext>
                  </a:extLst>
                </a:gridCol>
                <a:gridCol w="479360">
                  <a:extLst>
                    <a:ext uri="{9D8B030D-6E8A-4147-A177-3AD203B41FA5}">
                      <a16:colId xmlns:a16="http://schemas.microsoft.com/office/drawing/2014/main" val="20001"/>
                    </a:ext>
                  </a:extLst>
                </a:gridCol>
                <a:gridCol w="1198933">
                  <a:extLst>
                    <a:ext uri="{9D8B030D-6E8A-4147-A177-3AD203B41FA5}">
                      <a16:colId xmlns:a16="http://schemas.microsoft.com/office/drawing/2014/main" val="20002"/>
                    </a:ext>
                  </a:extLst>
                </a:gridCol>
                <a:gridCol w="1198933">
                  <a:extLst>
                    <a:ext uri="{9D8B030D-6E8A-4147-A177-3AD203B41FA5}">
                      <a16:colId xmlns:a16="http://schemas.microsoft.com/office/drawing/2014/main" val="20003"/>
                    </a:ext>
                  </a:extLst>
                </a:gridCol>
                <a:gridCol w="617196">
                  <a:extLst>
                    <a:ext uri="{9D8B030D-6E8A-4147-A177-3AD203B41FA5}">
                      <a16:colId xmlns:a16="http://schemas.microsoft.com/office/drawing/2014/main" val="20004"/>
                    </a:ext>
                  </a:extLst>
                </a:gridCol>
                <a:gridCol w="1780672">
                  <a:extLst>
                    <a:ext uri="{9D8B030D-6E8A-4147-A177-3AD203B41FA5}">
                      <a16:colId xmlns:a16="http://schemas.microsoft.com/office/drawing/2014/main" val="20005"/>
                    </a:ext>
                  </a:extLst>
                </a:gridCol>
              </a:tblGrid>
              <a:tr h="946404">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800" b="1" i="1" dirty="0" smtClean="0">
                        <a:solidFill>
                          <a:schemeClr val="tx2"/>
                        </a:solidFill>
                        <a:effectLst/>
                        <a:latin typeface="Garamond"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i="1" dirty="0" smtClean="0">
                          <a:solidFill>
                            <a:schemeClr val="tx2"/>
                          </a:solidFill>
                          <a:effectLst/>
                          <a:latin typeface="Garamond" pitchFamily="18" charset="0"/>
                        </a:rPr>
                        <a:t>Moderate</a:t>
                      </a:r>
                      <a:r>
                        <a:rPr lang="en-US" sz="1800" b="1" i="1" baseline="0" dirty="0" smtClean="0">
                          <a:solidFill>
                            <a:schemeClr val="tx2"/>
                          </a:solidFill>
                          <a:effectLst/>
                          <a:latin typeface="Garamond" pitchFamily="18" charset="0"/>
                        </a:rPr>
                        <a:t> </a:t>
                      </a:r>
                      <a:r>
                        <a:rPr lang="en-US" sz="1800" b="1" i="1" dirty="0" smtClean="0">
                          <a:solidFill>
                            <a:schemeClr val="tx2"/>
                          </a:solidFill>
                          <a:effectLst/>
                          <a:latin typeface="Garamond" pitchFamily="18" charset="0"/>
                        </a:rPr>
                        <a:t>food insecurity</a:t>
                      </a:r>
                      <a:endParaRPr lang="en-US" sz="1800" b="1" i="1" dirty="0" smtClean="0">
                        <a:solidFill>
                          <a:schemeClr val="tx2"/>
                        </a:solidFill>
                        <a:effectLst/>
                        <a:latin typeface="Garamond" pitchFamily="18" charset="0"/>
                        <a:ea typeface="FZYaoTi"/>
                        <a:cs typeface="Times New Roman" panose="02020603050405020304" pitchFamily="18" charset="0"/>
                      </a:endParaRPr>
                    </a:p>
                    <a:p>
                      <a:pPr>
                        <a:lnSpc>
                          <a:spcPct val="115000"/>
                        </a:lnSpc>
                        <a:spcAft>
                          <a:spcPts val="0"/>
                        </a:spcAft>
                      </a:pPr>
                      <a:endParaRPr lang="en-US" sz="1800" b="1" i="1" dirty="0">
                        <a:solidFill>
                          <a:schemeClr val="tx2"/>
                        </a:solidFill>
                        <a:effectLst/>
                        <a:latin typeface="Garamond" pitchFamily="18" charset="0"/>
                        <a:ea typeface="FZYaoTi"/>
                        <a:cs typeface="Times New Roman" panose="02020603050405020304" pitchFamily="18" charset="0"/>
                      </a:endParaRPr>
                    </a:p>
                  </a:txBody>
                  <a:tcPr marL="56975" marR="56975" marT="0" marB="0"/>
                </a:tc>
                <a:tc hMerge="1">
                  <a:txBody>
                    <a:bodyPr/>
                    <a:lstStyle/>
                    <a:p>
                      <a:endParaRPr lang="en-US"/>
                    </a:p>
                  </a:txBody>
                  <a:tcPr/>
                </a:tc>
                <a:tc gridSpan="2">
                  <a:txBody>
                    <a:bodyPr/>
                    <a:lstStyle/>
                    <a:p>
                      <a:pPr algn="ctr">
                        <a:lnSpc>
                          <a:spcPct val="115000"/>
                        </a:lnSpc>
                        <a:spcAft>
                          <a:spcPts val="0"/>
                        </a:spcAft>
                      </a:pPr>
                      <a:endParaRPr lang="en-US" sz="1400" b="1" dirty="0">
                        <a:solidFill>
                          <a:schemeClr val="tx2"/>
                        </a:solidFill>
                        <a:effectLst/>
                        <a:latin typeface="Garamond" pitchFamily="18" charset="0"/>
                        <a:ea typeface="FZYaoTi"/>
                        <a:cs typeface="Times New Roman" panose="02020603050405020304" pitchFamily="18" charset="0"/>
                      </a:endParaRPr>
                    </a:p>
                  </a:txBody>
                  <a:tcPr marL="56975" marR="56975" marT="0" marB="0"/>
                </a:tc>
                <a:tc hMerge="1">
                  <a:txBody>
                    <a:bodyPr/>
                    <a:lstStyle/>
                    <a:p>
                      <a:endParaRPr lang="en-US"/>
                    </a:p>
                  </a:txBody>
                  <a:tcPr/>
                </a:tc>
                <a:tc gridSpan="2">
                  <a:txBody>
                    <a:bodyPr/>
                    <a:lstStyle/>
                    <a:p>
                      <a:pPr marL="0" algn="l" defTabSz="914400" rtl="0" eaLnBrk="1" latinLnBrk="0" hangingPunct="1">
                        <a:lnSpc>
                          <a:spcPct val="115000"/>
                        </a:lnSpc>
                        <a:spcAft>
                          <a:spcPts val="0"/>
                        </a:spcAft>
                      </a:pPr>
                      <a:endParaRPr lang="en-US" sz="1800" b="1" i="1" kern="1200" dirty="0" smtClean="0">
                        <a:solidFill>
                          <a:schemeClr val="tx2"/>
                        </a:solidFill>
                        <a:effectLst/>
                        <a:latin typeface="Garamond" pitchFamily="18" charset="0"/>
                        <a:ea typeface="+mn-ea"/>
                        <a:cs typeface="+mn-cs"/>
                      </a:endParaRPr>
                    </a:p>
                    <a:p>
                      <a:pPr marL="0" algn="l" defTabSz="914400" rtl="0" eaLnBrk="1" latinLnBrk="0" hangingPunct="1">
                        <a:lnSpc>
                          <a:spcPct val="115000"/>
                        </a:lnSpc>
                        <a:spcAft>
                          <a:spcPts val="0"/>
                        </a:spcAft>
                      </a:pPr>
                      <a:r>
                        <a:rPr lang="en-US" sz="1800" b="1" i="1" kern="1200" dirty="0" smtClean="0">
                          <a:solidFill>
                            <a:schemeClr val="tx2"/>
                          </a:solidFill>
                          <a:effectLst/>
                          <a:latin typeface="Garamond" pitchFamily="18" charset="0"/>
                          <a:ea typeface="+mn-ea"/>
                          <a:cs typeface="+mn-cs"/>
                        </a:rPr>
                        <a:t>Severe </a:t>
                      </a:r>
                      <a:r>
                        <a:rPr lang="en-US" sz="1800" b="1" i="1" kern="1200" dirty="0">
                          <a:solidFill>
                            <a:schemeClr val="tx2"/>
                          </a:solidFill>
                          <a:effectLst/>
                          <a:latin typeface="Garamond" pitchFamily="18" charset="0"/>
                          <a:ea typeface="+mn-ea"/>
                          <a:cs typeface="+mn-cs"/>
                        </a:rPr>
                        <a:t>food insecurity</a:t>
                      </a:r>
                    </a:p>
                  </a:txBody>
                  <a:tcPr marL="56975" marR="56975" marT="0" marB="0"/>
                </a:tc>
                <a:tc hMerge="1">
                  <a:txBody>
                    <a:bodyPr/>
                    <a:lstStyle/>
                    <a:p>
                      <a:endParaRPr lang="en-US"/>
                    </a:p>
                  </a:txBody>
                  <a:tcPr/>
                </a:tc>
                <a:extLst>
                  <a:ext uri="{0D108BD9-81ED-4DB2-BD59-A6C34878D82A}">
                    <a16:rowId xmlns:a16="http://schemas.microsoft.com/office/drawing/2014/main" val="10000"/>
                  </a:ext>
                </a:extLst>
              </a:tr>
              <a:tr h="10574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accent6">
                              <a:lumMod val="50000"/>
                            </a:schemeClr>
                          </a:solidFill>
                          <a:effectLst/>
                          <a:latin typeface="Garamond" pitchFamily="18" charset="0"/>
                        </a:rPr>
                        <a:t>Anxiety about ability </a:t>
                      </a:r>
                      <a:br>
                        <a:rPr lang="en-US" sz="1400" b="1" dirty="0" smtClean="0">
                          <a:solidFill>
                            <a:schemeClr val="accent6">
                              <a:lumMod val="50000"/>
                            </a:schemeClr>
                          </a:solidFill>
                          <a:effectLst/>
                          <a:latin typeface="Garamond" pitchFamily="18" charset="0"/>
                        </a:rPr>
                      </a:br>
                      <a:r>
                        <a:rPr lang="en-US" sz="1400" b="1" dirty="0" smtClean="0">
                          <a:solidFill>
                            <a:schemeClr val="accent6">
                              <a:lumMod val="50000"/>
                            </a:schemeClr>
                          </a:solidFill>
                          <a:effectLst/>
                          <a:latin typeface="Garamond" pitchFamily="18" charset="0"/>
                        </a:rPr>
                        <a:t>to procure adequate food</a:t>
                      </a:r>
                      <a:endParaRPr lang="en-US" sz="1400" b="1" dirty="0" smtClean="0">
                        <a:solidFill>
                          <a:schemeClr val="accent6">
                            <a:lumMod val="50000"/>
                          </a:schemeClr>
                        </a:solidFill>
                        <a:effectLst/>
                        <a:latin typeface="Garamond" pitchFamily="18" charset="0"/>
                        <a:ea typeface="FZYaoTi"/>
                        <a:cs typeface="Times New Roman" panose="02020603050405020304" pitchFamily="18" charset="0"/>
                      </a:endParaRPr>
                    </a:p>
                    <a:p>
                      <a:pPr>
                        <a:lnSpc>
                          <a:spcPct val="115000"/>
                        </a:lnSpc>
                        <a:spcAft>
                          <a:spcPts val="0"/>
                        </a:spcAft>
                      </a:pPr>
                      <a:endParaRPr lang="en-US" sz="1400" b="1" dirty="0">
                        <a:solidFill>
                          <a:schemeClr val="accent6">
                            <a:lumMod val="50000"/>
                          </a:schemeClr>
                        </a:solidFill>
                        <a:effectLst/>
                        <a:latin typeface="Garamond" pitchFamily="18" charset="0"/>
                        <a:ea typeface="FZYaoTi"/>
                        <a:cs typeface="Times New Roman" panose="02020603050405020304" pitchFamily="18" charset="0"/>
                      </a:endParaRPr>
                    </a:p>
                  </a:txBody>
                  <a:tcPr marL="56975" marR="56975" marT="0" marB="0"/>
                </a:tc>
                <a:tc gridSpan="2">
                  <a:txBody>
                    <a:bodyPr/>
                    <a:lstStyle/>
                    <a:p>
                      <a:pPr algn="ctr">
                        <a:lnSpc>
                          <a:spcPct val="115000"/>
                        </a:lnSpc>
                        <a:spcAft>
                          <a:spcPts val="0"/>
                        </a:spcAft>
                      </a:pPr>
                      <a:r>
                        <a:rPr lang="en-US" sz="1400" b="1" dirty="0" smtClean="0">
                          <a:solidFill>
                            <a:schemeClr val="accent6">
                              <a:lumMod val="50000"/>
                            </a:schemeClr>
                          </a:solidFill>
                          <a:effectLst/>
                          <a:latin typeface="Garamond" pitchFamily="18" charset="0"/>
                        </a:rPr>
                        <a:t>Compromising </a:t>
                      </a:r>
                      <a:r>
                        <a:rPr lang="en-US" sz="1400" b="1" dirty="0">
                          <a:solidFill>
                            <a:schemeClr val="accent6">
                              <a:lumMod val="50000"/>
                            </a:schemeClr>
                          </a:solidFill>
                          <a:effectLst/>
                          <a:latin typeface="Garamond" pitchFamily="18" charset="0"/>
                        </a:rPr>
                        <a:t>quality </a:t>
                      </a:r>
                      <a:r>
                        <a:rPr lang="en-US" sz="1400" b="1" dirty="0" smtClean="0">
                          <a:solidFill>
                            <a:schemeClr val="accent6">
                              <a:lumMod val="50000"/>
                            </a:schemeClr>
                          </a:solidFill>
                          <a:effectLst/>
                          <a:latin typeface="Garamond" pitchFamily="18" charset="0"/>
                        </a:rPr>
                        <a:t>and </a:t>
                      </a:r>
                      <a:r>
                        <a:rPr lang="en-US" sz="1400" b="1" dirty="0">
                          <a:solidFill>
                            <a:schemeClr val="accent6">
                              <a:lumMod val="50000"/>
                            </a:schemeClr>
                          </a:solidFill>
                          <a:effectLst/>
                          <a:latin typeface="Garamond" pitchFamily="18" charset="0"/>
                        </a:rPr>
                        <a:t>variety of food</a:t>
                      </a:r>
                      <a:endParaRPr lang="en-US" sz="1400" b="1" dirty="0">
                        <a:solidFill>
                          <a:schemeClr val="accent6">
                            <a:lumMod val="50000"/>
                          </a:schemeClr>
                        </a:solidFill>
                        <a:effectLst/>
                        <a:latin typeface="Garamond" pitchFamily="18" charset="0"/>
                        <a:ea typeface="FZYaoTi"/>
                        <a:cs typeface="Times New Roman" panose="02020603050405020304" pitchFamily="18" charset="0"/>
                      </a:endParaRPr>
                    </a:p>
                  </a:txBody>
                  <a:tcPr marL="56975" marR="56975" marT="0" marB="0"/>
                </a:tc>
                <a:tc hMerge="1">
                  <a:txBody>
                    <a:bodyPr/>
                    <a:lstStyle/>
                    <a:p>
                      <a:endParaRPr lang="en-US"/>
                    </a:p>
                  </a:txBody>
                  <a:tcPr/>
                </a:tc>
                <a:tc gridSpan="2">
                  <a:txBody>
                    <a:bodyPr/>
                    <a:lstStyle/>
                    <a:p>
                      <a:pPr algn="ctr">
                        <a:lnSpc>
                          <a:spcPct val="115000"/>
                        </a:lnSpc>
                        <a:spcAft>
                          <a:spcPts val="0"/>
                        </a:spcAft>
                      </a:pPr>
                      <a:r>
                        <a:rPr lang="en-US" sz="1400" b="1" dirty="0" smtClean="0">
                          <a:solidFill>
                            <a:schemeClr val="accent6">
                              <a:lumMod val="50000"/>
                            </a:schemeClr>
                          </a:solidFill>
                          <a:effectLst/>
                          <a:latin typeface="Garamond" pitchFamily="18" charset="0"/>
                        </a:rPr>
                        <a:t>Reducing </a:t>
                      </a:r>
                      <a:r>
                        <a:rPr lang="en-US" sz="1400" b="1" dirty="0">
                          <a:solidFill>
                            <a:schemeClr val="accent6">
                              <a:lumMod val="50000"/>
                            </a:schemeClr>
                          </a:solidFill>
                          <a:effectLst/>
                          <a:latin typeface="Garamond" pitchFamily="18" charset="0"/>
                        </a:rPr>
                        <a:t>quantities, </a:t>
                      </a:r>
                      <a:r>
                        <a:rPr lang="en-US" sz="1400" b="1" dirty="0" smtClean="0">
                          <a:solidFill>
                            <a:schemeClr val="accent6">
                              <a:lumMod val="50000"/>
                            </a:schemeClr>
                          </a:solidFill>
                          <a:effectLst/>
                          <a:latin typeface="Garamond" pitchFamily="18" charset="0"/>
                        </a:rPr>
                        <a:t/>
                      </a:r>
                      <a:br>
                        <a:rPr lang="en-US" sz="1400" b="1" dirty="0" smtClean="0">
                          <a:solidFill>
                            <a:schemeClr val="accent6">
                              <a:lumMod val="50000"/>
                            </a:schemeClr>
                          </a:solidFill>
                          <a:effectLst/>
                          <a:latin typeface="Garamond" pitchFamily="18" charset="0"/>
                        </a:rPr>
                      </a:br>
                      <a:r>
                        <a:rPr lang="en-US" sz="1400" b="1" dirty="0" smtClean="0">
                          <a:solidFill>
                            <a:schemeClr val="accent6">
                              <a:lumMod val="50000"/>
                            </a:schemeClr>
                          </a:solidFill>
                          <a:effectLst/>
                          <a:latin typeface="Garamond" pitchFamily="18" charset="0"/>
                        </a:rPr>
                        <a:t>skipping </a:t>
                      </a:r>
                      <a:r>
                        <a:rPr lang="en-US" sz="1400" b="1" dirty="0">
                          <a:solidFill>
                            <a:schemeClr val="accent6">
                              <a:lumMod val="50000"/>
                            </a:schemeClr>
                          </a:solidFill>
                          <a:effectLst/>
                          <a:latin typeface="Garamond" pitchFamily="18" charset="0"/>
                        </a:rPr>
                        <a:t>meals</a:t>
                      </a:r>
                      <a:endParaRPr lang="en-US" sz="1400" b="1" dirty="0">
                        <a:solidFill>
                          <a:schemeClr val="accent6">
                            <a:lumMod val="50000"/>
                          </a:schemeClr>
                        </a:solidFill>
                        <a:effectLst/>
                        <a:latin typeface="Garamond" pitchFamily="18" charset="0"/>
                        <a:ea typeface="FZYaoTi"/>
                        <a:cs typeface="Times New Roman" panose="02020603050405020304" pitchFamily="18" charset="0"/>
                      </a:endParaRPr>
                    </a:p>
                  </a:txBody>
                  <a:tcPr marL="56975" marR="56975" marT="0" marB="0"/>
                </a:tc>
                <a:tc hMerge="1">
                  <a:txBody>
                    <a:bodyPr/>
                    <a:lstStyle/>
                    <a:p>
                      <a:endParaRPr lang="en-US"/>
                    </a:p>
                  </a:txBody>
                  <a:tcPr/>
                </a:tc>
                <a:tc>
                  <a:txBody>
                    <a:bodyPr/>
                    <a:lstStyle/>
                    <a:p>
                      <a:pPr algn="ctr">
                        <a:lnSpc>
                          <a:spcPct val="115000"/>
                        </a:lnSpc>
                        <a:spcAft>
                          <a:spcPts val="0"/>
                        </a:spcAft>
                      </a:pPr>
                      <a:r>
                        <a:rPr lang="en-US" sz="1400" b="1" dirty="0" smtClean="0">
                          <a:solidFill>
                            <a:schemeClr val="accent6">
                              <a:lumMod val="50000"/>
                            </a:schemeClr>
                          </a:solidFill>
                          <a:effectLst/>
                          <a:latin typeface="Garamond" pitchFamily="18" charset="0"/>
                        </a:rPr>
                        <a:t>Experiencing </a:t>
                      </a:r>
                      <a:r>
                        <a:rPr lang="en-US" sz="1400" b="1" dirty="0">
                          <a:solidFill>
                            <a:schemeClr val="accent6">
                              <a:lumMod val="50000"/>
                            </a:schemeClr>
                          </a:solidFill>
                          <a:effectLst/>
                          <a:latin typeface="Garamond" pitchFamily="18" charset="0"/>
                        </a:rPr>
                        <a:t>hunger</a:t>
                      </a:r>
                      <a:endParaRPr lang="en-US" sz="1400" b="1" dirty="0">
                        <a:solidFill>
                          <a:schemeClr val="accent6">
                            <a:lumMod val="50000"/>
                          </a:schemeClr>
                        </a:solidFill>
                        <a:effectLst/>
                        <a:latin typeface="Garamond" pitchFamily="18" charset="0"/>
                        <a:ea typeface="FZYaoTi"/>
                        <a:cs typeface="Times New Roman" panose="02020603050405020304" pitchFamily="18" charset="0"/>
                      </a:endParaRPr>
                    </a:p>
                  </a:txBody>
                  <a:tcPr marL="56975" marR="56975" marT="0" marB="0"/>
                </a:tc>
                <a:extLst>
                  <a:ext uri="{0D108BD9-81ED-4DB2-BD59-A6C34878D82A}">
                    <a16:rowId xmlns:a16="http://schemas.microsoft.com/office/drawing/2014/main" val="10001"/>
                  </a:ext>
                </a:extLst>
              </a:tr>
            </a:tbl>
          </a:graphicData>
        </a:graphic>
      </p:graphicFrame>
      <p:cxnSp>
        <p:nvCxnSpPr>
          <p:cNvPr id="11" name="Connettore 2 10"/>
          <p:cNvCxnSpPr/>
          <p:nvPr/>
        </p:nvCxnSpPr>
        <p:spPr>
          <a:xfrm>
            <a:off x="942798" y="3140968"/>
            <a:ext cx="71238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5127" name="Picture 7" descr="00070668"/>
          <p:cNvPicPr>
            <a:picLocks noChangeAspect="1" noChangeArrowheads="1"/>
          </p:cNvPicPr>
          <p:nvPr/>
        </p:nvPicPr>
        <p:blipFill>
          <a:blip r:embed="rId3" cstate="print"/>
          <a:srcRect/>
          <a:stretch>
            <a:fillRect/>
          </a:stretch>
        </p:blipFill>
        <p:spPr bwMode="auto">
          <a:xfrm>
            <a:off x="1007605" y="4271494"/>
            <a:ext cx="2527481" cy="1613284"/>
          </a:xfrm>
          <a:prstGeom prst="rect">
            <a:avLst/>
          </a:prstGeom>
          <a:noFill/>
        </p:spPr>
      </p:pic>
      <p:pic>
        <p:nvPicPr>
          <p:cNvPr id="5128" name="Picture 8" descr="F:\LCIRAH\WOMAN market peru.jpg"/>
          <p:cNvPicPr>
            <a:picLocks noChangeAspect="1" noChangeArrowheads="1"/>
          </p:cNvPicPr>
          <p:nvPr/>
        </p:nvPicPr>
        <p:blipFill>
          <a:blip r:embed="rId4" cstate="print"/>
          <a:srcRect/>
          <a:stretch>
            <a:fillRect/>
          </a:stretch>
        </p:blipFill>
        <p:spPr bwMode="auto">
          <a:xfrm>
            <a:off x="5220072" y="4056534"/>
            <a:ext cx="2592288" cy="1944216"/>
          </a:xfrm>
          <a:prstGeom prst="rect">
            <a:avLst/>
          </a:prstGeom>
          <a:noFill/>
        </p:spPr>
      </p:pic>
      <p:sp>
        <p:nvSpPr>
          <p:cNvPr id="7" name="Rectangle 6"/>
          <p:cNvSpPr/>
          <p:nvPr/>
        </p:nvSpPr>
        <p:spPr>
          <a:xfrm>
            <a:off x="7812360" y="5696106"/>
            <a:ext cx="1499962" cy="276999"/>
          </a:xfrm>
          <a:prstGeom prst="rect">
            <a:avLst/>
          </a:prstGeom>
        </p:spPr>
        <p:txBody>
          <a:bodyPr wrap="none">
            <a:spAutoFit/>
          </a:bodyPr>
          <a:lstStyle/>
          <a:p>
            <a:r>
              <a:rPr lang="en-US" sz="1200" dirty="0"/>
              <a:t>Courtesy (FAO, 2016)</a:t>
            </a:r>
            <a:endParaRPr lang="en-ZA" sz="1200" dirty="0"/>
          </a:p>
        </p:txBody>
      </p:sp>
    </p:spTree>
    <p:extLst>
      <p:ext uri="{BB962C8B-B14F-4D97-AF65-F5344CB8AC3E}">
        <p14:creationId xmlns:p14="http://schemas.microsoft.com/office/powerpoint/2010/main" val="233690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Importance of the Food insecurity indicator (FIES)</a:t>
            </a:r>
            <a:endParaRPr lang="en-ZA" sz="3600" b="1" dirty="0"/>
          </a:p>
        </p:txBody>
      </p:sp>
      <p:sp>
        <p:nvSpPr>
          <p:cNvPr id="3" name="Content Placeholder 2"/>
          <p:cNvSpPr>
            <a:spLocks noGrp="1"/>
          </p:cNvSpPr>
          <p:nvPr>
            <p:ph idx="1"/>
          </p:nvPr>
        </p:nvSpPr>
        <p:spPr/>
        <p:txBody>
          <a:bodyPr/>
          <a:lstStyle/>
          <a:p>
            <a:r>
              <a:rPr lang="en-GB" dirty="0" smtClean="0"/>
              <a:t>FIES is </a:t>
            </a:r>
            <a:r>
              <a:rPr lang="en-GB" dirty="0"/>
              <a:t>an SDG monitoring indicator for ending hunger and improving access to food (target 2.1.2</a:t>
            </a:r>
            <a:r>
              <a:rPr lang="en-GB" dirty="0" smtClean="0"/>
              <a:t>)</a:t>
            </a:r>
          </a:p>
          <a:p>
            <a:r>
              <a:rPr lang="en-ZA" dirty="0" smtClean="0"/>
              <a:t>It is used for global </a:t>
            </a:r>
            <a:r>
              <a:rPr lang="en-ZA" dirty="0"/>
              <a:t>monitoring of progress towards the Sustainable Development Goals (SDGs)</a:t>
            </a:r>
            <a:endParaRPr lang="en-GB" dirty="0" smtClean="0"/>
          </a:p>
          <a:p>
            <a:r>
              <a:rPr lang="en-GB" dirty="0" smtClean="0"/>
              <a:t>It allows for cross-country comparisons</a:t>
            </a:r>
          </a:p>
          <a:p>
            <a:endParaRPr lang="en-GB" dirty="0"/>
          </a:p>
          <a:p>
            <a:endParaRPr lang="en-ZA" dirty="0"/>
          </a:p>
        </p:txBody>
      </p:sp>
    </p:spTree>
    <p:extLst>
      <p:ext uri="{BB962C8B-B14F-4D97-AF65-F5344CB8AC3E}">
        <p14:creationId xmlns:p14="http://schemas.microsoft.com/office/powerpoint/2010/main" val="1732882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FIES results</a:t>
            </a:r>
            <a:br>
              <a:rPr lang="en-ZA" dirty="0"/>
            </a:br>
            <a:endParaRPr lang="en-ZA" dirty="0"/>
          </a:p>
        </p:txBody>
      </p:sp>
      <p:sp>
        <p:nvSpPr>
          <p:cNvPr id="3" name="Content Placeholder 2"/>
          <p:cNvSpPr>
            <a:spLocks noGrp="1"/>
          </p:cNvSpPr>
          <p:nvPr>
            <p:ph idx="1"/>
          </p:nvPr>
        </p:nvSpPr>
        <p:spPr/>
        <p:txBody>
          <a:bodyPr/>
          <a:lstStyle/>
          <a:p>
            <a:endParaRPr lang="en-ZA" dirty="0"/>
          </a:p>
        </p:txBody>
      </p:sp>
    </p:spTree>
    <p:extLst>
      <p:ext uri="{BB962C8B-B14F-4D97-AF65-F5344CB8AC3E}">
        <p14:creationId xmlns:p14="http://schemas.microsoft.com/office/powerpoint/2010/main" val="245988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lstStyle/>
          <a:p>
            <a:pPr algn="l"/>
            <a:r>
              <a:rPr lang="en-GB" sz="1800" dirty="0"/>
              <a:t>The proportion of the population affected by moderate food insecurity plus the population classified as severely food insecure was 17,28% (10,1 million) in South Africa in 2019. </a:t>
            </a:r>
            <a:br>
              <a:rPr lang="en-GB" sz="1800" dirty="0"/>
            </a:br>
            <a:r>
              <a:rPr lang="en-GB" sz="1800" dirty="0"/>
              <a:t>The population classified with severe food insecurity was 7% (4,1 million).</a:t>
            </a:r>
            <a:r>
              <a:rPr lang="en-GB" sz="1800" dirty="0" smtClean="0"/>
              <a:t/>
            </a:r>
            <a:br>
              <a:rPr lang="en-GB" sz="1800" dirty="0" smtClean="0"/>
            </a:br>
            <a:r>
              <a:rPr lang="en-GB" sz="1800" dirty="0" smtClean="0"/>
              <a:t>The </a:t>
            </a:r>
            <a:r>
              <a:rPr lang="en-GB" sz="1800" dirty="0"/>
              <a:t>female population is the worst affected by both moderate to severe food insecurity and severe food insecurity compared to </a:t>
            </a:r>
            <a:r>
              <a:rPr lang="en-GB" sz="1800" dirty="0" smtClean="0"/>
              <a:t>males.</a:t>
            </a:r>
            <a:br>
              <a:rPr lang="en-GB" sz="1800" dirty="0" smtClean="0"/>
            </a:br>
            <a:r>
              <a:rPr lang="en-GB" sz="1800" dirty="0"/>
              <a:t> . </a:t>
            </a:r>
            <a:r>
              <a:rPr lang="en-ZA" sz="1800" dirty="0"/>
              <a:t/>
            </a:r>
            <a:br>
              <a:rPr lang="en-ZA" sz="1800" dirty="0"/>
            </a:br>
            <a:endParaRPr lang="en-ZA" sz="1800" dirty="0"/>
          </a:p>
        </p:txBody>
      </p:sp>
      <p:graphicFrame>
        <p:nvGraphicFramePr>
          <p:cNvPr id="6" name="Content Placeholder 5"/>
          <p:cNvGraphicFramePr>
            <a:graphicFrameLocks noGrp="1"/>
          </p:cNvGraphicFramePr>
          <p:nvPr>
            <p:ph idx="1"/>
            <p:extLst/>
          </p:nvPr>
        </p:nvGraphicFramePr>
        <p:xfrm>
          <a:off x="457200" y="2204863"/>
          <a:ext cx="8229600" cy="3528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021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smtClean="0"/>
              <a:t>People </a:t>
            </a:r>
            <a:r>
              <a:rPr lang="en-GB" sz="1800" dirty="0"/>
              <a:t>residing in rural </a:t>
            </a:r>
            <a:r>
              <a:rPr lang="en-GB" sz="1800" dirty="0" smtClean="0"/>
              <a:t>areas (farms and traditional areas) </a:t>
            </a:r>
            <a:r>
              <a:rPr lang="en-GB" sz="1800" dirty="0"/>
              <a:t>were the worst affected by the prevalence of moderate to severe and severe food insecurity. </a:t>
            </a:r>
            <a:endParaRPr lang="en-ZA" sz="1800" dirty="0"/>
          </a:p>
        </p:txBody>
      </p:sp>
      <p:pic>
        <p:nvPicPr>
          <p:cNvPr id="4" name="Content Placeholder 3"/>
          <p:cNvPicPr>
            <a:picLocks noGrp="1" noChangeAspect="1"/>
          </p:cNvPicPr>
          <p:nvPr>
            <p:ph idx="1"/>
          </p:nvPr>
        </p:nvPicPr>
        <p:blipFill>
          <a:blip r:embed="rId2"/>
          <a:stretch>
            <a:fillRect/>
          </a:stretch>
        </p:blipFill>
        <p:spPr>
          <a:xfrm>
            <a:off x="611560" y="1556792"/>
            <a:ext cx="7776863" cy="3894535"/>
          </a:xfrm>
          <a:prstGeom prst="rect">
            <a:avLst/>
          </a:prstGeom>
        </p:spPr>
      </p:pic>
    </p:spTree>
    <p:extLst>
      <p:ext uri="{BB962C8B-B14F-4D97-AF65-F5344CB8AC3E}">
        <p14:creationId xmlns:p14="http://schemas.microsoft.com/office/powerpoint/2010/main" val="263103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lstStyle/>
          <a:p>
            <a:pPr algn="l"/>
            <a:r>
              <a:rPr lang="en-GB" sz="1800" dirty="0"/>
              <a:t>Almost one in every five black Africans was affected by the prevalence of moderate to severe food insecurity, closely followed by coloureds with 16,14% in 2019. Indians/Asians and whites were least </a:t>
            </a:r>
            <a:r>
              <a:rPr lang="en-GB" sz="1800" dirty="0" smtClean="0"/>
              <a:t>affected. </a:t>
            </a:r>
            <a:br>
              <a:rPr lang="en-GB" sz="1800" dirty="0" smtClean="0"/>
            </a:br>
            <a:r>
              <a:rPr lang="en-GB" sz="1800" dirty="0" smtClean="0"/>
              <a:t/>
            </a:r>
            <a:br>
              <a:rPr lang="en-GB" sz="1800" dirty="0" smtClean="0"/>
            </a:br>
            <a:endParaRPr lang="en-ZA" sz="1800"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07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a:t>The population residing in Northern Cape (28,8%), North West (28%), Free State (24,7%) and Mpumalanga (22%) were the provinces most affected by food insecurity in 2019 as their figures were far above the national </a:t>
            </a:r>
            <a:r>
              <a:rPr lang="en-GB" sz="1800" dirty="0" smtClean="0"/>
              <a:t>average.</a:t>
            </a:r>
            <a:endParaRPr lang="en-ZA" sz="1800" dirty="0"/>
          </a:p>
        </p:txBody>
      </p:sp>
      <p:pic>
        <p:nvPicPr>
          <p:cNvPr id="4" name="Content Placeholder 3"/>
          <p:cNvPicPr>
            <a:picLocks noGrp="1" noChangeAspect="1"/>
          </p:cNvPicPr>
          <p:nvPr>
            <p:ph idx="1"/>
          </p:nvPr>
        </p:nvPicPr>
        <p:blipFill>
          <a:blip r:embed="rId2"/>
          <a:stretch>
            <a:fillRect/>
          </a:stretch>
        </p:blipFill>
        <p:spPr>
          <a:xfrm>
            <a:off x="755576" y="1417639"/>
            <a:ext cx="7560840" cy="4253164"/>
          </a:xfrm>
          <a:prstGeom prst="rect">
            <a:avLst/>
          </a:prstGeom>
        </p:spPr>
      </p:pic>
    </p:spTree>
    <p:extLst>
      <p:ext uri="{BB962C8B-B14F-4D97-AF65-F5344CB8AC3E}">
        <p14:creationId xmlns:p14="http://schemas.microsoft.com/office/powerpoint/2010/main" val="269698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pPr algn="l"/>
            <a:r>
              <a:rPr lang="en-GB" sz="1800" dirty="0" smtClean="0"/>
              <a:t>It </a:t>
            </a:r>
            <a:r>
              <a:rPr lang="en-GB" sz="1800" dirty="0"/>
              <a:t>is clear from </a:t>
            </a:r>
            <a:r>
              <a:rPr lang="en-GB" sz="1800" dirty="0" smtClean="0"/>
              <a:t>the table that </a:t>
            </a:r>
            <a:r>
              <a:rPr lang="en-GB" sz="1800" dirty="0"/>
              <a:t>as a consequence of COVID-19, all the provinces were negatively affected by a rise in food insecurity prevalence rates in general. However, Northern Cape, and Eastern Cape  were less impacted by moderate to severe food insecurity and severe food insecurity  compared to the other provinces in 2020. Limpopo (28,9%) and Kwazulu-Natal (26,4%), on the other hand were some of the provinces that were worst affected by moderate to severe food insecurity prevalence rates in 2020. </a:t>
            </a:r>
            <a:br>
              <a:rPr lang="en-GB" sz="1800" dirty="0"/>
            </a:br>
            <a:r>
              <a:rPr lang="en-GB" sz="1800" dirty="0"/>
              <a:t/>
            </a:r>
            <a:br>
              <a:rPr lang="en-GB" sz="1800" dirty="0"/>
            </a:br>
            <a:endParaRPr lang="en-ZA" sz="1800" dirty="0"/>
          </a:p>
        </p:txBody>
      </p:sp>
      <p:pic>
        <p:nvPicPr>
          <p:cNvPr id="4" name="Content Placeholder 3"/>
          <p:cNvPicPr>
            <a:picLocks noGrp="1" noChangeAspect="1"/>
          </p:cNvPicPr>
          <p:nvPr>
            <p:ph idx="1"/>
          </p:nvPr>
        </p:nvPicPr>
        <p:blipFill>
          <a:blip r:embed="rId2"/>
          <a:stretch>
            <a:fillRect/>
          </a:stretch>
        </p:blipFill>
        <p:spPr>
          <a:xfrm>
            <a:off x="457772" y="2204864"/>
            <a:ext cx="8229599" cy="3528392"/>
          </a:xfrm>
          <a:prstGeom prst="rect">
            <a:avLst/>
          </a:prstGeom>
        </p:spPr>
      </p:pic>
    </p:spTree>
    <p:extLst>
      <p:ext uri="{BB962C8B-B14F-4D97-AF65-F5344CB8AC3E}">
        <p14:creationId xmlns:p14="http://schemas.microsoft.com/office/powerpoint/2010/main" val="111438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Factors that contribute to food insecurity </a:t>
            </a:r>
            <a:endParaRPr lang="en-ZA" sz="4000" dirty="0"/>
          </a:p>
        </p:txBody>
      </p:sp>
      <p:sp>
        <p:nvSpPr>
          <p:cNvPr id="3" name="Content Placeholder 2"/>
          <p:cNvSpPr>
            <a:spLocks noGrp="1"/>
          </p:cNvSpPr>
          <p:nvPr>
            <p:ph idx="1"/>
          </p:nvPr>
        </p:nvSpPr>
        <p:spPr/>
        <p:txBody>
          <a:bodyPr/>
          <a:lstStyle/>
          <a:p>
            <a:r>
              <a:rPr lang="en-GB" dirty="0" smtClean="0"/>
              <a:t>Some of the factors that may influence food insecurity </a:t>
            </a:r>
          </a:p>
          <a:p>
            <a:pPr lvl="1"/>
            <a:r>
              <a:rPr lang="en-GB" dirty="0" smtClean="0"/>
              <a:t>Employment status</a:t>
            </a:r>
          </a:p>
          <a:p>
            <a:pPr lvl="1"/>
            <a:r>
              <a:rPr lang="en-GB" dirty="0" smtClean="0"/>
              <a:t>Sources of income</a:t>
            </a:r>
          </a:p>
          <a:p>
            <a:pPr lvl="1"/>
            <a:r>
              <a:rPr lang="en-GB" dirty="0" smtClean="0"/>
              <a:t>The ability to produce food (Household’s involvement in agricultural activities)</a:t>
            </a:r>
            <a:endParaRPr lang="en-ZA" dirty="0"/>
          </a:p>
        </p:txBody>
      </p:sp>
    </p:spTree>
    <p:extLst>
      <p:ext uri="{BB962C8B-B14F-4D97-AF65-F5344CB8AC3E}">
        <p14:creationId xmlns:p14="http://schemas.microsoft.com/office/powerpoint/2010/main" val="106330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71267" y="131722"/>
            <a:ext cx="8820472" cy="704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ZA" altLang="en-US" b="1" dirty="0" smtClean="0">
                <a:solidFill>
                  <a:schemeClr val="tx2"/>
                </a:solidFill>
              </a:rPr>
              <a:t>Content of the report</a:t>
            </a:r>
          </a:p>
        </p:txBody>
      </p:sp>
      <p:sp>
        <p:nvSpPr>
          <p:cNvPr id="3" name="Content Placeholder 2"/>
          <p:cNvSpPr>
            <a:spLocks noGrp="1"/>
          </p:cNvSpPr>
          <p:nvPr>
            <p:ph idx="1"/>
          </p:nvPr>
        </p:nvSpPr>
        <p:spPr>
          <a:xfrm>
            <a:off x="701818" y="925064"/>
            <a:ext cx="8046645" cy="5431286"/>
          </a:xfrm>
        </p:spPr>
        <p:txBody>
          <a:bodyPr>
            <a:normAutofit fontScale="92500" lnSpcReduction="20000"/>
          </a:bodyPr>
          <a:lstStyle/>
          <a:p>
            <a:pPr lvl="1">
              <a:buFont typeface="Wingdings" panose="05000000000000000000" pitchFamily="2" charset="2"/>
              <a:buChar char="§"/>
              <a:defRPr/>
            </a:pPr>
            <a:r>
              <a:rPr lang="en-ZA" b="1" dirty="0" smtClean="0">
                <a:solidFill>
                  <a:prstClr val="black"/>
                </a:solidFill>
              </a:rPr>
              <a:t>Chapter 1: Background</a:t>
            </a:r>
          </a:p>
          <a:p>
            <a:pPr lvl="2">
              <a:buFont typeface="Wingdings" panose="05000000000000000000" pitchFamily="2" charset="2"/>
              <a:buChar char="§"/>
              <a:defRPr/>
            </a:pPr>
            <a:r>
              <a:rPr lang="en-GB" dirty="0" smtClean="0">
                <a:solidFill>
                  <a:prstClr val="black"/>
                </a:solidFill>
              </a:rPr>
              <a:t>State of food security in the world</a:t>
            </a:r>
          </a:p>
          <a:p>
            <a:pPr lvl="2">
              <a:buFont typeface="Wingdings" panose="05000000000000000000" pitchFamily="2" charset="2"/>
              <a:buChar char="§"/>
              <a:defRPr/>
            </a:pPr>
            <a:r>
              <a:rPr lang="en-GB" dirty="0" smtClean="0">
                <a:solidFill>
                  <a:prstClr val="black"/>
                </a:solidFill>
              </a:rPr>
              <a:t>Factors affecting food security in South Africa</a:t>
            </a:r>
            <a:endParaRPr lang="en-ZA" dirty="0" smtClean="0">
              <a:solidFill>
                <a:prstClr val="black"/>
              </a:solidFill>
            </a:endParaRPr>
          </a:p>
          <a:p>
            <a:pPr lvl="1">
              <a:buFont typeface="Wingdings" panose="05000000000000000000" pitchFamily="2" charset="2"/>
              <a:buChar char="§"/>
              <a:defRPr/>
            </a:pPr>
            <a:r>
              <a:rPr lang="en-ZA" b="1" dirty="0" smtClean="0">
                <a:solidFill>
                  <a:prstClr val="black"/>
                </a:solidFill>
              </a:rPr>
              <a:t>Chapter 2: Purpose of the report</a:t>
            </a:r>
          </a:p>
          <a:p>
            <a:pPr lvl="2">
              <a:buFont typeface="Wingdings" panose="05000000000000000000" pitchFamily="2" charset="2"/>
              <a:buChar char="§"/>
              <a:defRPr/>
            </a:pPr>
            <a:r>
              <a:rPr lang="en-GB" dirty="0" smtClean="0">
                <a:solidFill>
                  <a:prstClr val="black"/>
                </a:solidFill>
              </a:rPr>
              <a:t>To present the state of food insecurity in south Africa using Food Insecurity Experience Scale results</a:t>
            </a:r>
            <a:endParaRPr lang="en-ZA" dirty="0" smtClean="0">
              <a:solidFill>
                <a:prstClr val="black"/>
              </a:solidFill>
            </a:endParaRPr>
          </a:p>
          <a:p>
            <a:pPr lvl="1">
              <a:buFont typeface="Wingdings" panose="05000000000000000000" pitchFamily="2" charset="2"/>
              <a:buChar char="§"/>
              <a:defRPr/>
            </a:pPr>
            <a:r>
              <a:rPr lang="en-ZA" b="1" dirty="0" smtClean="0">
                <a:solidFill>
                  <a:prstClr val="black"/>
                </a:solidFill>
              </a:rPr>
              <a:t>Chapter 3: Methodology (FIES) and sources</a:t>
            </a:r>
          </a:p>
          <a:p>
            <a:pPr lvl="1">
              <a:buFont typeface="Wingdings" panose="05000000000000000000" pitchFamily="2" charset="2"/>
              <a:buChar char="§"/>
              <a:defRPr/>
            </a:pPr>
            <a:r>
              <a:rPr lang="en-GB" b="1" dirty="0" smtClean="0">
                <a:solidFill>
                  <a:prstClr val="black"/>
                </a:solidFill>
              </a:rPr>
              <a:t>Chapter 4: FIES results </a:t>
            </a:r>
          </a:p>
          <a:p>
            <a:pPr lvl="3">
              <a:buFont typeface="Wingdings" panose="05000000000000000000" pitchFamily="2" charset="2"/>
              <a:buChar char="§"/>
              <a:defRPr/>
            </a:pPr>
            <a:r>
              <a:rPr lang="en-GB" sz="2100" b="1" dirty="0">
                <a:solidFill>
                  <a:prstClr val="black"/>
                </a:solidFill>
              </a:rPr>
              <a:t>South Africa’s prevalence of moderate to severe and severe food insecurity</a:t>
            </a:r>
          </a:p>
          <a:p>
            <a:pPr lvl="1">
              <a:buFont typeface="Wingdings" panose="05000000000000000000" pitchFamily="2" charset="2"/>
              <a:buChar char="§"/>
              <a:defRPr/>
            </a:pPr>
            <a:r>
              <a:rPr lang="en-GB" b="1" dirty="0" smtClean="0">
                <a:solidFill>
                  <a:prstClr val="black"/>
                </a:solidFill>
              </a:rPr>
              <a:t>Chapter </a:t>
            </a:r>
            <a:r>
              <a:rPr lang="en-GB" b="1" dirty="0">
                <a:solidFill>
                  <a:prstClr val="black"/>
                </a:solidFill>
              </a:rPr>
              <a:t>5</a:t>
            </a:r>
            <a:r>
              <a:rPr lang="en-GB" b="1" dirty="0" smtClean="0">
                <a:solidFill>
                  <a:prstClr val="black"/>
                </a:solidFill>
              </a:rPr>
              <a:t>: Factors contributing to food insecurity </a:t>
            </a:r>
          </a:p>
          <a:p>
            <a:pPr lvl="3">
              <a:buFont typeface="Wingdings" panose="05000000000000000000" pitchFamily="2" charset="2"/>
              <a:buChar char="§"/>
              <a:defRPr/>
            </a:pPr>
            <a:r>
              <a:rPr lang="en-GB" b="1" dirty="0" smtClean="0">
                <a:solidFill>
                  <a:prstClr val="black"/>
                </a:solidFill>
              </a:rPr>
              <a:t>Employment status within south African households</a:t>
            </a:r>
          </a:p>
          <a:p>
            <a:pPr lvl="3">
              <a:buFont typeface="Wingdings" panose="05000000000000000000" pitchFamily="2" charset="2"/>
              <a:buChar char="§"/>
              <a:defRPr/>
            </a:pPr>
            <a:r>
              <a:rPr lang="en-GB" b="1" dirty="0" smtClean="0">
                <a:solidFill>
                  <a:prstClr val="black"/>
                </a:solidFill>
              </a:rPr>
              <a:t>Households sources of income</a:t>
            </a:r>
          </a:p>
          <a:p>
            <a:pPr lvl="3">
              <a:buFont typeface="Wingdings" panose="05000000000000000000" pitchFamily="2" charset="2"/>
              <a:buChar char="§"/>
              <a:defRPr/>
            </a:pPr>
            <a:r>
              <a:rPr lang="en-GB" b="1" dirty="0" smtClean="0">
                <a:solidFill>
                  <a:prstClr val="black"/>
                </a:solidFill>
              </a:rPr>
              <a:t>Households involvement in agriculture</a:t>
            </a:r>
          </a:p>
          <a:p>
            <a:pPr lvl="1">
              <a:buFont typeface="Wingdings" panose="05000000000000000000" pitchFamily="2" charset="2"/>
              <a:buChar char="§"/>
              <a:defRPr/>
            </a:pPr>
            <a:r>
              <a:rPr lang="en-ZA" b="1" dirty="0" smtClean="0">
                <a:solidFill>
                  <a:prstClr val="black"/>
                </a:solidFill>
              </a:rPr>
              <a:t>Chapter </a:t>
            </a:r>
            <a:r>
              <a:rPr lang="en-ZA" b="1" dirty="0">
                <a:solidFill>
                  <a:prstClr val="black"/>
                </a:solidFill>
              </a:rPr>
              <a:t>6</a:t>
            </a:r>
            <a:r>
              <a:rPr lang="en-ZA" b="1" dirty="0" smtClean="0">
                <a:solidFill>
                  <a:prstClr val="black"/>
                </a:solidFill>
              </a:rPr>
              <a:t>: Summary of the findings and conclusion</a:t>
            </a:r>
          </a:p>
          <a:p>
            <a:pPr lvl="1">
              <a:buFont typeface="Wingdings" panose="05000000000000000000" pitchFamily="2" charset="2"/>
              <a:buChar char="§"/>
              <a:defRPr/>
            </a:pPr>
            <a:endParaRPr lang="en-ZA" dirty="0" smtClean="0">
              <a:solidFill>
                <a:prstClr val="black"/>
              </a:solidFill>
            </a:endParaRPr>
          </a:p>
          <a:p>
            <a:pPr marL="457200" lvl="1" indent="0">
              <a:buNone/>
              <a:defRPr/>
            </a:pPr>
            <a:endParaRPr lang="en-ZA" dirty="0" smtClean="0">
              <a:solidFill>
                <a:prstClr val="black"/>
              </a:solidFill>
            </a:endParaRPr>
          </a:p>
          <a:p>
            <a:pPr lvl="1">
              <a:defRPr/>
            </a:pPr>
            <a:endParaRPr lang="en-ZA" dirty="0">
              <a:solidFill>
                <a:prstClr val="black"/>
              </a:solidFill>
            </a:endParaRPr>
          </a:p>
          <a:p>
            <a:pPr marL="342900" indent="-342900">
              <a:buFont typeface="Arial" panose="020B0604020202020204" pitchFamily="34" charset="0"/>
              <a:buChar char="•"/>
              <a:defRPr/>
            </a:pPr>
            <a:endParaRPr lang="en-ZA" b="1" dirty="0" smtClean="0">
              <a:solidFill>
                <a:srgbClr val="0070C0"/>
              </a:solidFill>
            </a:endParaRPr>
          </a:p>
          <a:p>
            <a:pPr lvl="1">
              <a:defRPr/>
            </a:pPr>
            <a:endParaRPr lang="en-ZA" dirty="0" smtClean="0"/>
          </a:p>
          <a:p>
            <a:pPr lvl="1">
              <a:defRPr/>
            </a:pPr>
            <a:endParaRPr lang="en-ZA" dirty="0"/>
          </a:p>
        </p:txBody>
      </p:sp>
      <p:sp>
        <p:nvSpPr>
          <p:cNvPr id="4" name="Slide Number Placeholder 3"/>
          <p:cNvSpPr>
            <a:spLocks noGrp="1"/>
          </p:cNvSpPr>
          <p:nvPr>
            <p:ph type="sldNum" sz="quarter" idx="10"/>
          </p:nvPr>
        </p:nvSpPr>
        <p:spPr/>
        <p:txBody>
          <a:bodyPr/>
          <a:lstStyle/>
          <a:p>
            <a:pPr>
              <a:defRPr/>
            </a:pPr>
            <a:fld id="{EE0FAA87-3625-4113-A524-C8177DBAE677}" type="slidenum">
              <a:rPr lang="en-ZA" altLang="en-US" smtClean="0"/>
              <a:pPr>
                <a:defRPr/>
              </a:pPr>
              <a:t>2</a:t>
            </a:fld>
            <a:endParaRPr lang="en-ZA" altLang="en-US"/>
          </a:p>
        </p:txBody>
      </p:sp>
    </p:spTree>
    <p:extLst>
      <p:ext uri="{BB962C8B-B14F-4D97-AF65-F5344CB8AC3E}">
        <p14:creationId xmlns:p14="http://schemas.microsoft.com/office/powerpoint/2010/main" val="93437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smtClean="0"/>
              <a:t>In 2020, Gauteng </a:t>
            </a:r>
            <a:r>
              <a:rPr lang="en-GB" sz="1800" dirty="0"/>
              <a:t>(75,7%) and Western Cape (76,0%) were the two provinces with highest proportion of households with at least one member who is employed, On the contrary, Limpopo (52,2%) and Eastern Cape (52,7%) had the least proportion of households with an employed household member. </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772816"/>
            <a:ext cx="8229600" cy="3960440"/>
          </a:xfrm>
          <a:prstGeom prst="rect">
            <a:avLst/>
          </a:prstGeom>
        </p:spPr>
      </p:pic>
    </p:spTree>
    <p:extLst>
      <p:ext uri="{BB962C8B-B14F-4D97-AF65-F5344CB8AC3E}">
        <p14:creationId xmlns:p14="http://schemas.microsoft.com/office/powerpoint/2010/main" val="2921442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lstStyle/>
          <a:p>
            <a:pPr algn="l"/>
            <a:r>
              <a:rPr lang="en-GB" sz="1600" dirty="0" smtClean="0">
                <a:solidFill>
                  <a:prstClr val="black"/>
                </a:solidFill>
              </a:rPr>
              <a:t>The figure indicates </a:t>
            </a:r>
            <a:r>
              <a:rPr lang="en-GB" sz="1600" dirty="0">
                <a:solidFill>
                  <a:prstClr val="black"/>
                </a:solidFill>
              </a:rPr>
              <a:t>that unemployment is high and has been increasing in South Africa, as employment was decreasing between 2017 and 2020 both at national and provincial levels. </a:t>
            </a:r>
            <a:br>
              <a:rPr lang="en-GB" sz="1600" dirty="0">
                <a:solidFill>
                  <a:prstClr val="black"/>
                </a:solidFill>
              </a:rPr>
            </a:br>
            <a:r>
              <a:rPr lang="en-GB" sz="1600" dirty="0" smtClean="0">
                <a:solidFill>
                  <a:prstClr val="black"/>
                </a:solidFill>
              </a:rPr>
              <a:t/>
            </a:r>
            <a:br>
              <a:rPr lang="en-GB" sz="1600" dirty="0" smtClean="0">
                <a:solidFill>
                  <a:prstClr val="black"/>
                </a:solidFill>
              </a:rPr>
            </a:br>
            <a:r>
              <a:rPr lang="en-GB" sz="1600" dirty="0" smtClean="0">
                <a:solidFill>
                  <a:prstClr val="black"/>
                </a:solidFill>
              </a:rPr>
              <a:t>Limpopo </a:t>
            </a:r>
            <a:r>
              <a:rPr lang="en-GB" sz="1600" dirty="0">
                <a:solidFill>
                  <a:prstClr val="black"/>
                </a:solidFill>
              </a:rPr>
              <a:t>(47,8%), Eastern Cape (47,3%), Free State (45,3%) and North West (43%) had </a:t>
            </a:r>
            <a:r>
              <a:rPr lang="en-GB" sz="1600" dirty="0" smtClean="0">
                <a:solidFill>
                  <a:prstClr val="black"/>
                </a:solidFill>
              </a:rPr>
              <a:t>the highest </a:t>
            </a:r>
            <a:r>
              <a:rPr lang="en-GB" sz="1600" dirty="0">
                <a:solidFill>
                  <a:prstClr val="black"/>
                </a:solidFill>
              </a:rPr>
              <a:t>proportion of households without an employed person. </a:t>
            </a:r>
            <a:br>
              <a:rPr lang="en-GB" sz="1600" dirty="0">
                <a:solidFill>
                  <a:prstClr val="black"/>
                </a:solidFill>
              </a:rPr>
            </a:br>
            <a:r>
              <a:rPr lang="en-GB" sz="1600" dirty="0">
                <a:solidFill>
                  <a:prstClr val="black"/>
                </a:solidFill>
              </a:rPr>
              <a:t>Gauteng (24,3%) and Western Cape (24%) were the only provinces below the national average the national average of 34.1%.</a:t>
            </a:r>
            <a:br>
              <a:rPr lang="en-GB" sz="1600" dirty="0">
                <a:solidFill>
                  <a:prstClr val="black"/>
                </a:solidFill>
              </a:rPr>
            </a:br>
            <a:r>
              <a:rPr lang="en-GB" sz="1600" dirty="0" smtClean="0">
                <a:solidFill>
                  <a:prstClr val="black"/>
                </a:solidFill>
              </a:rPr>
              <a:t/>
            </a:r>
            <a:br>
              <a:rPr lang="en-GB" sz="1600" dirty="0" smtClean="0">
                <a:solidFill>
                  <a:prstClr val="black"/>
                </a:solidFill>
              </a:rPr>
            </a:br>
            <a:endParaRPr lang="en-ZA" dirty="0"/>
          </a:p>
        </p:txBody>
      </p:sp>
      <p:pic>
        <p:nvPicPr>
          <p:cNvPr id="4" name="Content Placeholder 3"/>
          <p:cNvPicPr>
            <a:picLocks noGrp="1" noChangeAspect="1"/>
          </p:cNvPicPr>
          <p:nvPr>
            <p:ph idx="1"/>
          </p:nvPr>
        </p:nvPicPr>
        <p:blipFill>
          <a:blip r:embed="rId2"/>
          <a:stretch>
            <a:fillRect/>
          </a:stretch>
        </p:blipFill>
        <p:spPr>
          <a:xfrm>
            <a:off x="539552" y="2132856"/>
            <a:ext cx="7992887" cy="3672408"/>
          </a:xfrm>
          <a:prstGeom prst="rect">
            <a:avLst/>
          </a:prstGeom>
        </p:spPr>
      </p:pic>
    </p:spTree>
    <p:extLst>
      <p:ext uri="{BB962C8B-B14F-4D97-AF65-F5344CB8AC3E}">
        <p14:creationId xmlns:p14="http://schemas.microsoft.com/office/powerpoint/2010/main" val="1685742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sz="1800" dirty="0" smtClean="0"/>
              <a:t>Rural areas were most affected by unemployment compared to urban areas in the 4 years.</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916832"/>
            <a:ext cx="7938358" cy="3383573"/>
          </a:xfrm>
          <a:prstGeom prst="rect">
            <a:avLst/>
          </a:prstGeom>
        </p:spPr>
      </p:pic>
    </p:spTree>
    <p:extLst>
      <p:ext uri="{BB962C8B-B14F-4D97-AF65-F5344CB8AC3E}">
        <p14:creationId xmlns:p14="http://schemas.microsoft.com/office/powerpoint/2010/main" val="199826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pPr algn="l"/>
            <a:r>
              <a:rPr lang="en-GB" sz="1600" dirty="0" smtClean="0"/>
              <a:t>Black African-headed households, followed by white-headed households represented the lowest proportion of households that had at least one person employed.</a:t>
            </a:r>
            <a:br>
              <a:rPr lang="en-GB" sz="1600" dirty="0" smtClean="0"/>
            </a:br>
            <a:r>
              <a:rPr lang="en-GB" sz="1600" dirty="0" smtClean="0"/>
              <a:t/>
            </a:r>
            <a:br>
              <a:rPr lang="en-GB" sz="1600" dirty="0" smtClean="0"/>
            </a:br>
            <a:r>
              <a:rPr lang="en-GB" sz="1600" dirty="0" smtClean="0"/>
              <a:t>Indian/Asian households had the highest proportion of households with at least one employed person in all four years. </a:t>
            </a:r>
            <a:endParaRPr lang="en-ZA"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6530350"/>
              </p:ext>
            </p:extLst>
          </p:nvPr>
        </p:nvGraphicFramePr>
        <p:xfrm>
          <a:off x="539550" y="1844824"/>
          <a:ext cx="7920881" cy="3528394"/>
        </p:xfrm>
        <a:graphic>
          <a:graphicData uri="http://schemas.openxmlformats.org/drawingml/2006/table">
            <a:tbl>
              <a:tblPr firstRow="1" firstCol="1" bandRow="1"/>
              <a:tblGrid>
                <a:gridCol w="952583">
                  <a:extLst>
                    <a:ext uri="{9D8B030D-6E8A-4147-A177-3AD203B41FA5}">
                      <a16:colId xmlns:a16="http://schemas.microsoft.com/office/drawing/2014/main" val="2262485758"/>
                    </a:ext>
                  </a:extLst>
                </a:gridCol>
                <a:gridCol w="851749">
                  <a:extLst>
                    <a:ext uri="{9D8B030D-6E8A-4147-A177-3AD203B41FA5}">
                      <a16:colId xmlns:a16="http://schemas.microsoft.com/office/drawing/2014/main" val="3377805904"/>
                    </a:ext>
                  </a:extLst>
                </a:gridCol>
                <a:gridCol w="851749">
                  <a:extLst>
                    <a:ext uri="{9D8B030D-6E8A-4147-A177-3AD203B41FA5}">
                      <a16:colId xmlns:a16="http://schemas.microsoft.com/office/drawing/2014/main" val="3365364758"/>
                    </a:ext>
                  </a:extLst>
                </a:gridCol>
                <a:gridCol w="851749">
                  <a:extLst>
                    <a:ext uri="{9D8B030D-6E8A-4147-A177-3AD203B41FA5}">
                      <a16:colId xmlns:a16="http://schemas.microsoft.com/office/drawing/2014/main" val="3223112169"/>
                    </a:ext>
                  </a:extLst>
                </a:gridCol>
                <a:gridCol w="851749">
                  <a:extLst>
                    <a:ext uri="{9D8B030D-6E8A-4147-A177-3AD203B41FA5}">
                      <a16:colId xmlns:a16="http://schemas.microsoft.com/office/drawing/2014/main" val="3246630938"/>
                    </a:ext>
                  </a:extLst>
                </a:gridCol>
                <a:gridCol w="851749">
                  <a:extLst>
                    <a:ext uri="{9D8B030D-6E8A-4147-A177-3AD203B41FA5}">
                      <a16:colId xmlns:a16="http://schemas.microsoft.com/office/drawing/2014/main" val="1368667116"/>
                    </a:ext>
                  </a:extLst>
                </a:gridCol>
                <a:gridCol w="851749">
                  <a:extLst>
                    <a:ext uri="{9D8B030D-6E8A-4147-A177-3AD203B41FA5}">
                      <a16:colId xmlns:a16="http://schemas.microsoft.com/office/drawing/2014/main" val="499808131"/>
                    </a:ext>
                  </a:extLst>
                </a:gridCol>
                <a:gridCol w="928902">
                  <a:extLst>
                    <a:ext uri="{9D8B030D-6E8A-4147-A177-3AD203B41FA5}">
                      <a16:colId xmlns:a16="http://schemas.microsoft.com/office/drawing/2014/main" val="1181950171"/>
                    </a:ext>
                  </a:extLst>
                </a:gridCol>
                <a:gridCol w="928902">
                  <a:extLst>
                    <a:ext uri="{9D8B030D-6E8A-4147-A177-3AD203B41FA5}">
                      <a16:colId xmlns:a16="http://schemas.microsoft.com/office/drawing/2014/main" val="1821129948"/>
                    </a:ext>
                  </a:extLst>
                </a:gridCol>
              </a:tblGrid>
              <a:tr h="331037">
                <a:tc rowSpan="2">
                  <a:txBody>
                    <a:bodyPr/>
                    <a:lstStyle/>
                    <a:p>
                      <a:pPr algn="ctr">
                        <a:lnSpc>
                          <a:spcPct val="107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Population group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2017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gridSpan="2">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2018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gridSpan="2">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2019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gridSpan="2">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extLst>
                  <a:ext uri="{0D108BD9-81ED-4DB2-BD59-A6C34878D82A}">
                    <a16:rowId xmlns:a16="http://schemas.microsoft.com/office/drawing/2014/main" val="3411739948"/>
                  </a:ext>
                </a:extLst>
              </a:tr>
              <a:tr h="657507">
                <a:tc vMerge="1">
                  <a:txBody>
                    <a:bodyPr/>
                    <a:lstStyle/>
                    <a:p>
                      <a:endParaRPr lang="en-ZA"/>
                    </a:p>
                  </a:txBody>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Unemployed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Unemployed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Unemployed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Unemployed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94222532"/>
                  </a:ext>
                </a:extLst>
              </a:tr>
              <a:tr h="464593">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Black African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67,6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63,4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36,6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48683"/>
                  </a:ext>
                </a:extLst>
              </a:tr>
              <a:tr h="471442">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Coloured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80,9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19,1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78,3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80,0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971812"/>
                  </a:ext>
                </a:extLst>
              </a:tr>
              <a:tr h="477149">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Indian/Asian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83,1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16,9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79,7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87,0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13,0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83,2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16,8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167197"/>
                  </a:ext>
                </a:extLst>
              </a:tr>
              <a:tr h="469159">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White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76,0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24,0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452558"/>
                  </a:ext>
                </a:extLst>
              </a:tr>
              <a:tr h="657507">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South Africa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72,2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27,8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71,9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28,1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69,6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30,4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a:effectLst/>
                          <a:latin typeface="Arial" panose="020B0604020202020204" pitchFamily="34" charset="0"/>
                          <a:ea typeface="Times New Roman" panose="02020603050405020304" pitchFamily="18" charset="0"/>
                          <a:cs typeface="Times New Roman" panose="02020603050405020304" pitchFamily="18" charset="0"/>
                        </a:rPr>
                        <a:t>65,9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800" b="1" dirty="0">
                          <a:effectLst/>
                          <a:latin typeface="Arial" panose="020B0604020202020204" pitchFamily="34" charset="0"/>
                          <a:ea typeface="Times New Roman" panose="02020603050405020304" pitchFamily="18" charset="0"/>
                          <a:cs typeface="Times New Roman" panose="02020603050405020304" pitchFamily="18" charset="0"/>
                        </a:rPr>
                        <a:t>34,1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970370"/>
                  </a:ext>
                </a:extLst>
              </a:tr>
            </a:tbl>
          </a:graphicData>
        </a:graphic>
      </p:graphicFrame>
    </p:spTree>
    <p:extLst>
      <p:ext uri="{BB962C8B-B14F-4D97-AF65-F5344CB8AC3E}">
        <p14:creationId xmlns:p14="http://schemas.microsoft.com/office/powerpoint/2010/main" val="2406970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656184"/>
          </a:xfrm>
        </p:spPr>
        <p:txBody>
          <a:bodyPr/>
          <a:lstStyle/>
          <a:p>
            <a:pPr algn="l"/>
            <a:r>
              <a:rPr lang="en-GB" sz="1800" dirty="0"/>
              <a:t>Female-headed households were the worst affected by unemployment, as almost half of them did not have an employed person </a:t>
            </a:r>
            <a:r>
              <a:rPr lang="en-GB" sz="1800" dirty="0" smtClean="0"/>
              <a:t>living in the household in 2020. </a:t>
            </a:r>
            <a:br>
              <a:rPr lang="en-GB" sz="1800" dirty="0" smtClean="0"/>
            </a:br>
            <a:r>
              <a:rPr lang="en-GB" sz="1800" dirty="0" smtClean="0"/>
              <a:t>Male-headed </a:t>
            </a:r>
            <a:r>
              <a:rPr lang="en-GB" sz="1800" dirty="0"/>
              <a:t>households fared better than their female counterparts. </a:t>
            </a:r>
            <a:r>
              <a:rPr lang="en-GB" sz="1800" dirty="0" smtClean="0"/>
              <a:t/>
            </a:r>
            <a:br>
              <a:rPr lang="en-GB" sz="1800" dirty="0" smtClean="0"/>
            </a:br>
            <a:r>
              <a:rPr lang="en-GB" sz="1800" dirty="0" smtClean="0"/>
              <a:t>However</a:t>
            </a:r>
            <a:r>
              <a:rPr lang="en-GB" sz="1800" dirty="0"/>
              <a:t>, both female- and male-headed households experienced an increase in the proportion of households without employed persons from 2017 to 2020. </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772816"/>
            <a:ext cx="8229600" cy="3468181"/>
          </a:xfrm>
          <a:prstGeom prst="rect">
            <a:avLst/>
          </a:prstGeom>
        </p:spPr>
      </p:pic>
    </p:spTree>
    <p:extLst>
      <p:ext uri="{BB962C8B-B14F-4D97-AF65-F5344CB8AC3E}">
        <p14:creationId xmlns:p14="http://schemas.microsoft.com/office/powerpoint/2010/main" val="112574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pPr algn="l"/>
            <a:r>
              <a:rPr lang="en-GB" sz="1800" dirty="0"/>
              <a:t>Households that had salaried individuals as their source of income had declined by almost 8 percentage points in South Africa from 2017 to 2020, while those receiving grants have </a:t>
            </a:r>
            <a:r>
              <a:rPr lang="en-GB" sz="1800" dirty="0" smtClean="0"/>
              <a:t>increased</a:t>
            </a:r>
            <a:r>
              <a:rPr lang="en-GB" sz="1800" dirty="0"/>
              <a:t>. </a:t>
            </a:r>
            <a:br>
              <a:rPr lang="en-GB" sz="1800" dirty="0"/>
            </a:br>
            <a:r>
              <a:rPr lang="en-GB" sz="1800" dirty="0"/>
              <a:t>Those households that received income from businesses had been stable, while those receiving remittances had decreased. </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844824"/>
            <a:ext cx="8147248" cy="3396173"/>
          </a:xfrm>
          <a:prstGeom prst="rect">
            <a:avLst/>
          </a:prstGeom>
        </p:spPr>
      </p:pic>
    </p:spTree>
    <p:extLst>
      <p:ext uri="{BB962C8B-B14F-4D97-AF65-F5344CB8AC3E}">
        <p14:creationId xmlns:p14="http://schemas.microsoft.com/office/powerpoint/2010/main" val="1979156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016224"/>
          </a:xfrm>
        </p:spPr>
        <p:txBody>
          <a:bodyPr/>
          <a:lstStyle/>
          <a:p>
            <a:pPr algn="l"/>
            <a:r>
              <a:rPr lang="en-GB" sz="1800" dirty="0"/>
              <a:t>There has always been a gap between female-headed households and those headed by men with regard to income. Female-headed households are always seen as poorer households compared to those headed by males.</a:t>
            </a:r>
            <a:br>
              <a:rPr lang="en-GB" sz="1800" dirty="0"/>
            </a:br>
            <a:r>
              <a:rPr lang="en-GB" sz="1800" dirty="0"/>
              <a:t>However, this gap narrowed slightly in </a:t>
            </a:r>
            <a:r>
              <a:rPr lang="en-GB" sz="1800" dirty="0" smtClean="0"/>
              <a:t>2019 </a:t>
            </a:r>
            <a:r>
              <a:rPr lang="en-GB" sz="1800" dirty="0"/>
              <a:t>as both female- and male-headed households experienced a decline in income over the four years. </a:t>
            </a:r>
            <a:br>
              <a:rPr lang="en-GB" sz="1800" dirty="0"/>
            </a:br>
            <a:r>
              <a:rPr lang="en-GB" sz="1800" dirty="0"/>
              <a:t>A higher proportion of female-headed households received grants </a:t>
            </a:r>
            <a:r>
              <a:rPr lang="en-GB" sz="1800" dirty="0" smtClean="0"/>
              <a:t>as source of income compared </a:t>
            </a:r>
            <a:r>
              <a:rPr lang="en-GB" sz="1800" dirty="0"/>
              <a:t>to their male counterparts</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2132856"/>
            <a:ext cx="8229599" cy="3324567"/>
          </a:xfrm>
          <a:prstGeom prst="rect">
            <a:avLst/>
          </a:prstGeom>
        </p:spPr>
      </p:pic>
    </p:spTree>
    <p:extLst>
      <p:ext uri="{BB962C8B-B14F-4D97-AF65-F5344CB8AC3E}">
        <p14:creationId xmlns:p14="http://schemas.microsoft.com/office/powerpoint/2010/main" val="245393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smtClean="0"/>
              <a:t>The figure shows </a:t>
            </a:r>
            <a:r>
              <a:rPr lang="en-GB" sz="1800" dirty="0"/>
              <a:t>that there has been a decrease in income from salaries, while income from social grants increased in households headed by black Africans in the four years.</a:t>
            </a:r>
            <a:endParaRPr lang="en-ZA" sz="1800" dirty="0"/>
          </a:p>
        </p:txBody>
      </p:sp>
      <p:pic>
        <p:nvPicPr>
          <p:cNvPr id="5" name="Content Placeholder 4"/>
          <p:cNvPicPr>
            <a:picLocks noGrp="1" noChangeAspect="1"/>
          </p:cNvPicPr>
          <p:nvPr>
            <p:ph idx="1"/>
          </p:nvPr>
        </p:nvPicPr>
        <p:blipFill>
          <a:blip r:embed="rId2"/>
          <a:stretch>
            <a:fillRect/>
          </a:stretch>
        </p:blipFill>
        <p:spPr>
          <a:xfrm>
            <a:off x="457201" y="1340768"/>
            <a:ext cx="7859216" cy="3900229"/>
          </a:xfrm>
          <a:prstGeom prst="rect">
            <a:avLst/>
          </a:prstGeom>
        </p:spPr>
      </p:pic>
    </p:spTree>
    <p:extLst>
      <p:ext uri="{BB962C8B-B14F-4D97-AF65-F5344CB8AC3E}">
        <p14:creationId xmlns:p14="http://schemas.microsoft.com/office/powerpoint/2010/main" val="2162209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pPr algn="l"/>
            <a:r>
              <a:rPr lang="en-GB" sz="1800" dirty="0"/>
              <a:t>The same observation about diminished income from salaries and an increase in grants recipients is also evident among coloured-headed households</a:t>
            </a:r>
            <a:r>
              <a:rPr lang="en-GB" sz="1800" dirty="0" smtClean="0"/>
              <a:t>.</a:t>
            </a:r>
            <a:br>
              <a:rPr lang="en-GB" sz="1800" dirty="0" smtClean="0"/>
            </a:br>
            <a:r>
              <a:rPr lang="en-GB" sz="1800" dirty="0"/>
              <a:t/>
            </a:r>
            <a:br>
              <a:rPr lang="en-GB" sz="1800" dirty="0"/>
            </a:br>
            <a:r>
              <a:rPr lang="en-GB" sz="1800" dirty="0" smtClean="0"/>
              <a:t>Fewer </a:t>
            </a:r>
            <a:r>
              <a:rPr lang="en-GB" sz="1800" dirty="0"/>
              <a:t>coloured-headed households receive </a:t>
            </a:r>
            <a:r>
              <a:rPr lang="en-GB" sz="1800" dirty="0" smtClean="0"/>
              <a:t>income </a:t>
            </a:r>
            <a:r>
              <a:rPr lang="en-GB" sz="1800" dirty="0"/>
              <a:t>from remittances compared to black African-headed households. </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700808"/>
            <a:ext cx="8229599" cy="3540189"/>
          </a:xfrm>
          <a:prstGeom prst="rect">
            <a:avLst/>
          </a:prstGeom>
        </p:spPr>
      </p:pic>
    </p:spTree>
    <p:extLst>
      <p:ext uri="{BB962C8B-B14F-4D97-AF65-F5344CB8AC3E}">
        <p14:creationId xmlns:p14="http://schemas.microsoft.com/office/powerpoint/2010/main" val="49959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1" y="116632"/>
            <a:ext cx="8229600" cy="1512168"/>
          </a:xfrm>
        </p:spPr>
        <p:txBody>
          <a:bodyPr/>
          <a:lstStyle/>
          <a:p>
            <a:pPr algn="l"/>
            <a:r>
              <a:rPr lang="en-GB" sz="1800" dirty="0"/>
              <a:t>With the exception of Indian/Asian-headed households, the proportion of households receiving income grants have increased for those headed by black Africans, coloureds and whites. </a:t>
            </a:r>
            <a:r>
              <a:rPr lang="en-GB" sz="1800" dirty="0" smtClean="0"/>
              <a:t/>
            </a:r>
            <a:br>
              <a:rPr lang="en-GB" sz="1800" dirty="0" smtClean="0"/>
            </a:br>
            <a:r>
              <a:rPr lang="en-GB" sz="1800" dirty="0" smtClean="0"/>
              <a:t>A significant proportion of white-headed households experienced a decline in income from business and an increase in social grants in 2020</a:t>
            </a:r>
            <a:endParaRPr lang="en-ZA" sz="1800" dirty="0"/>
          </a:p>
        </p:txBody>
      </p:sp>
      <p:pic>
        <p:nvPicPr>
          <p:cNvPr id="5" name="Content Placeholder 4"/>
          <p:cNvPicPr>
            <a:picLocks noGrp="1" noChangeAspect="1"/>
          </p:cNvPicPr>
          <p:nvPr>
            <p:ph idx="1"/>
          </p:nvPr>
        </p:nvPicPr>
        <p:blipFill>
          <a:blip r:embed="rId2"/>
          <a:stretch>
            <a:fillRect/>
          </a:stretch>
        </p:blipFill>
        <p:spPr>
          <a:xfrm>
            <a:off x="461811" y="1700808"/>
            <a:ext cx="8142637" cy="3540189"/>
          </a:xfrm>
          <a:prstGeom prst="rect">
            <a:avLst/>
          </a:prstGeom>
        </p:spPr>
      </p:pic>
    </p:spTree>
    <p:extLst>
      <p:ext uri="{BB962C8B-B14F-4D97-AF65-F5344CB8AC3E}">
        <p14:creationId xmlns:p14="http://schemas.microsoft.com/office/powerpoint/2010/main" val="331897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State of food security in the world</a:t>
            </a:r>
            <a:endParaRPr lang="en-ZA" sz="4000" b="1" dirty="0"/>
          </a:p>
        </p:txBody>
      </p:sp>
      <p:sp>
        <p:nvSpPr>
          <p:cNvPr id="3" name="Content Placeholder 2"/>
          <p:cNvSpPr>
            <a:spLocks noGrp="1"/>
          </p:cNvSpPr>
          <p:nvPr>
            <p:ph idx="1"/>
          </p:nvPr>
        </p:nvSpPr>
        <p:spPr>
          <a:xfrm>
            <a:off x="457200" y="1196752"/>
            <a:ext cx="8229600" cy="4968552"/>
          </a:xfrm>
        </p:spPr>
        <p:txBody>
          <a:bodyPr/>
          <a:lstStyle/>
          <a:p>
            <a:r>
              <a:rPr lang="en-GB" sz="2400" dirty="0" smtClean="0"/>
              <a:t>People facing hunger in the world increased by 161 million in 2020  from 720 million in 2019 to 881 million in 2020 (FAO et al 2021)</a:t>
            </a:r>
          </a:p>
          <a:p>
            <a:r>
              <a:rPr lang="en-GB" sz="2400" dirty="0" smtClean="0"/>
              <a:t>2,37 billion people globally did not have adequate access to food in 2020, increase of 320 million from 2019.</a:t>
            </a:r>
          </a:p>
          <a:p>
            <a:r>
              <a:rPr lang="en-GB" sz="2400" dirty="0" smtClean="0"/>
              <a:t>Contributing factors: </a:t>
            </a:r>
          </a:p>
          <a:p>
            <a:pPr lvl="1"/>
            <a:r>
              <a:rPr lang="en-GB" sz="2400" dirty="0" smtClean="0"/>
              <a:t>Lockdown triggered by Covid-19 pandemic</a:t>
            </a:r>
          </a:p>
          <a:p>
            <a:pPr lvl="1"/>
            <a:r>
              <a:rPr lang="en-GB" sz="2400" dirty="0" smtClean="0"/>
              <a:t>Disruption in food supply</a:t>
            </a:r>
          </a:p>
          <a:p>
            <a:pPr lvl="1"/>
            <a:r>
              <a:rPr lang="en-GB" sz="2400" dirty="0" smtClean="0"/>
              <a:t>Loss of livelihoods and income</a:t>
            </a:r>
          </a:p>
          <a:p>
            <a:pPr lvl="1"/>
            <a:r>
              <a:rPr lang="en-GB" sz="2400" dirty="0" smtClean="0"/>
              <a:t>General a world economic slowdown </a:t>
            </a:r>
          </a:p>
          <a:p>
            <a:endParaRPr lang="en-ZA" sz="2800" dirty="0"/>
          </a:p>
        </p:txBody>
      </p:sp>
    </p:spTree>
    <p:extLst>
      <p:ext uri="{BB962C8B-B14F-4D97-AF65-F5344CB8AC3E}">
        <p14:creationId xmlns:p14="http://schemas.microsoft.com/office/powerpoint/2010/main" val="2489207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lstStyle/>
          <a:p>
            <a:pPr algn="l"/>
            <a:r>
              <a:rPr lang="en-GB" sz="1800" dirty="0" smtClean="0"/>
              <a:t>Unlike the other population groups the </a:t>
            </a:r>
            <a:r>
              <a:rPr lang="en-GB" sz="1800" dirty="0"/>
              <a:t>proportion of Indian/Asian-headed households </a:t>
            </a:r>
            <a:r>
              <a:rPr lang="en-GB" sz="1800" dirty="0" smtClean="0"/>
              <a:t>receiving </a:t>
            </a:r>
            <a:r>
              <a:rPr lang="en-GB" sz="1800" dirty="0"/>
              <a:t>grants as a source of income has been stable for the four years under review.</a:t>
            </a:r>
            <a:br>
              <a:rPr lang="en-GB" sz="1800" dirty="0"/>
            </a:br>
            <a:r>
              <a:rPr lang="en-GB" sz="1800" dirty="0" smtClean="0"/>
              <a:t/>
            </a:r>
            <a:br>
              <a:rPr lang="en-GB" sz="1800" dirty="0" smtClean="0"/>
            </a:br>
            <a:r>
              <a:rPr lang="en-GB" sz="1800" dirty="0" smtClean="0"/>
              <a:t>Households </a:t>
            </a:r>
            <a:r>
              <a:rPr lang="en-GB" sz="1800" dirty="0"/>
              <a:t>headed by Indians/Asians and whites both experienced a decline in income from business between 2019 and 2020 </a:t>
            </a:r>
            <a:endParaRPr lang="en-ZA" sz="1800" dirty="0"/>
          </a:p>
        </p:txBody>
      </p:sp>
      <p:pic>
        <p:nvPicPr>
          <p:cNvPr id="4" name="Content Placeholder 3"/>
          <p:cNvPicPr>
            <a:picLocks noGrp="1" noChangeAspect="1"/>
          </p:cNvPicPr>
          <p:nvPr>
            <p:ph idx="1"/>
          </p:nvPr>
        </p:nvPicPr>
        <p:blipFill>
          <a:blip r:embed="rId2"/>
          <a:stretch>
            <a:fillRect/>
          </a:stretch>
        </p:blipFill>
        <p:spPr>
          <a:xfrm>
            <a:off x="755577" y="1844824"/>
            <a:ext cx="7632848" cy="3744416"/>
          </a:xfrm>
          <a:prstGeom prst="rect">
            <a:avLst/>
          </a:prstGeom>
        </p:spPr>
      </p:pic>
    </p:spTree>
    <p:extLst>
      <p:ext uri="{BB962C8B-B14F-4D97-AF65-F5344CB8AC3E}">
        <p14:creationId xmlns:p14="http://schemas.microsoft.com/office/powerpoint/2010/main" val="1828032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lgn="ctr">
              <a:buNone/>
            </a:pPr>
            <a:r>
              <a:rPr lang="en-GB" sz="4000" dirty="0" smtClean="0"/>
              <a:t>Households involvement in agricultural activities.  </a:t>
            </a:r>
            <a:endParaRPr lang="en-ZA" sz="4000" dirty="0"/>
          </a:p>
        </p:txBody>
      </p:sp>
    </p:spTree>
    <p:extLst>
      <p:ext uri="{BB962C8B-B14F-4D97-AF65-F5344CB8AC3E}">
        <p14:creationId xmlns:p14="http://schemas.microsoft.com/office/powerpoint/2010/main" val="1807851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smtClean="0"/>
              <a:t>Households </a:t>
            </a:r>
            <a:r>
              <a:rPr lang="en-GB" sz="1800" dirty="0"/>
              <a:t>involved in food production have been below 20% in the four years under review. </a:t>
            </a:r>
            <a:r>
              <a:rPr lang="en-GB" sz="1800" dirty="0" smtClean="0"/>
              <a:t/>
            </a:r>
            <a:br>
              <a:rPr lang="en-GB" sz="1800" dirty="0" smtClean="0"/>
            </a:br>
            <a:r>
              <a:rPr lang="en-GB" sz="1800" dirty="0" smtClean="0"/>
              <a:t>There was a slight increase in the proportion of households that were producing their food in 2020</a:t>
            </a:r>
            <a:r>
              <a:rPr lang="en-ZA" sz="1800" dirty="0" smtClean="0"/>
              <a:t/>
            </a:r>
            <a:br>
              <a:rPr lang="en-ZA" sz="1800" dirty="0" smtClean="0"/>
            </a:br>
            <a:endParaRPr lang="en-ZA" sz="1800" dirty="0"/>
          </a:p>
        </p:txBody>
      </p:sp>
      <p:pic>
        <p:nvPicPr>
          <p:cNvPr id="4" name="Content Placeholder 3"/>
          <p:cNvPicPr>
            <a:picLocks noGrp="1" noChangeAspect="1"/>
          </p:cNvPicPr>
          <p:nvPr>
            <p:ph idx="1"/>
          </p:nvPr>
        </p:nvPicPr>
        <p:blipFill>
          <a:blip r:embed="rId2"/>
          <a:stretch>
            <a:fillRect/>
          </a:stretch>
        </p:blipFill>
        <p:spPr>
          <a:xfrm>
            <a:off x="457200" y="1484784"/>
            <a:ext cx="8229600" cy="4176464"/>
          </a:xfrm>
          <a:prstGeom prst="rect">
            <a:avLst/>
          </a:prstGeom>
        </p:spPr>
      </p:pic>
    </p:spTree>
    <p:extLst>
      <p:ext uri="{BB962C8B-B14F-4D97-AF65-F5344CB8AC3E}">
        <p14:creationId xmlns:p14="http://schemas.microsoft.com/office/powerpoint/2010/main" val="1795347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pPr algn="l"/>
            <a:r>
              <a:rPr lang="en-GB" sz="1800" dirty="0" smtClean="0"/>
              <a:t>Female-headed </a:t>
            </a:r>
            <a:r>
              <a:rPr lang="en-GB" sz="1800" dirty="0"/>
              <a:t>households represent the highest proportion of households that were </a:t>
            </a:r>
            <a:r>
              <a:rPr lang="en-GB" sz="1800" dirty="0" smtClean="0"/>
              <a:t>taking </a:t>
            </a:r>
            <a:r>
              <a:rPr lang="en-GB" sz="1800" dirty="0"/>
              <a:t>part in food production compared to male-headed households. </a:t>
            </a:r>
            <a:r>
              <a:rPr lang="en-GB" sz="1800" dirty="0" smtClean="0"/>
              <a:t/>
            </a:r>
            <a:br>
              <a:rPr lang="en-GB" sz="1800" dirty="0" smtClean="0"/>
            </a:br>
            <a:r>
              <a:rPr lang="en-ZA" sz="1800" dirty="0" smtClean="0"/>
              <a:t/>
            </a:r>
            <a:br>
              <a:rPr lang="en-ZA" sz="1800" dirty="0" smtClean="0"/>
            </a:br>
            <a:r>
              <a:rPr lang="en-GB" sz="1800" dirty="0"/>
              <a:t>It is important to note that in 2020, the gap between female- and male-headed households that were involved in agricultural activities had significantly narrowed. </a:t>
            </a:r>
            <a:endParaRPr lang="en-ZA" sz="1800" dirty="0"/>
          </a:p>
        </p:txBody>
      </p:sp>
      <p:pic>
        <p:nvPicPr>
          <p:cNvPr id="5" name="Content Placeholder 4"/>
          <p:cNvPicPr>
            <a:picLocks noGrp="1" noChangeAspect="1"/>
          </p:cNvPicPr>
          <p:nvPr>
            <p:ph idx="1"/>
          </p:nvPr>
        </p:nvPicPr>
        <p:blipFill>
          <a:blip r:embed="rId2"/>
          <a:stretch>
            <a:fillRect/>
          </a:stretch>
        </p:blipFill>
        <p:spPr>
          <a:xfrm>
            <a:off x="395536" y="1916832"/>
            <a:ext cx="8291264" cy="3449143"/>
          </a:xfrm>
          <a:prstGeom prst="rect">
            <a:avLst/>
          </a:prstGeom>
        </p:spPr>
      </p:pic>
    </p:spTree>
    <p:extLst>
      <p:ext uri="{BB962C8B-B14F-4D97-AF65-F5344CB8AC3E}">
        <p14:creationId xmlns:p14="http://schemas.microsoft.com/office/powerpoint/2010/main" val="3695795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lstStyle/>
          <a:p>
            <a:pPr algn="l"/>
            <a:r>
              <a:rPr lang="en-GB" sz="1800" dirty="0"/>
              <a:t>Provinces with large rural areas have the highest percentage of households involved in agricultural-related activities. Eastern Cape, Limpopo and Mpumalanga have had at least 25% of households producing food since </a:t>
            </a:r>
            <a:r>
              <a:rPr lang="en-GB" sz="1800" dirty="0" smtClean="0"/>
              <a:t>2017.</a:t>
            </a:r>
            <a:br>
              <a:rPr lang="en-GB" sz="1800" dirty="0" smtClean="0"/>
            </a:br>
            <a:r>
              <a:rPr lang="en-GB" sz="1800" dirty="0"/>
              <a:t/>
            </a:r>
            <a:br>
              <a:rPr lang="en-GB" sz="1800" dirty="0"/>
            </a:br>
            <a:r>
              <a:rPr lang="en-GB" sz="1800" dirty="0"/>
              <a:t>National figures indicate that there has been a general increase in the percentage of households that were producing their own food in 2020.</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2259794"/>
            <a:ext cx="8229600" cy="3206774"/>
          </a:xfrm>
          <a:prstGeom prst="rect">
            <a:avLst/>
          </a:prstGeom>
        </p:spPr>
      </p:pic>
    </p:spTree>
    <p:extLst>
      <p:ext uri="{BB962C8B-B14F-4D97-AF65-F5344CB8AC3E}">
        <p14:creationId xmlns:p14="http://schemas.microsoft.com/office/powerpoint/2010/main" val="1499336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76689"/>
          </a:xfrm>
        </p:spPr>
        <p:txBody>
          <a:bodyPr/>
          <a:lstStyle/>
          <a:p>
            <a:pPr algn="l"/>
            <a:r>
              <a:rPr lang="en-GB" sz="1800" dirty="0" smtClean="0"/>
              <a:t>Households </a:t>
            </a:r>
            <a:r>
              <a:rPr lang="en-GB" sz="1800" dirty="0"/>
              <a:t>that reported salaries and grants as their main source of income were mainly involved in agricultural production of food</a:t>
            </a:r>
            <a:r>
              <a:rPr lang="en-GB" sz="1800" dirty="0" smtClean="0"/>
              <a:t>.</a:t>
            </a:r>
            <a:br>
              <a:rPr lang="en-GB" sz="1800" dirty="0" smtClean="0"/>
            </a:br>
            <a:r>
              <a:rPr lang="en-GB" sz="1800" dirty="0"/>
              <a:t/>
            </a:r>
            <a:br>
              <a:rPr lang="en-GB" sz="1800" dirty="0"/>
            </a:br>
            <a:r>
              <a:rPr lang="en-GB" sz="1800" dirty="0" smtClean="0"/>
              <a:t>Households </a:t>
            </a:r>
            <a:r>
              <a:rPr lang="en-GB" sz="1800" dirty="0"/>
              <a:t>that reported grants as their main source and also involved in agricultural activities peaked in 2019 and 2020. </a:t>
            </a:r>
            <a:endParaRPr lang="en-ZA" sz="1800" dirty="0"/>
          </a:p>
        </p:txBody>
      </p:sp>
      <p:pic>
        <p:nvPicPr>
          <p:cNvPr id="4" name="Content Placeholder 3"/>
          <p:cNvPicPr>
            <a:picLocks noGrp="1" noChangeAspect="1"/>
          </p:cNvPicPr>
          <p:nvPr>
            <p:ph idx="1"/>
          </p:nvPr>
        </p:nvPicPr>
        <p:blipFill>
          <a:blip r:embed="rId2"/>
          <a:stretch>
            <a:fillRect/>
          </a:stretch>
        </p:blipFill>
        <p:spPr>
          <a:xfrm>
            <a:off x="457200" y="1851327"/>
            <a:ext cx="8229600" cy="4023709"/>
          </a:xfrm>
          <a:prstGeom prst="rect">
            <a:avLst/>
          </a:prstGeom>
        </p:spPr>
      </p:pic>
    </p:spTree>
    <p:extLst>
      <p:ext uri="{BB962C8B-B14F-4D97-AF65-F5344CB8AC3E}">
        <p14:creationId xmlns:p14="http://schemas.microsoft.com/office/powerpoint/2010/main" val="1623493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dirty="0" smtClean="0"/>
              <a:t>The Figure indicates </a:t>
            </a:r>
            <a:r>
              <a:rPr lang="en-GB" sz="1800" dirty="0"/>
              <a:t>that between 2017 and 2020, of the more than 75% of households that were involved in food production, reported that they were doing it to supplement food for the household. </a:t>
            </a:r>
            <a:endParaRPr lang="en-ZA" sz="1800" dirty="0"/>
          </a:p>
        </p:txBody>
      </p:sp>
      <p:pic>
        <p:nvPicPr>
          <p:cNvPr id="4" name="Content Placeholder 3"/>
          <p:cNvPicPr>
            <a:picLocks noGrp="1" noChangeAspect="1"/>
          </p:cNvPicPr>
          <p:nvPr>
            <p:ph idx="1"/>
          </p:nvPr>
        </p:nvPicPr>
        <p:blipFill>
          <a:blip r:embed="rId2"/>
          <a:stretch>
            <a:fillRect/>
          </a:stretch>
        </p:blipFill>
        <p:spPr>
          <a:xfrm>
            <a:off x="539553" y="1484785"/>
            <a:ext cx="7776864" cy="4161632"/>
          </a:xfrm>
          <a:prstGeom prst="rect">
            <a:avLst/>
          </a:prstGeom>
        </p:spPr>
      </p:pic>
    </p:spTree>
    <p:extLst>
      <p:ext uri="{BB962C8B-B14F-4D97-AF65-F5344CB8AC3E}">
        <p14:creationId xmlns:p14="http://schemas.microsoft.com/office/powerpoint/2010/main" val="788025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a:t>
            </a:r>
            <a:endParaRPr lang="en-ZA" dirty="0"/>
          </a:p>
        </p:txBody>
      </p:sp>
      <p:sp>
        <p:nvSpPr>
          <p:cNvPr id="3" name="Content Placeholder 2"/>
          <p:cNvSpPr>
            <a:spLocks noGrp="1"/>
          </p:cNvSpPr>
          <p:nvPr>
            <p:ph idx="1"/>
          </p:nvPr>
        </p:nvSpPr>
        <p:spPr>
          <a:xfrm>
            <a:off x="457200" y="1196752"/>
            <a:ext cx="8229600" cy="5184576"/>
          </a:xfrm>
        </p:spPr>
        <p:txBody>
          <a:bodyPr/>
          <a:lstStyle/>
          <a:p>
            <a:pPr marL="0" indent="0">
              <a:buNone/>
            </a:pPr>
            <a:r>
              <a:rPr lang="en-GB" sz="1800" dirty="0"/>
              <a:t>•	</a:t>
            </a:r>
            <a:r>
              <a:rPr lang="en-GB" sz="2000" dirty="0"/>
              <a:t>In 2019, 17,3% of South Africans were estimated to be suffering from moderate to severe food insecurity, while 7,0% were estimated to be affected by severe food insecurity. The provinces worst affected by moderate to severe food insecurity and severe food insecurity were the Northern Cape (28,8% and 15,4%) and North West (28,0% and 11,4%). </a:t>
            </a:r>
          </a:p>
          <a:p>
            <a:pPr marL="0" indent="0">
              <a:buNone/>
            </a:pPr>
            <a:r>
              <a:rPr lang="en-GB" sz="2000" dirty="0"/>
              <a:t>•	One out of five South Africans (23,6%) in September 2020 were affected by moderate to severe food insecurity, while almost 14,9% experienced severe food insecurity.  </a:t>
            </a:r>
          </a:p>
          <a:p>
            <a:pPr marL="0" indent="0">
              <a:buNone/>
            </a:pPr>
            <a:r>
              <a:rPr lang="en-GB" sz="2000" dirty="0"/>
              <a:t>•	The female population is more likely to be both affected by moderate to severe and severe food insecurity compared to their male counterparts.</a:t>
            </a:r>
          </a:p>
          <a:p>
            <a:pPr marL="0" indent="0">
              <a:buNone/>
            </a:pPr>
            <a:r>
              <a:rPr lang="en-GB" sz="2000" dirty="0"/>
              <a:t>•	Black Africans followed by coloureds are still more prone to be affected by moderate to severe and severe food insecurity than Indians/Asians and whites.  </a:t>
            </a:r>
          </a:p>
          <a:p>
            <a:pPr marL="0" indent="0">
              <a:buNone/>
            </a:pPr>
            <a:r>
              <a:rPr lang="en-GB" sz="1800" dirty="0"/>
              <a:t>•	</a:t>
            </a:r>
            <a:endParaRPr lang="en-GB" sz="1600" dirty="0" smtClean="0"/>
          </a:p>
          <a:p>
            <a:endParaRPr lang="en-ZA" dirty="0"/>
          </a:p>
        </p:txBody>
      </p:sp>
    </p:spTree>
    <p:extLst>
      <p:ext uri="{BB962C8B-B14F-4D97-AF65-F5344CB8AC3E}">
        <p14:creationId xmlns:p14="http://schemas.microsoft.com/office/powerpoint/2010/main" val="3405329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 continued</a:t>
            </a:r>
            <a:endParaRPr lang="en-ZA" dirty="0"/>
          </a:p>
        </p:txBody>
      </p:sp>
      <p:sp>
        <p:nvSpPr>
          <p:cNvPr id="3" name="Content Placeholder 2"/>
          <p:cNvSpPr>
            <a:spLocks noGrp="1"/>
          </p:cNvSpPr>
          <p:nvPr>
            <p:ph idx="1"/>
          </p:nvPr>
        </p:nvSpPr>
        <p:spPr/>
        <p:txBody>
          <a:bodyPr/>
          <a:lstStyle/>
          <a:p>
            <a:pPr marL="0" indent="0">
              <a:buNone/>
            </a:pPr>
            <a:r>
              <a:rPr lang="en-GB" sz="2800" dirty="0" smtClean="0"/>
              <a:t>• </a:t>
            </a:r>
            <a:r>
              <a:rPr lang="en-GB" sz="2400" dirty="0"/>
              <a:t>Almost half of female-headed households did not have an employed person living in the household in 2020.</a:t>
            </a:r>
          </a:p>
          <a:p>
            <a:pPr marL="0" indent="0">
              <a:buNone/>
            </a:pPr>
            <a:r>
              <a:rPr lang="en-GB" sz="2400" dirty="0"/>
              <a:t>•	Income from salaries as a source of income has declined, while more households reported receiving an income from grants between 2017 and 2020.</a:t>
            </a:r>
          </a:p>
          <a:p>
            <a:pPr marL="0" indent="0">
              <a:buNone/>
            </a:pPr>
            <a:r>
              <a:rPr lang="en-GB" sz="2400" dirty="0"/>
              <a:t>•	Households involved in food production have been below 20% in the four years under review. </a:t>
            </a:r>
          </a:p>
          <a:p>
            <a:pPr marL="0" indent="0">
              <a:buNone/>
            </a:pPr>
            <a:r>
              <a:rPr lang="en-GB" sz="2400" dirty="0"/>
              <a:t>•	Female-headed households are mostly producing their own food compared to male-headed households.</a:t>
            </a:r>
            <a:r>
              <a:rPr lang="en-GB" sz="2800" dirty="0"/>
              <a:t> </a:t>
            </a:r>
          </a:p>
          <a:p>
            <a:endParaRPr lang="en-ZA" dirty="0"/>
          </a:p>
        </p:txBody>
      </p:sp>
    </p:spTree>
    <p:extLst>
      <p:ext uri="{BB962C8B-B14F-4D97-AF65-F5344CB8AC3E}">
        <p14:creationId xmlns:p14="http://schemas.microsoft.com/office/powerpoint/2010/main" val="2957968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t>
            </a:r>
            <a:endParaRPr lang="en-ZA" dirty="0"/>
          </a:p>
        </p:txBody>
      </p:sp>
      <p:sp>
        <p:nvSpPr>
          <p:cNvPr id="3" name="Content Placeholder 2"/>
          <p:cNvSpPr>
            <a:spLocks noGrp="1"/>
          </p:cNvSpPr>
          <p:nvPr>
            <p:ph idx="1"/>
          </p:nvPr>
        </p:nvSpPr>
        <p:spPr/>
        <p:txBody>
          <a:bodyPr/>
          <a:lstStyle/>
          <a:p>
            <a:pPr algn="just"/>
            <a:r>
              <a:rPr lang="en-GB" sz="2000" dirty="0"/>
              <a:t>Many countries have effectively reduced the prevalence of food insecurity by increasing income, economic growth and also offering additional resources to improve food security (FAO, IFAD &amp; WFP, 2014). South Africa will struggle to reduce food insecurity due to the country’s high unemployment levels and stagnant economic growth. </a:t>
            </a:r>
            <a:endParaRPr lang="en-ZA" dirty="0"/>
          </a:p>
        </p:txBody>
      </p:sp>
    </p:spTree>
    <p:extLst>
      <p:ext uri="{BB962C8B-B14F-4D97-AF65-F5344CB8AC3E}">
        <p14:creationId xmlns:p14="http://schemas.microsoft.com/office/powerpoint/2010/main" val="316741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631230" y="411997"/>
            <a:ext cx="7848962" cy="614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US" altLang="en-US" b="1" dirty="0" smtClean="0">
                <a:solidFill>
                  <a:schemeClr val="tx2"/>
                </a:solidFill>
              </a:rPr>
              <a:t>Definition of food security</a:t>
            </a:r>
            <a:endParaRPr lang="en-ZA" altLang="en-US" b="1" dirty="0" smtClean="0">
              <a:solidFill>
                <a:schemeClr val="tx2"/>
              </a:solidFill>
            </a:endParaRPr>
          </a:p>
        </p:txBody>
      </p:sp>
      <p:sp>
        <p:nvSpPr>
          <p:cNvPr id="5" name="Content Placeholder 2"/>
          <p:cNvSpPr>
            <a:spLocks noGrp="1"/>
          </p:cNvSpPr>
          <p:nvPr>
            <p:ph idx="1"/>
          </p:nvPr>
        </p:nvSpPr>
        <p:spPr>
          <a:xfrm>
            <a:off x="2602294" y="1582147"/>
            <a:ext cx="5877898" cy="4618154"/>
          </a:xfrm>
        </p:spPr>
        <p:txBody>
          <a:bodyPr/>
          <a:lstStyle/>
          <a:p>
            <a:pPr algn="just">
              <a:defRPr/>
            </a:pPr>
            <a:r>
              <a:rPr lang="en-US" altLang="en-US" sz="1710" dirty="0" smtClean="0">
                <a:latin typeface="Arial" charset="0"/>
                <a:cs typeface="Arial" charset="0"/>
              </a:rPr>
              <a:t>Food security exists when all people at all times, have physical and economic access to sufficient, safe and nutritious food that meets their dietary needs and food preferences for an active and healthy life (World food summit, 1996)</a:t>
            </a:r>
            <a:endParaRPr lang="en-US" altLang="en-US" sz="1710" dirty="0">
              <a:latin typeface="Arial" charset="0"/>
              <a:cs typeface="Arial" charset="0"/>
            </a:endParaRPr>
          </a:p>
          <a:p>
            <a:pPr algn="just">
              <a:defRPr/>
            </a:pPr>
            <a:endParaRPr lang="en-US" altLang="en-US" sz="1710" dirty="0" smtClean="0">
              <a:latin typeface="Arial" charset="0"/>
              <a:cs typeface="Arial" charset="0"/>
            </a:endParaRPr>
          </a:p>
          <a:p>
            <a:pPr algn="just">
              <a:defRPr/>
            </a:pPr>
            <a:r>
              <a:rPr lang="en-US" altLang="en-US" sz="1710" dirty="0" smtClean="0">
                <a:latin typeface="Arial" charset="0"/>
                <a:cs typeface="Arial" charset="0"/>
              </a:rPr>
              <a:t>There are four pillars of food security: Availability, Accessibility, Utilization and Stability</a:t>
            </a:r>
            <a:endParaRPr lang="en-US" altLang="en-US" sz="1710" dirty="0">
              <a:latin typeface="Arial" charset="0"/>
              <a:cs typeface="Arial" charset="0"/>
            </a:endParaRPr>
          </a:p>
          <a:p>
            <a:pPr>
              <a:defRPr/>
            </a:pPr>
            <a:endParaRPr lang="en-ZA" dirty="0"/>
          </a:p>
        </p:txBody>
      </p:sp>
      <p:sp>
        <p:nvSpPr>
          <p:cNvPr id="10244" name="Rectangle 5"/>
          <p:cNvSpPr>
            <a:spLocks noChangeArrowheads="1"/>
          </p:cNvSpPr>
          <p:nvPr/>
        </p:nvSpPr>
        <p:spPr bwMode="auto">
          <a:xfrm>
            <a:off x="261994" y="4802094"/>
            <a:ext cx="8496481"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cs typeface="Arial" panose="020B0604020202020204" pitchFamily="34" charset="0"/>
              </a:defRPr>
            </a:lvl1pPr>
            <a:lvl2pPr>
              <a:defRPr sz="2100">
                <a:solidFill>
                  <a:schemeClr val="tx1"/>
                </a:solidFill>
                <a:latin typeface="Arial" panose="020B0604020202020204" pitchFamily="34" charset="0"/>
                <a:cs typeface="Arial" panose="020B0604020202020204" pitchFamily="34" charset="0"/>
              </a:defRPr>
            </a:lvl2pPr>
            <a:lvl3pPr>
              <a:defRPr sz="2100">
                <a:solidFill>
                  <a:schemeClr val="tx1"/>
                </a:solidFill>
                <a:latin typeface="Arial" panose="020B0604020202020204" pitchFamily="34" charset="0"/>
                <a:cs typeface="Arial" panose="020B0604020202020204" pitchFamily="34" charset="0"/>
              </a:defRPr>
            </a:lvl3pPr>
            <a:lvl4pPr>
              <a:defRPr sz="2100">
                <a:solidFill>
                  <a:schemeClr val="tx1"/>
                </a:solidFill>
                <a:latin typeface="Arial" panose="020B0604020202020204" pitchFamily="34" charset="0"/>
                <a:cs typeface="Arial" panose="020B0604020202020204" pitchFamily="34" charset="0"/>
              </a:defRPr>
            </a:lvl4pPr>
            <a:lvl5pPr>
              <a:defRPr sz="2100">
                <a:solidFill>
                  <a:schemeClr val="tx1"/>
                </a:solidFill>
                <a:latin typeface="Arial" panose="020B0604020202020204" pitchFamily="34" charset="0"/>
                <a:cs typeface="Arial" panose="020B0604020202020204" pitchFamily="34" charset="0"/>
              </a:defRPr>
            </a:lvl5pPr>
            <a:lvl6pPr marL="2562225" indent="-276225"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3019425" indent="-276225"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76625" indent="-276225"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933825" indent="-276225" defTabSz="1052513"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marL="0" lvl="1"/>
            <a:r>
              <a:rPr lang="en-ZA" altLang="en-US" sz="1710" b="1" dirty="0"/>
              <a:t>Statistics South Africa </a:t>
            </a:r>
            <a:r>
              <a:rPr lang="en-ZA" altLang="en-US" sz="1710" dirty="0">
                <a:solidFill>
                  <a:srgbClr val="C00000"/>
                </a:solidFill>
              </a:rPr>
              <a:t>uses the Household Food Insecurity Access Scale (HFIAS) </a:t>
            </a:r>
            <a:r>
              <a:rPr lang="en-ZA" altLang="en-US" sz="1710" dirty="0" smtClean="0">
                <a:solidFill>
                  <a:srgbClr val="C00000"/>
                </a:solidFill>
              </a:rPr>
              <a:t>and Food Insecurity Experience Scale (FIES) to determine the prevalence of food insecurity</a:t>
            </a:r>
            <a:r>
              <a:rPr lang="en-ZA" altLang="en-US" sz="1710" dirty="0">
                <a:solidFill>
                  <a:srgbClr val="C00000"/>
                </a:solidFill>
              </a:rPr>
              <a:t> </a:t>
            </a:r>
            <a:r>
              <a:rPr lang="en-ZA" altLang="en-US" sz="1710" dirty="0" smtClean="0">
                <a:solidFill>
                  <a:srgbClr val="C00000"/>
                </a:solidFill>
              </a:rPr>
              <a:t>at individual and household levels. </a:t>
            </a:r>
            <a:endParaRPr lang="en-ZA" altLang="en-US" sz="1710" dirty="0">
              <a:solidFill>
                <a:srgbClr val="C00000"/>
              </a:solidFill>
            </a:endParaRPr>
          </a:p>
          <a:p>
            <a:pPr eaLnBrk="1" hangingPunct="1"/>
            <a:endParaRPr lang="en-ZA" altLang="en-US" sz="1710" dirty="0">
              <a:solidFill>
                <a:srgbClr val="C00000"/>
              </a:solidFill>
            </a:endParaRPr>
          </a:p>
        </p:txBody>
      </p:sp>
      <p:pic>
        <p:nvPicPr>
          <p:cNvPr id="10245" name="Picture 2" descr="http://firthimprovement.com/wp-content/uploads/2015/10/def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94" y="1924231"/>
            <a:ext cx="2085093" cy="208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pPr>
              <a:defRPr/>
            </a:pPr>
            <a:fld id="{EE0FAA87-3625-4113-A524-C8177DBAE677}" type="slidenum">
              <a:rPr lang="en-ZA" altLang="en-US" smtClean="0"/>
              <a:pPr>
                <a:defRPr/>
              </a:pPr>
              <a:t>4</a:t>
            </a:fld>
            <a:endParaRPr lang="en-ZA" altLang="en-US"/>
          </a:p>
        </p:txBody>
      </p:sp>
    </p:spTree>
    <p:extLst>
      <p:ext uri="{BB962C8B-B14F-4D97-AF65-F5344CB8AC3E}">
        <p14:creationId xmlns:p14="http://schemas.microsoft.com/office/powerpoint/2010/main" val="217004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525746" y="759013"/>
            <a:ext cx="7696924" cy="56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078" b="1">
                <a:solidFill>
                  <a:srgbClr val="008000"/>
                </a:solidFill>
                <a:ea typeface="MS PGothic" panose="020B0600070205080204" pitchFamily="34" charset="-128"/>
              </a:rPr>
              <a:t>Food security is a key concern</a:t>
            </a:r>
            <a:endParaRPr lang="en-ZA" altLang="en-US" sz="3078" b="1">
              <a:solidFill>
                <a:srgbClr val="008000"/>
              </a:solidFill>
              <a:ea typeface="MS PGothic" panose="020B0600070205080204" pitchFamily="34" charset="-128"/>
            </a:endParaRPr>
          </a:p>
        </p:txBody>
      </p:sp>
      <p:pic>
        <p:nvPicPr>
          <p:cNvPr id="43010" name="Picture 2" descr="http://ewp.dali.dartmouth.edu/assets/concern_icon.png"/>
          <p:cNvPicPr>
            <a:picLocks noChangeAspect="1" noChangeArrowheads="1"/>
          </p:cNvPicPr>
          <p:nvPr/>
        </p:nvPicPr>
        <p:blipFill>
          <a:blip r:embed="rId2" cstate="print">
            <a:clrChange>
              <a:clrFrom>
                <a:srgbClr val="EE7A00"/>
              </a:clrFrom>
              <a:clrTo>
                <a:srgbClr val="EE7A00">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8081" y="2197510"/>
            <a:ext cx="2761119" cy="27611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002" y="1967671"/>
            <a:ext cx="790055" cy="78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ChangeArrowheads="1"/>
          </p:cNvSpPr>
          <p:nvPr/>
        </p:nvSpPr>
        <p:spPr bwMode="auto">
          <a:xfrm>
            <a:off x="3093702" y="3022434"/>
            <a:ext cx="5906405" cy="2554545"/>
          </a:xfrm>
          <a:prstGeom prst="rect">
            <a:avLst/>
          </a:prstGeom>
          <a:solidFill>
            <a:srgbClr val="9FB5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000" dirty="0" smtClean="0">
                <a:solidFill>
                  <a:schemeClr val="bg1"/>
                </a:solidFill>
              </a:rPr>
              <a:t>The National Development Plan (NDP) puts food </a:t>
            </a:r>
            <a:r>
              <a:rPr lang="en-US" altLang="en-US" sz="2000" dirty="0">
                <a:solidFill>
                  <a:schemeClr val="bg1"/>
                </a:solidFill>
              </a:rPr>
              <a:t>and nutrition security high on the country’s developmental agenda with </a:t>
            </a:r>
            <a:r>
              <a:rPr lang="en-US" altLang="en-US" sz="2000" dirty="0" smtClean="0">
                <a:solidFill>
                  <a:schemeClr val="bg1"/>
                </a:solidFill>
              </a:rPr>
              <a:t>Department of Agriculture, Land Reform and Rural Development (DALRRD) as a custodian </a:t>
            </a:r>
            <a:r>
              <a:rPr lang="en-US" altLang="en-US" sz="2000" dirty="0">
                <a:solidFill>
                  <a:schemeClr val="bg1"/>
                </a:solidFill>
              </a:rPr>
              <a:t>of food security </a:t>
            </a:r>
            <a:r>
              <a:rPr lang="en-US" altLang="en-US" sz="2000" dirty="0" smtClean="0">
                <a:solidFill>
                  <a:schemeClr val="bg1"/>
                </a:solidFill>
              </a:rPr>
              <a:t>implementation plan. The NDP recognizes agricultural productivity, rural development, </a:t>
            </a:r>
            <a:r>
              <a:rPr lang="en-US" altLang="en-US" sz="2000" dirty="0">
                <a:solidFill>
                  <a:schemeClr val="bg1"/>
                </a:solidFill>
              </a:rPr>
              <a:t>job creation </a:t>
            </a:r>
            <a:r>
              <a:rPr lang="en-US" altLang="en-US" sz="2000" dirty="0" smtClean="0">
                <a:solidFill>
                  <a:schemeClr val="bg1"/>
                </a:solidFill>
              </a:rPr>
              <a:t>, poverty reduction and economic growth as part of addressing food security.</a:t>
            </a:r>
            <a:endParaRPr lang="en-US" altLang="en-US" sz="2000" dirty="0">
              <a:solidFill>
                <a:schemeClr val="bg1"/>
              </a:solidFill>
            </a:endParaRPr>
          </a:p>
        </p:txBody>
      </p:sp>
      <p:pic>
        <p:nvPicPr>
          <p:cNvPr id="10" name="Picture 2" descr="http://ewp.dali.dartmouth.edu/assets/concern_icon.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9811" t="17581" r="17581" b="19811"/>
          <a:stretch/>
        </p:blipFill>
        <p:spPr bwMode="auto">
          <a:xfrm>
            <a:off x="1024295" y="2713723"/>
            <a:ext cx="1728690" cy="1728690"/>
          </a:xfrm>
          <a:prstGeom prst="ellipse">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a:xfrm>
            <a:off x="472404" y="6381328"/>
            <a:ext cx="2118396" cy="340147"/>
          </a:xfrm>
        </p:spPr>
        <p:txBody>
          <a:bodyPr/>
          <a:lstStyle/>
          <a:p>
            <a:pPr>
              <a:defRPr/>
            </a:pPr>
            <a:fld id="{EE0FAA87-3625-4113-A524-C8177DBAE677}" type="slidenum">
              <a:rPr lang="en-ZA" altLang="en-US" smtClean="0"/>
              <a:pPr>
                <a:defRPr/>
              </a:pPr>
              <a:t>5</a:t>
            </a:fld>
            <a:endParaRPr lang="en-ZA" altLang="en-US"/>
          </a:p>
        </p:txBody>
      </p:sp>
    </p:spTree>
    <p:extLst>
      <p:ext uri="{BB962C8B-B14F-4D97-AF65-F5344CB8AC3E}">
        <p14:creationId xmlns:p14="http://schemas.microsoft.com/office/powerpoint/2010/main" val="10473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8463" y="2320617"/>
            <a:ext cx="2340299" cy="2340299"/>
          </a:xfrm>
          <a:prstGeom prst="ellipse">
            <a:avLst/>
          </a:prstGeom>
          <a:solidFill>
            <a:srgbClr val="EE4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sz="1539"/>
          </a:p>
        </p:txBody>
      </p:sp>
      <p:sp>
        <p:nvSpPr>
          <p:cNvPr id="3" name="Rectangle 2"/>
          <p:cNvSpPr/>
          <p:nvPr/>
        </p:nvSpPr>
        <p:spPr>
          <a:xfrm>
            <a:off x="2587362" y="1890294"/>
            <a:ext cx="6367949" cy="3416320"/>
          </a:xfrm>
          <a:prstGeom prst="rect">
            <a:avLst/>
          </a:prstGeom>
        </p:spPr>
        <p:txBody>
          <a:bodyPr>
            <a:spAutoFit/>
          </a:bodyPr>
          <a:lstStyle/>
          <a:p>
            <a:pPr algn="just" eaLnBrk="1" hangingPunct="1">
              <a:defRPr/>
            </a:pPr>
            <a:r>
              <a:rPr lang="en-US" dirty="0"/>
              <a:t>South Africa faces a wide spectrum of </a:t>
            </a:r>
            <a:r>
              <a:rPr lang="en-US" dirty="0" smtClean="0"/>
              <a:t>challenges </a:t>
            </a:r>
            <a:r>
              <a:rPr lang="en-US" dirty="0"/>
              <a:t>that </a:t>
            </a:r>
            <a:r>
              <a:rPr lang="en-US" dirty="0" smtClean="0"/>
              <a:t>include high </a:t>
            </a:r>
            <a:r>
              <a:rPr lang="en-US" dirty="0"/>
              <a:t>levels of poverty, unemployment, </a:t>
            </a:r>
            <a:r>
              <a:rPr lang="en-US" dirty="0" smtClean="0"/>
              <a:t>income inequality, climate change (i.e. drought),unstable </a:t>
            </a:r>
            <a:r>
              <a:rPr lang="en-US" dirty="0"/>
              <a:t>household food </a:t>
            </a:r>
            <a:r>
              <a:rPr lang="en-US" dirty="0" smtClean="0"/>
              <a:t>production and past spatial and regulatory imbalances. </a:t>
            </a:r>
            <a:endParaRPr lang="en-US" dirty="0"/>
          </a:p>
          <a:p>
            <a:pPr algn="just" eaLnBrk="1" hangingPunct="1">
              <a:defRPr/>
            </a:pPr>
            <a:endParaRPr lang="en-US" dirty="0"/>
          </a:p>
          <a:p>
            <a:pPr algn="just" eaLnBrk="1" hangingPunct="1">
              <a:defRPr/>
            </a:pPr>
            <a:r>
              <a:rPr lang="en-US" dirty="0"/>
              <a:t>Poverty stricken households lack money to buy food. These households are constrained by the inability to secure employment or to generate income. </a:t>
            </a:r>
          </a:p>
          <a:p>
            <a:pPr algn="just" eaLnBrk="1" hangingPunct="1">
              <a:defRPr/>
            </a:pPr>
            <a:endParaRPr lang="en-US" dirty="0"/>
          </a:p>
          <a:p>
            <a:pPr algn="just" eaLnBrk="1" hangingPunct="1">
              <a:defRPr/>
            </a:pPr>
            <a:r>
              <a:rPr lang="en-US" dirty="0"/>
              <a:t>Poor households are typically characterised by few income-earners and many dependents, and are particularly vulnerable to economic shocks. </a:t>
            </a:r>
            <a:endParaRPr lang="en-ZA" dirty="0"/>
          </a:p>
        </p:txBody>
      </p:sp>
      <p:pic>
        <p:nvPicPr>
          <p:cNvPr id="11268" name="Picture 2" descr="http://cdn2.hubspot.net/hubfs/333550/challenge-aboutus-icon.jpg?t=1470081215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23" y="2676277"/>
            <a:ext cx="1628979" cy="16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1"/>
          <p:cNvSpPr>
            <a:spLocks noGrp="1"/>
          </p:cNvSpPr>
          <p:nvPr>
            <p:ph type="title"/>
          </p:nvPr>
        </p:nvSpPr>
        <p:spPr bwMode="auto">
          <a:xfrm>
            <a:off x="644805" y="657701"/>
            <a:ext cx="7848962" cy="6162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US" altLang="en-US" b="1" dirty="0" smtClean="0">
                <a:solidFill>
                  <a:schemeClr val="tx2"/>
                </a:solidFill>
              </a:rPr>
              <a:t>Factors affecting food security</a:t>
            </a:r>
            <a:endParaRPr lang="en-ZA" altLang="en-US" b="1" dirty="0" smtClean="0">
              <a:solidFill>
                <a:schemeClr val="tx2"/>
              </a:solidFill>
            </a:endParaRPr>
          </a:p>
        </p:txBody>
      </p:sp>
      <p:sp>
        <p:nvSpPr>
          <p:cNvPr id="6" name="Slide Number Placeholder 5"/>
          <p:cNvSpPr>
            <a:spLocks noGrp="1"/>
          </p:cNvSpPr>
          <p:nvPr>
            <p:ph type="sldNum" sz="quarter" idx="10"/>
          </p:nvPr>
        </p:nvSpPr>
        <p:spPr/>
        <p:txBody>
          <a:bodyPr/>
          <a:lstStyle/>
          <a:p>
            <a:pPr>
              <a:defRPr/>
            </a:pPr>
            <a:fld id="{EE0FAA87-3625-4113-A524-C8177DBAE677}" type="slidenum">
              <a:rPr lang="en-ZA" altLang="en-US" smtClean="0"/>
              <a:pPr>
                <a:defRPr/>
              </a:pPr>
              <a:t>6</a:t>
            </a:fld>
            <a:endParaRPr lang="en-ZA" altLang="en-US"/>
          </a:p>
        </p:txBody>
      </p:sp>
    </p:spTree>
    <p:extLst>
      <p:ext uri="{BB962C8B-B14F-4D97-AF65-F5344CB8AC3E}">
        <p14:creationId xmlns:p14="http://schemas.microsoft.com/office/powerpoint/2010/main" val="315072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used in this report</a:t>
            </a:r>
            <a:endParaRPr lang="en-ZA" dirty="0"/>
          </a:p>
        </p:txBody>
      </p:sp>
      <p:sp>
        <p:nvSpPr>
          <p:cNvPr id="3" name="Content Placeholder 2"/>
          <p:cNvSpPr>
            <a:spLocks noGrp="1"/>
          </p:cNvSpPr>
          <p:nvPr>
            <p:ph idx="1"/>
          </p:nvPr>
        </p:nvSpPr>
        <p:spPr/>
        <p:txBody>
          <a:bodyPr/>
          <a:lstStyle/>
          <a:p>
            <a:pPr algn="just"/>
            <a:r>
              <a:rPr lang="en-GB" sz="2400" dirty="0" smtClean="0"/>
              <a:t>The Food Insecurity Experience Scale (FIES) was used to estimate the prevalence of moderate to severe and severe food insecurity in the population. </a:t>
            </a:r>
          </a:p>
          <a:p>
            <a:pPr algn="just"/>
            <a:r>
              <a:rPr lang="en-GB" sz="2400" dirty="0" smtClean="0"/>
              <a:t>Respondents are asked 8 about access to food to provide the estimates.</a:t>
            </a:r>
          </a:p>
          <a:p>
            <a:pPr algn="just"/>
            <a:r>
              <a:rPr lang="en-GB" sz="2400" dirty="0" smtClean="0"/>
              <a:t>Respondents are asked about</a:t>
            </a:r>
          </a:p>
          <a:p>
            <a:pPr lvl="1" algn="just"/>
            <a:r>
              <a:rPr lang="en-GB" sz="2000" i="1" dirty="0" smtClean="0"/>
              <a:t>Uncertainty and anxiety about ones ability to access food</a:t>
            </a:r>
          </a:p>
          <a:p>
            <a:pPr lvl="1" algn="just"/>
            <a:r>
              <a:rPr lang="en-GB" sz="2000" i="1" dirty="0" smtClean="0"/>
              <a:t>quality  of food: changes in diet; eating a less balance or a repetitive diet</a:t>
            </a:r>
          </a:p>
          <a:p>
            <a:pPr lvl="1" algn="just"/>
            <a:r>
              <a:rPr lang="en-GB" sz="2000" i="1" dirty="0" smtClean="0"/>
              <a:t>Decrease in quantity of food or skipping of some meals </a:t>
            </a:r>
          </a:p>
          <a:p>
            <a:pPr lvl="1" algn="just"/>
            <a:r>
              <a:rPr lang="en-GB" sz="2000" i="1" dirty="0" smtClean="0"/>
              <a:t>Feeling hungry and not even eating for the whole-day because lack of money or other resources to obtain food.</a:t>
            </a:r>
          </a:p>
          <a:p>
            <a:pPr lvl="1" algn="just"/>
            <a:endParaRPr lang="en-ZA" sz="2000" dirty="0"/>
          </a:p>
        </p:txBody>
      </p:sp>
    </p:spTree>
    <p:extLst>
      <p:ext uri="{BB962C8B-B14F-4D97-AF65-F5344CB8AC3E}">
        <p14:creationId xmlns:p14="http://schemas.microsoft.com/office/powerpoint/2010/main" val="8658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FIES Questions</a:t>
            </a:r>
            <a:endParaRPr lang="en-ZA" dirty="0"/>
          </a:p>
        </p:txBody>
      </p:sp>
      <p:sp>
        <p:nvSpPr>
          <p:cNvPr id="3" name="Content Placeholder 2"/>
          <p:cNvSpPr>
            <a:spLocks noGrp="1"/>
          </p:cNvSpPr>
          <p:nvPr>
            <p:ph idx="1"/>
          </p:nvPr>
        </p:nvSpPr>
        <p:spPr/>
        <p:txBody>
          <a:bodyPr/>
          <a:lstStyle/>
          <a:p>
            <a:endParaRPr lang="en-ZA" dirty="0"/>
          </a:p>
          <a:p>
            <a:endParaRPr lang="en-ZA" dirty="0"/>
          </a:p>
        </p:txBody>
      </p:sp>
      <p:sp>
        <p:nvSpPr>
          <p:cNvPr id="4" name="Rectangle 3"/>
          <p:cNvSpPr/>
          <p:nvPr/>
        </p:nvSpPr>
        <p:spPr>
          <a:xfrm>
            <a:off x="611560" y="1600199"/>
            <a:ext cx="8075240" cy="3970318"/>
          </a:xfrm>
          <a:prstGeom prst="rect">
            <a:avLst/>
          </a:prstGeom>
        </p:spPr>
        <p:txBody>
          <a:bodyPr wrap="square">
            <a:spAutoFit/>
          </a:bodyPr>
          <a:lstStyle/>
          <a:p>
            <a:r>
              <a:rPr lang="en-GB" dirty="0"/>
              <a:t>Q1. You were </a:t>
            </a:r>
            <a:r>
              <a:rPr lang="en-GB" b="1" dirty="0"/>
              <a:t>worried</a:t>
            </a:r>
            <a:r>
              <a:rPr lang="en-GB" dirty="0"/>
              <a:t> you would run out of food because of a lack of money or other resources?</a:t>
            </a:r>
          </a:p>
          <a:p>
            <a:r>
              <a:rPr lang="en-GB" dirty="0"/>
              <a:t>Q2. You were unable to </a:t>
            </a:r>
            <a:r>
              <a:rPr lang="en-GB" b="1" dirty="0"/>
              <a:t>eat healthy and nutritious food </a:t>
            </a:r>
            <a:r>
              <a:rPr lang="en-GB" dirty="0"/>
              <a:t>because of a lack of money or other resources?</a:t>
            </a:r>
          </a:p>
          <a:p>
            <a:r>
              <a:rPr lang="en-GB" dirty="0"/>
              <a:t>Q3. You ate only a </a:t>
            </a:r>
            <a:r>
              <a:rPr lang="en-GB" b="1" dirty="0"/>
              <a:t>few kinds of foods </a:t>
            </a:r>
            <a:r>
              <a:rPr lang="en-GB" dirty="0"/>
              <a:t>because of a lack of money or other resources?</a:t>
            </a:r>
          </a:p>
          <a:p>
            <a:r>
              <a:rPr lang="en-GB" dirty="0"/>
              <a:t>Q4. You had to </a:t>
            </a:r>
            <a:r>
              <a:rPr lang="en-GB" b="1" dirty="0"/>
              <a:t>skip a meal </a:t>
            </a:r>
            <a:r>
              <a:rPr lang="en-GB" dirty="0"/>
              <a:t>because there was not enough money or other resources to get food?</a:t>
            </a:r>
          </a:p>
          <a:p>
            <a:r>
              <a:rPr lang="en-GB" dirty="0"/>
              <a:t>Q5. You </a:t>
            </a:r>
            <a:r>
              <a:rPr lang="en-GB" b="1" dirty="0"/>
              <a:t>ate less </a:t>
            </a:r>
            <a:r>
              <a:rPr lang="en-GB" dirty="0"/>
              <a:t>than you thought you should because of a lack of money or other resources?</a:t>
            </a:r>
          </a:p>
          <a:p>
            <a:r>
              <a:rPr lang="en-GB" dirty="0"/>
              <a:t>Q6. Your household </a:t>
            </a:r>
            <a:r>
              <a:rPr lang="en-GB" b="1" dirty="0"/>
              <a:t>ran out of food </a:t>
            </a:r>
            <a:r>
              <a:rPr lang="en-GB" dirty="0"/>
              <a:t>because of a lack of money or other resources?</a:t>
            </a:r>
          </a:p>
          <a:p>
            <a:r>
              <a:rPr lang="en-GB" dirty="0"/>
              <a:t>Q7. You were </a:t>
            </a:r>
            <a:r>
              <a:rPr lang="en-GB" b="1" dirty="0"/>
              <a:t>hungry</a:t>
            </a:r>
            <a:r>
              <a:rPr lang="en-GB" dirty="0"/>
              <a:t> but did not eat because there was not enough money or other resources for food?</a:t>
            </a:r>
          </a:p>
          <a:p>
            <a:r>
              <a:rPr lang="en-GB" dirty="0"/>
              <a:t>Q8. You went </a:t>
            </a:r>
            <a:r>
              <a:rPr lang="en-GB" b="1" dirty="0"/>
              <a:t>without eating for a whole day </a:t>
            </a:r>
            <a:r>
              <a:rPr lang="en-GB" dirty="0"/>
              <a:t>because of a lack of money or other re</a:t>
            </a:r>
          </a:p>
        </p:txBody>
      </p:sp>
    </p:spTree>
    <p:extLst>
      <p:ext uri="{BB962C8B-B14F-4D97-AF65-F5344CB8AC3E}">
        <p14:creationId xmlns:p14="http://schemas.microsoft.com/office/powerpoint/2010/main" val="1712374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 of results </a:t>
            </a:r>
            <a:endParaRPr lang="en-ZA" dirty="0"/>
          </a:p>
        </p:txBody>
      </p:sp>
      <p:sp>
        <p:nvSpPr>
          <p:cNvPr id="3" name="Content Placeholder 2"/>
          <p:cNvSpPr>
            <a:spLocks noGrp="1"/>
          </p:cNvSpPr>
          <p:nvPr>
            <p:ph idx="1"/>
          </p:nvPr>
        </p:nvSpPr>
        <p:spPr/>
        <p:txBody>
          <a:bodyPr/>
          <a:lstStyle/>
          <a:p>
            <a:r>
              <a:rPr lang="en-GB" sz="2000" dirty="0" smtClean="0"/>
              <a:t>FAO derived two indicators from the FIES questions</a:t>
            </a:r>
          </a:p>
          <a:p>
            <a:pPr lvl="2"/>
            <a:r>
              <a:rPr lang="en-GB" sz="2000" dirty="0" smtClean="0"/>
              <a:t>Prevalence of </a:t>
            </a:r>
            <a:r>
              <a:rPr lang="en-GB" sz="2000" b="1" dirty="0" smtClean="0"/>
              <a:t>moderate to severe </a:t>
            </a:r>
            <a:r>
              <a:rPr lang="en-GB" sz="2000" dirty="0" smtClean="0"/>
              <a:t>food insecurity</a:t>
            </a:r>
          </a:p>
          <a:p>
            <a:pPr lvl="2"/>
            <a:r>
              <a:rPr lang="en-GB" sz="2000" dirty="0" smtClean="0"/>
              <a:t>Prevalence of </a:t>
            </a:r>
            <a:r>
              <a:rPr lang="en-GB" sz="2000" b="1" dirty="0" smtClean="0"/>
              <a:t>severe</a:t>
            </a:r>
            <a:r>
              <a:rPr lang="en-GB" sz="2000" dirty="0" smtClean="0"/>
              <a:t> food insecurity</a:t>
            </a:r>
          </a:p>
          <a:p>
            <a:pPr lvl="2"/>
            <a:endParaRPr lang="en-GB" sz="2000" b="1" dirty="0"/>
          </a:p>
          <a:p>
            <a:pPr lvl="2"/>
            <a:r>
              <a:rPr lang="en-GB" sz="2000" b="1" dirty="0" smtClean="0"/>
              <a:t>Moderate </a:t>
            </a:r>
            <a:r>
              <a:rPr lang="en-GB" sz="2000" b="1" dirty="0"/>
              <a:t>food </a:t>
            </a:r>
            <a:r>
              <a:rPr lang="en-GB" sz="2000" b="1" dirty="0" smtClean="0"/>
              <a:t>insecurity: </a:t>
            </a:r>
            <a:r>
              <a:rPr lang="en-GB" sz="2000" dirty="0" smtClean="0"/>
              <a:t>People experiencing moderate food insecurity face uncertainty about their abilities to obtain food, have been forced to compromise </a:t>
            </a:r>
            <a:r>
              <a:rPr lang="en-GB" sz="2000" dirty="0"/>
              <a:t>on the quality and/or quantity of the food they </a:t>
            </a:r>
            <a:r>
              <a:rPr lang="en-GB" sz="2000" dirty="0" smtClean="0"/>
              <a:t>consume</a:t>
            </a:r>
          </a:p>
          <a:p>
            <a:pPr lvl="2"/>
            <a:r>
              <a:rPr lang="en-GB" sz="2000" b="1" dirty="0"/>
              <a:t>Severe Food Insecurity</a:t>
            </a:r>
            <a:r>
              <a:rPr lang="en-GB" sz="2000" dirty="0"/>
              <a:t>: People experiencing severe food insecurity have typically run out of food and, at worst, gone a day (or days) without eating </a:t>
            </a:r>
            <a:endParaRPr lang="en-ZA" sz="2000" dirty="0"/>
          </a:p>
          <a:p>
            <a:pPr lvl="2"/>
            <a:endParaRPr lang="en-ZA" dirty="0"/>
          </a:p>
          <a:p>
            <a:pPr lvl="2"/>
            <a:endParaRPr lang="en-GB" dirty="0"/>
          </a:p>
          <a:p>
            <a:pPr lvl="2"/>
            <a:endParaRPr lang="en-GB" dirty="0" smtClean="0"/>
          </a:p>
          <a:p>
            <a:pPr lvl="1"/>
            <a:endParaRPr lang="en-ZA" dirty="0"/>
          </a:p>
        </p:txBody>
      </p:sp>
    </p:spTree>
    <p:extLst>
      <p:ext uri="{BB962C8B-B14F-4D97-AF65-F5344CB8AC3E}">
        <p14:creationId xmlns:p14="http://schemas.microsoft.com/office/powerpoint/2010/main" val="2325238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clared xmlns="7822a446-cc90-4612-8ab5-747f263f1852">false</Declared>
    <MeridioUrl xmlns="7822a446-cc90-4612-8ab5-747f263f1852" xsi:nil="true"/>
    <DocId xmlns="7822a446-cc90-4612-8ab5-747f263f18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E06304B1385746933ED06FDC28D853" ma:contentTypeVersion="3" ma:contentTypeDescription="Create a new document." ma:contentTypeScope="" ma:versionID="0e12a24fb81a1ab65345488b42517c68">
  <xsd:schema xmlns:xsd="http://www.w3.org/2001/XMLSchema" xmlns:xs="http://www.w3.org/2001/XMLSchema" xmlns:p="http://schemas.microsoft.com/office/2006/metadata/properties" xmlns:ns2="7822a446-cc90-4612-8ab5-747f263f1852" targetNamespace="http://schemas.microsoft.com/office/2006/metadata/properties" ma:root="true" ma:fieldsID="9110703894df1445c45a21c97a01dfb6" ns2:_="">
    <xsd:import namespace="7822a446-cc90-4612-8ab5-747f263f1852"/>
    <xsd:element name="properties">
      <xsd:complexType>
        <xsd:sequence>
          <xsd:element name="documentManagement">
            <xsd:complexType>
              <xsd:all>
                <xsd:element ref="ns2:Declared" minOccurs="0"/>
                <xsd:element ref="ns2:DocId" minOccurs="0"/>
                <xsd:element ref="ns2:Meridio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2a446-cc90-4612-8ab5-747f263f1852" elementFormDefault="qualified">
    <xsd:import namespace="http://schemas.microsoft.com/office/2006/documentManagement/types"/>
    <xsd:import namespace="http://schemas.microsoft.com/office/infopath/2007/PartnerControls"/>
    <xsd:element name="Declared" ma:index="8" nillable="true" ma:displayName="Declared" ma:default="FALSE" ma:hidden="true" ma:internalName="Declared">
      <xsd:simpleType>
        <xsd:restriction base="dms:Boolean"/>
      </xsd:simpleType>
    </xsd:element>
    <xsd:element name="DocId" ma:index="9" nillable="true" ma:displayName="DocId" ma:hidden="true" ma:internalName="DocId">
      <xsd:simpleType>
        <xsd:restriction base="dms:Text"/>
      </xsd:simpleType>
    </xsd:element>
    <xsd:element name="MeridioUrl" ma:index="10" nillable="true" ma:displayName="MeridioUrl" ma:hidden="true" ma:internalName="Meridio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B75BD-21EB-48E2-A8E1-F5B4D699DEAF}">
  <ds:schemaRefs>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http://purl.org/dc/terms/"/>
    <ds:schemaRef ds:uri="7822a446-cc90-4612-8ab5-747f263f185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8C633F4-614D-4646-9B3A-FB8324E63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2a446-cc90-4612-8ab5-747f263f1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51613D-A264-401F-83F8-E8EE0C132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2363</TotalTime>
  <Words>1752</Words>
  <Application>Microsoft Office PowerPoint</Application>
  <PresentationFormat>On-screen Show (4:3)</PresentationFormat>
  <Paragraphs>187</Paragraphs>
  <Slides>39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MS PGothic</vt:lpstr>
      <vt:lpstr>Arial</vt:lpstr>
      <vt:lpstr>Calibri</vt:lpstr>
      <vt:lpstr>Comic Sans MS</vt:lpstr>
      <vt:lpstr>FZYaoTi</vt:lpstr>
      <vt:lpstr>Garamond</vt:lpstr>
      <vt:lpstr>Times New Roman</vt:lpstr>
      <vt:lpstr>Wingdings</vt:lpstr>
      <vt:lpstr>Office Theme</vt:lpstr>
      <vt:lpstr>Custom Design</vt:lpstr>
      <vt:lpstr>PowerPoint Presentation</vt:lpstr>
      <vt:lpstr>Content of the report</vt:lpstr>
      <vt:lpstr>State of food security in the world</vt:lpstr>
      <vt:lpstr>Definition of food security</vt:lpstr>
      <vt:lpstr>PowerPoint Presentation</vt:lpstr>
      <vt:lpstr>Factors affecting food security</vt:lpstr>
      <vt:lpstr>Methodology used in this report</vt:lpstr>
      <vt:lpstr>FIES Questions</vt:lpstr>
      <vt:lpstr>Interpretation of results </vt:lpstr>
      <vt:lpstr>Food insecurity severity levels measured by the FIES in SDG indicator 2.1.2</vt:lpstr>
      <vt:lpstr>Food insecurity measured along a  continuum of severity</vt:lpstr>
      <vt:lpstr>Importance of the Food insecurity indicator (FIES)</vt:lpstr>
      <vt:lpstr>FIES results </vt:lpstr>
      <vt:lpstr>The proportion of the population affected by moderate food insecurity plus the population classified as severely food insecure was 17,28% (10,1 million) in South Africa in 2019.  The population classified with severe food insecurity was 7% (4,1 million). The female population is the worst affected by both moderate to severe food insecurity and severe food insecurity compared to males.  .  </vt:lpstr>
      <vt:lpstr>People residing in rural areas (farms and traditional areas) were the worst affected by the prevalence of moderate to severe and severe food insecurity. </vt:lpstr>
      <vt:lpstr>Almost one in every five black Africans was affected by the prevalence of moderate to severe food insecurity, closely followed by coloureds with 16,14% in 2019. Indians/Asians and whites were least affected.   </vt:lpstr>
      <vt:lpstr>The population residing in Northern Cape (28,8%), North West (28%), Free State (24,7%) and Mpumalanga (22%) were the provinces most affected by food insecurity in 2019 as their figures were far above the national average.</vt:lpstr>
      <vt:lpstr>It is clear from the table that as a consequence of COVID-19, all the provinces were negatively affected by a rise in food insecurity prevalence rates in general. However, Northern Cape, and Eastern Cape  were less impacted by moderate to severe food insecurity and severe food insecurity  compared to the other provinces in 2020. Limpopo (28,9%) and Kwazulu-Natal (26,4%), on the other hand were some of the provinces that were worst affected by moderate to severe food insecurity prevalence rates in 2020.   </vt:lpstr>
      <vt:lpstr>Factors that contribute to food insecurity </vt:lpstr>
      <vt:lpstr>In 2020, Gauteng (75,7%) and Western Cape (76,0%) were the two provinces with highest proportion of households with at least one member who is employed, On the contrary, Limpopo (52,2%) and Eastern Cape (52,7%) had the least proportion of households with an employed household member. </vt:lpstr>
      <vt:lpstr>The figure indicates that unemployment is high and has been increasing in South Africa, as employment was decreasing between 2017 and 2020 both at national and provincial levels.   Limpopo (47,8%), Eastern Cape (47,3%), Free State (45,3%) and North West (43%) had the highest proportion of households without an employed person.  Gauteng (24,3%) and Western Cape (24%) were the only provinces below the national average the national average of 34.1%.  </vt:lpstr>
      <vt:lpstr>Rural areas were most affected by unemployment compared to urban areas in the 4 years.</vt:lpstr>
      <vt:lpstr>Black African-headed households, followed by white-headed households represented the lowest proportion of households that had at least one person employed.  Indian/Asian households had the highest proportion of households with at least one employed person in all four years. </vt:lpstr>
      <vt:lpstr>Female-headed households were the worst affected by unemployment, as almost half of them did not have an employed person living in the household in 2020.  Male-headed households fared better than their female counterparts.  However, both female- and male-headed households experienced an increase in the proportion of households without employed persons from 2017 to 2020. </vt:lpstr>
      <vt:lpstr>Households that had salaried individuals as their source of income had declined by almost 8 percentage points in South Africa from 2017 to 2020, while those receiving grants have increased.  Those households that received income from businesses had been stable, while those receiving remittances had decreased. </vt:lpstr>
      <vt:lpstr>There has always been a gap between female-headed households and those headed by men with regard to income. Female-headed households are always seen as poorer households compared to those headed by males. However, this gap narrowed slightly in 2019 as both female- and male-headed households experienced a decline in income over the four years.  A higher proportion of female-headed households received grants as source of income compared to their male counterparts</vt:lpstr>
      <vt:lpstr>The figure shows that there has been a decrease in income from salaries, while income from social grants increased in households headed by black Africans in the four years.</vt:lpstr>
      <vt:lpstr>The same observation about diminished income from salaries and an increase in grants recipients is also evident among coloured-headed households.  Fewer coloured-headed households receive income from remittances compared to black African-headed households. </vt:lpstr>
      <vt:lpstr>With the exception of Indian/Asian-headed households, the proportion of households receiving income grants have increased for those headed by black Africans, coloureds and whites.  A significant proportion of white-headed households experienced a decline in income from business and an increase in social grants in 2020</vt:lpstr>
      <vt:lpstr>Unlike the other population groups the proportion of Indian/Asian-headed households receiving grants as a source of income has been stable for the four years under review.  Households headed by Indians/Asians and whites both experienced a decline in income from business between 2019 and 2020 </vt:lpstr>
      <vt:lpstr>PowerPoint Presentation</vt:lpstr>
      <vt:lpstr>Households involved in food production have been below 20% in the four years under review.  There was a slight increase in the proportion of households that were producing their food in 2020 </vt:lpstr>
      <vt:lpstr>Female-headed households represent the highest proportion of households that were taking part in food production compared to male-headed households.   It is important to note that in 2020, the gap between female- and male-headed households that were involved in agricultural activities had significantly narrowed. </vt:lpstr>
      <vt:lpstr>Provinces with large rural areas have the highest percentage of households involved in agricultural-related activities. Eastern Cape, Limpopo and Mpumalanga have had at least 25% of households producing food since 2017.  National figures indicate that there has been a general increase in the percentage of households that were producing their own food in 2020.</vt:lpstr>
      <vt:lpstr>Households that reported salaries and grants as their main source of income were mainly involved in agricultural production of food.  Households that reported grants as their main source and also involved in agricultural activities peaked in 2019 and 2020. </vt:lpstr>
      <vt:lpstr>The Figure indicates that between 2017 and 2020, of the more than 75% of households that were involved in food production, reported that they were doing it to supplement food for the household. </vt:lpstr>
      <vt:lpstr>Key findings</vt:lpstr>
      <vt:lpstr>Key findings continued</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mariette</dc:creator>
  <cp:lastModifiedBy>NathanielD Dlamini</cp:lastModifiedBy>
  <cp:revision>117</cp:revision>
  <dcterms:created xsi:type="dcterms:W3CDTF">2019-02-28T08:14:27Z</dcterms:created>
  <dcterms:modified xsi:type="dcterms:W3CDTF">2022-08-24T10:56:48Z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0x01010092E06304B1385746933ED06FDC28D853</vt:lpwstr>
  </property>
</Properties>
</file>