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1" r:id="rId1"/>
    <p:sldMasterId id="2147483734" r:id="rId2"/>
  </p:sldMasterIdLst>
  <p:notesMasterIdLst>
    <p:notesMasterId r:id="rId17"/>
  </p:notesMasterIdLst>
  <p:sldIdLst>
    <p:sldId id="368" r:id="rId3"/>
    <p:sldId id="325" r:id="rId4"/>
    <p:sldId id="324" r:id="rId5"/>
    <p:sldId id="326" r:id="rId6"/>
    <p:sldId id="328" r:id="rId7"/>
    <p:sldId id="369" r:id="rId8"/>
    <p:sldId id="343" r:id="rId9"/>
    <p:sldId id="345" r:id="rId10"/>
    <p:sldId id="359" r:id="rId11"/>
    <p:sldId id="361" r:id="rId12"/>
    <p:sldId id="362" r:id="rId13"/>
    <p:sldId id="363" r:id="rId14"/>
    <p:sldId id="365" r:id="rId15"/>
    <p:sldId id="367"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EB9631B5-78F2-41C9-869B-9F39066F8104}" styleName="Medium Style 3 - Accent 4">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4"/>
          </a:solidFill>
        </a:fill>
      </a:tcStyle>
    </a:lastCol>
    <a:firstCol>
      <a:tcTxStyle b="on">
        <a:fontRef idx="minor">
          <a:scrgbClr r="0" g="0" b="0"/>
        </a:fontRef>
        <a:schemeClr val="lt1"/>
      </a:tcTxStyle>
      <a:tcStyle>
        <a:tcBdr/>
        <a:fill>
          <a:solidFill>
            <a:schemeClr val="accent4"/>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4"/>
          </a:solidFill>
        </a:fill>
      </a:tcStyle>
    </a:firstRow>
  </a:tblStyle>
  <a:tblStyle styleId="{16D9F66E-5EB9-4882-86FB-DCBF35E3C3E4}" styleName="Medium Style 4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solidFill>
            <a:schemeClr val="accent6">
              <a:tint val="20000"/>
            </a:schemeClr>
          </a:solidFill>
        </a:fill>
      </a:tcStyle>
    </a:wholeTbl>
    <a:band1H>
      <a:tcStyle>
        <a:tcBdr/>
        <a:fill>
          <a:solidFill>
            <a:schemeClr val="accent6">
              <a:tint val="40000"/>
            </a:schemeClr>
          </a:solidFill>
        </a:fill>
      </a:tcStyle>
    </a:band1H>
    <a:band1V>
      <a:tcStyle>
        <a:tcBdr/>
        <a:fill>
          <a:solidFill>
            <a:schemeClr val="accent6">
              <a:tint val="40000"/>
            </a:schemeClr>
          </a:solidFill>
        </a:fill>
      </a:tcStyle>
    </a:band1V>
    <a:lastCol>
      <a:tcTxStyle b="on"/>
      <a:tcStyle>
        <a:tcBdr/>
      </a:tcStyle>
    </a:lastCol>
    <a:firstCol>
      <a:tcTxStyle b="on"/>
      <a:tcStyle>
        <a:tcBdr/>
      </a:tcStyle>
    </a:firstCol>
    <a:lastRow>
      <a:tcTxStyle b="on"/>
      <a:tcStyle>
        <a:tcBdr>
          <a:top>
            <a:ln w="25400" cmpd="sng">
              <a:solidFill>
                <a:schemeClr val="accent6"/>
              </a:solidFill>
            </a:ln>
          </a:top>
        </a:tcBdr>
        <a:fill>
          <a:solidFill>
            <a:schemeClr val="accent6">
              <a:tint val="20000"/>
            </a:schemeClr>
          </a:solidFill>
        </a:fill>
      </a:tcStyle>
    </a:lastRow>
    <a:firstRow>
      <a:tcTxStyle b="on"/>
      <a:tcStyle>
        <a:tcBdr/>
        <a:fill>
          <a:solidFill>
            <a:schemeClr val="accent6">
              <a:tint val="20000"/>
            </a:schemeClr>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322" autoAdjust="0"/>
    <p:restoredTop sz="94660"/>
  </p:normalViewPr>
  <p:slideViewPr>
    <p:cSldViewPr snapToGrid="0" showGuides="1">
      <p:cViewPr varScale="1">
        <p:scale>
          <a:sx n="70" d="100"/>
          <a:sy n="70" d="100"/>
        </p:scale>
        <p:origin x="1014" y="54"/>
      </p:cViewPr>
      <p:guideLst>
        <p:guide orient="horz" pos="2160"/>
        <p:guide pos="3840"/>
      </p:guideLst>
    </p:cSldViewPr>
  </p:slideViewPr>
  <p:notesTextViewPr>
    <p:cViewPr>
      <p:scale>
        <a:sx n="1" d="1"/>
        <a:sy n="1" d="1"/>
      </p:scale>
      <p:origin x="0" y="0"/>
    </p:cViewPr>
  </p:notesTextViewPr>
  <p:sorterViewPr>
    <p:cViewPr varScale="1">
      <p:scale>
        <a:sx n="1" d="1"/>
        <a:sy n="1" d="1"/>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presProps" Target="presProps.xml"/><Relationship Id="rId3" Type="http://schemas.openxmlformats.org/officeDocument/2006/relationships/slide" Target="slides/slide1.xml"/><Relationship Id="rId21" Type="http://schemas.openxmlformats.org/officeDocument/2006/relationships/tableStyles" Target="tableStyle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6144F56-B6BB-4B51-BA95-D15EC3AA250C}" type="datetimeFigureOut">
              <a:rPr lang="en-ZA" smtClean="0"/>
              <a:t>2021/10/14</a:t>
            </a:fld>
            <a:endParaRPr lang="en-ZA"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ZA"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ZA"/>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ZA"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0D6D42B-403E-4869-ADE0-AB769AA12657}" type="slidenum">
              <a:rPr lang="en-ZA" smtClean="0"/>
              <a:t>‹#›</a:t>
            </a:fld>
            <a:endParaRPr lang="en-ZA" dirty="0"/>
          </a:p>
        </p:txBody>
      </p:sp>
    </p:spTree>
    <p:extLst>
      <p:ext uri="{BB962C8B-B14F-4D97-AF65-F5344CB8AC3E}">
        <p14:creationId xmlns:p14="http://schemas.microsoft.com/office/powerpoint/2010/main" val="41379642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fld id="{C9A10D2D-880C-49F8-BF4B-A3CC1F62CBBD}" type="slidenum">
              <a:rPr lang="en-ZA" altLang="en-US" smtClean="0"/>
              <a:t>1</a:t>
            </a:fld>
            <a:fld id="{A5AB1DB9-40E7-414B-AC10-CB07A89B2884}" type="slidenum">
              <a:rPr lang="en-ZA" altLang="en-US" smtClean="0"/>
              <a:t>1</a:t>
            </a:fld>
            <a:fld id="{3558C023-5F48-4678-89E3-F2AE5FCA3AD8}" type="slidenum">
              <a:rPr lang="en-ZA" altLang="en-US" smtClean="0"/>
              <a:t>1</a:t>
            </a:fld>
            <a:fld id="{AED1D088-5807-4B72-BBA6-779472DAF0D6}" type="slidenum">
              <a:rPr lang="en-ZA" altLang="en-US" smtClean="0"/>
              <a:t>1</a:t>
            </a:fld>
            <a:fld id="{817A7C02-9986-4312-92EB-0032FCD9E659}" type="slidenum">
              <a:rPr lang="en-ZA" altLang="en-US" smtClean="0"/>
              <a:t>1</a:t>
            </a:fld>
            <a:endParaRPr lang="en-ZA" altLang="en-US" dirty="0"/>
          </a:p>
        </p:txBody>
      </p:sp>
      <p:sp>
        <p:nvSpPr>
          <p:cNvPr id="71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ea typeface="ヒラギノ角ゴ Pro W3" pitchFamily="1" charset="-128"/>
              </a:defRPr>
            </a:lvl1pPr>
            <a:lvl2pPr marL="742950" indent="-285750">
              <a:defRPr sz="2400">
                <a:solidFill>
                  <a:schemeClr val="tx1"/>
                </a:solidFill>
                <a:latin typeface="Times New Roman" panose="02020603050405020304" pitchFamily="18" charset="0"/>
                <a:ea typeface="ヒラギノ角ゴ Pro W3" pitchFamily="1" charset="-128"/>
              </a:defRPr>
            </a:lvl2pPr>
            <a:lvl3pPr marL="1143000" indent="-228600">
              <a:defRPr sz="2400">
                <a:solidFill>
                  <a:schemeClr val="tx1"/>
                </a:solidFill>
                <a:latin typeface="Times New Roman" panose="02020603050405020304" pitchFamily="18" charset="0"/>
                <a:ea typeface="ヒラギノ角ゴ Pro W3" pitchFamily="1" charset="-128"/>
              </a:defRPr>
            </a:lvl3pPr>
            <a:lvl4pPr marL="1600200" indent="-228600">
              <a:defRPr sz="2400">
                <a:solidFill>
                  <a:schemeClr val="tx1"/>
                </a:solidFill>
                <a:latin typeface="Times New Roman" panose="02020603050405020304" pitchFamily="18" charset="0"/>
                <a:ea typeface="ヒラギノ角ゴ Pro W3" pitchFamily="1" charset="-128"/>
              </a:defRPr>
            </a:lvl4pPr>
            <a:lvl5pPr marL="2057400" indent="-228600">
              <a:defRPr sz="2400">
                <a:solidFill>
                  <a:schemeClr val="tx1"/>
                </a:solidFill>
                <a:latin typeface="Times New Roman" panose="02020603050405020304" pitchFamily="18" charset="0"/>
                <a:ea typeface="ヒラギノ角ゴ Pro W3" pitchFamily="1" charset="-128"/>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ea typeface="ヒラギノ角ゴ Pro W3" pitchFamily="1" charset="-128"/>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ea typeface="ヒラギノ角ゴ Pro W3" pitchFamily="1" charset="-128"/>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ea typeface="ヒラギノ角ゴ Pro W3" pitchFamily="1" charset="-128"/>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ea typeface="ヒラギノ角ゴ Pro W3" pitchFamily="1" charset="-128"/>
              </a:defRPr>
            </a:lvl9pPr>
          </a:lstStyle>
          <a:p>
            <a:fld id="{E6CD85C0-CDD9-4BAC-AC39-74E2A32072C7}" type="slidenum">
              <a:rPr lang="en-ZA" altLang="en-US" sz="1200" smtClean="0"/>
              <a:pPr/>
              <a:t>1</a:t>
            </a:fld>
            <a:endParaRPr lang="en-ZA" altLang="en-US" sz="1200" dirty="0"/>
          </a:p>
        </p:txBody>
      </p:sp>
    </p:spTree>
    <p:extLst>
      <p:ext uri="{BB962C8B-B14F-4D97-AF65-F5344CB8AC3E}">
        <p14:creationId xmlns:p14="http://schemas.microsoft.com/office/powerpoint/2010/main" val="41403138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D5B6-A96F-4833-93A7-2FCC8D73254D}"/>
              </a:ext>
            </a:extLst>
          </p:cNvPr>
          <p:cNvSpPr>
            <a:spLocks noGrp="1"/>
          </p:cNvSpPr>
          <p:nvPr>
            <p:ph type="ctrTitle"/>
          </p:nvPr>
        </p:nvSpPr>
        <p:spPr>
          <a:xfrm>
            <a:off x="1524000" y="1122363"/>
            <a:ext cx="9144000" cy="2387600"/>
          </a:xfrm>
        </p:spPr>
        <p:txBody>
          <a:bodyPr anchor="b"/>
          <a:lstStyle>
            <a:lvl1pPr algn="ctr">
              <a:defRPr sz="6000"/>
            </a:lvl1pPr>
          </a:lstStyle>
          <a:p>
            <a:r>
              <a:rPr lang="en-US" dirty="0"/>
              <a:t>Click to edit Master title style</a:t>
            </a:r>
          </a:p>
        </p:txBody>
      </p:sp>
      <p:sp>
        <p:nvSpPr>
          <p:cNvPr id="3" name="Subtitle 2">
            <a:extLst>
              <a:ext uri="{FF2B5EF4-FFF2-40B4-BE49-F238E27FC236}">
                <a16:creationId xmlns:a16="http://schemas.microsoft.com/office/drawing/2014/main" id="{F73EAD2C-081F-415B-BE49-32DA8FE6DC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Tree>
    <p:extLst>
      <p:ext uri="{BB962C8B-B14F-4D97-AF65-F5344CB8AC3E}">
        <p14:creationId xmlns:p14="http://schemas.microsoft.com/office/powerpoint/2010/main" val="384190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FD3D-CC66-4AB0-B29F-042E2CC524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C1B82ED-223E-4C56-9B18-87BA0B180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DE181F7-6AE1-43BF-BDC6-D91D9F14A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319983937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09B1B-6A5D-41C7-8D00-6E967D07AF1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536170B7-1FDB-4520-8D7F-3E0DCD622258}"/>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1897881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9F13F-BBDD-4C13-A1A4-02140F08131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B7D4C49E-5730-4B76-A770-47D6F06FD9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3330648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5FD5B6-A96F-4833-93A7-2FCC8D73254D}"/>
              </a:ext>
            </a:extLst>
          </p:cNvPr>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a:extLst>
              <a:ext uri="{FF2B5EF4-FFF2-40B4-BE49-F238E27FC236}">
                <a16:creationId xmlns:a16="http://schemas.microsoft.com/office/drawing/2014/main" id="{F73EAD2C-081F-415B-BE49-32DA8FE6DC9E}"/>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336781987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1F91-16DB-40B9-BF7F-BDBAF549D01F}"/>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03993D52-1844-464C-8874-BD541E66C4EC}"/>
              </a:ext>
            </a:extLst>
          </p:cNvPr>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82610287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A515-1E95-441A-A469-6DE568E62647}"/>
              </a:ext>
            </a:extLst>
          </p:cNvPr>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76A0BF24-FD9C-4399-BEB3-4680E042A5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a:extLst>
              <a:ext uri="{FF2B5EF4-FFF2-40B4-BE49-F238E27FC236}">
                <a16:creationId xmlns:a16="http://schemas.microsoft.com/office/drawing/2014/main" id="{CAE86440-5D7B-4AD9-A762-4217338D4D27}"/>
              </a:ext>
            </a:extLst>
          </p:cNvPr>
          <p:cNvSpPr>
            <a:spLocks noGrp="1"/>
          </p:cNvSpPr>
          <p:nvPr>
            <p:ph type="dt" sz="half" idx="10"/>
          </p:nvPr>
        </p:nvSpPr>
        <p:spPr>
          <a:xfrm>
            <a:off x="838200" y="6356350"/>
            <a:ext cx="2743200" cy="365125"/>
          </a:xfrm>
          <a:prstGeom prst="rect">
            <a:avLst/>
          </a:prstGeom>
        </p:spPr>
        <p:txBody>
          <a:bodyPr/>
          <a:lstStyle/>
          <a:p>
            <a:fld id="{9CF082F3-0F4D-4777-A4A2-217397A3CDD5}" type="datetimeFigureOut">
              <a:rPr lang="en-ZA" smtClean="0">
                <a:solidFill>
                  <a:prstClr val="black"/>
                </a:solidFill>
              </a:rPr>
              <a:pPr/>
              <a:t>2021/10/14</a:t>
            </a:fld>
            <a:endParaRPr lang="en-ZA" dirty="0">
              <a:solidFill>
                <a:prstClr val="black"/>
              </a:solidFill>
            </a:endParaRPr>
          </a:p>
        </p:txBody>
      </p:sp>
      <p:sp>
        <p:nvSpPr>
          <p:cNvPr id="5" name="Footer Placeholder 4">
            <a:extLst>
              <a:ext uri="{FF2B5EF4-FFF2-40B4-BE49-F238E27FC236}">
                <a16:creationId xmlns:a16="http://schemas.microsoft.com/office/drawing/2014/main" id="{85A57B59-1EC8-4D0E-804F-54E678656FF4}"/>
              </a:ext>
            </a:extLst>
          </p:cNvPr>
          <p:cNvSpPr>
            <a:spLocks noGrp="1"/>
          </p:cNvSpPr>
          <p:nvPr>
            <p:ph type="ftr" sz="quarter" idx="11"/>
          </p:nvPr>
        </p:nvSpPr>
        <p:spPr>
          <a:xfrm>
            <a:off x="4038600" y="6356350"/>
            <a:ext cx="4114800" cy="365125"/>
          </a:xfrm>
          <a:prstGeom prst="rect">
            <a:avLst/>
          </a:prstGeom>
        </p:spPr>
        <p:txBody>
          <a:bodyPr/>
          <a:lstStyle/>
          <a:p>
            <a:endParaRPr lang="en-ZA" dirty="0">
              <a:solidFill>
                <a:prstClr val="black"/>
              </a:solidFill>
            </a:endParaRPr>
          </a:p>
        </p:txBody>
      </p:sp>
      <p:sp>
        <p:nvSpPr>
          <p:cNvPr id="6" name="Slide Number Placeholder 5">
            <a:extLst>
              <a:ext uri="{FF2B5EF4-FFF2-40B4-BE49-F238E27FC236}">
                <a16:creationId xmlns:a16="http://schemas.microsoft.com/office/drawing/2014/main" id="{2BDAD5E3-7B39-4DBF-8233-B4D0F4598817}"/>
              </a:ext>
            </a:extLst>
          </p:cNvPr>
          <p:cNvSpPr>
            <a:spLocks noGrp="1"/>
          </p:cNvSpPr>
          <p:nvPr>
            <p:ph type="sldNum" sz="quarter" idx="12"/>
          </p:nvPr>
        </p:nvSpPr>
        <p:spPr>
          <a:xfrm>
            <a:off x="9095509" y="6310312"/>
            <a:ext cx="2743200" cy="365125"/>
          </a:xfrm>
          <a:prstGeom prst="rect">
            <a:avLst/>
          </a:prstGeom>
        </p:spPr>
        <p:txBody>
          <a:bodyPr/>
          <a:lstStyle/>
          <a:p>
            <a:fld id="{8C366044-521D-40BD-89C1-0580563422FC}" type="slidenum">
              <a:rPr lang="en-ZA" smtClean="0">
                <a:solidFill>
                  <a:prstClr val="black"/>
                </a:solidFill>
              </a:rPr>
              <a:pPr/>
              <a:t>‹#›</a:t>
            </a:fld>
            <a:endParaRPr lang="en-ZA" dirty="0">
              <a:solidFill>
                <a:prstClr val="black"/>
              </a:solidFill>
            </a:endParaRPr>
          </a:p>
        </p:txBody>
      </p:sp>
    </p:spTree>
    <p:extLst>
      <p:ext uri="{BB962C8B-B14F-4D97-AF65-F5344CB8AC3E}">
        <p14:creationId xmlns:p14="http://schemas.microsoft.com/office/powerpoint/2010/main" val="4045727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5E09-9F93-4318-BB19-B8BC2265FFB4}"/>
              </a:ext>
            </a:extLst>
          </p:cNvPr>
          <p:cNvSpPr>
            <a:spLocks noGrp="1"/>
          </p:cNvSpPr>
          <p:nvPr>
            <p:ph type="title"/>
          </p:nvPr>
        </p:nvSpPr>
        <p:spPr/>
        <p:txBody>
          <a:body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07972C81-D9AA-4E31-B83B-56ECE7C449EB}"/>
              </a:ext>
            </a:extLst>
          </p:cNvPr>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a:extLst>
              <a:ext uri="{FF2B5EF4-FFF2-40B4-BE49-F238E27FC236}">
                <a16:creationId xmlns:a16="http://schemas.microsoft.com/office/drawing/2014/main" id="{1C368783-258F-400D-B781-E429BA422A35}"/>
              </a:ext>
            </a:extLst>
          </p:cNvPr>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76785650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3E57-E82C-44C0-A626-65DC40D51E30}"/>
              </a:ext>
            </a:extLst>
          </p:cNvPr>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D9CC1B8E-7174-4D60-9600-452FDABBC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a:extLst>
              <a:ext uri="{FF2B5EF4-FFF2-40B4-BE49-F238E27FC236}">
                <a16:creationId xmlns:a16="http://schemas.microsoft.com/office/drawing/2014/main" id="{B2A2B9B7-76B5-4583-BD56-42656DFA6FA5}"/>
              </a:ext>
            </a:extLst>
          </p:cNvPr>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a:extLst>
              <a:ext uri="{FF2B5EF4-FFF2-40B4-BE49-F238E27FC236}">
                <a16:creationId xmlns:a16="http://schemas.microsoft.com/office/drawing/2014/main" id="{E6CDE24E-AED2-4805-95B8-6FF986CCD5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a:extLst>
              <a:ext uri="{FF2B5EF4-FFF2-40B4-BE49-F238E27FC236}">
                <a16:creationId xmlns:a16="http://schemas.microsoft.com/office/drawing/2014/main" id="{9B52D666-D9AA-46E9-9284-B2A6BA3DEDFF}"/>
              </a:ext>
            </a:extLst>
          </p:cNvPr>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78934719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24FB-C5FC-4F4F-A678-39444E9E87A0}"/>
              </a:ext>
            </a:extLst>
          </p:cNvPr>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96935567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344030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71F91-16DB-40B9-BF7F-BDBAF549D01F}"/>
              </a:ext>
            </a:extLst>
          </p:cNvPr>
          <p:cNvSpPr>
            <a:spLocks noGrp="1"/>
          </p:cNvSpPr>
          <p:nvPr>
            <p:ph type="title"/>
          </p:nvPr>
        </p:nvSpPr>
        <p:spPr>
          <a:xfrm>
            <a:off x="838200" y="365125"/>
            <a:ext cx="10515600" cy="841375"/>
          </a:xfrm>
        </p:spPr>
        <p:txBody>
          <a:bodyPr>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03993D52-1844-464C-8874-BD541E66C4EC}"/>
              </a:ext>
            </a:extLst>
          </p:cNvPr>
          <p:cNvSpPr>
            <a:spLocks noGrp="1"/>
          </p:cNvSpPr>
          <p:nvPr>
            <p:ph idx="1"/>
          </p:nvPr>
        </p:nvSpPr>
        <p:spPr>
          <a:xfrm>
            <a:off x="838200" y="1346200"/>
            <a:ext cx="10515600" cy="416790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07376977"/>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E999-6500-4261-BFB7-61A22CAC956D}"/>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a:extLst>
              <a:ext uri="{FF2B5EF4-FFF2-40B4-BE49-F238E27FC236}">
                <a16:creationId xmlns:a16="http://schemas.microsoft.com/office/drawing/2014/main" id="{C1B83943-5EEB-4F94-8EEA-331E71A1F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a:extLst>
              <a:ext uri="{FF2B5EF4-FFF2-40B4-BE49-F238E27FC236}">
                <a16:creationId xmlns:a16="http://schemas.microsoft.com/office/drawing/2014/main" id="{F5DB0ECC-1D84-4E56-BD64-A135577DF4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5598091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F6FD3D-CC66-4AB0-B29F-042E2CC524A8}"/>
              </a:ext>
            </a:extLst>
          </p:cNvPr>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a:extLst>
              <a:ext uri="{FF2B5EF4-FFF2-40B4-BE49-F238E27FC236}">
                <a16:creationId xmlns:a16="http://schemas.microsoft.com/office/drawing/2014/main" id="{3C1B82ED-223E-4C56-9B18-87BA0B18003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4" name="Text Placeholder 3">
            <a:extLst>
              <a:ext uri="{FF2B5EF4-FFF2-40B4-BE49-F238E27FC236}">
                <a16:creationId xmlns:a16="http://schemas.microsoft.com/office/drawing/2014/main" id="{4DE181F7-6AE1-43BF-BDC6-D91D9F14A9B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Tree>
    <p:extLst>
      <p:ext uri="{BB962C8B-B14F-4D97-AF65-F5344CB8AC3E}">
        <p14:creationId xmlns:p14="http://schemas.microsoft.com/office/powerpoint/2010/main" val="12503542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2009B1B-6A5D-41C7-8D00-6E967D07AF11}"/>
              </a:ext>
            </a:extLst>
          </p:cNvPr>
          <p:cNvSpPr>
            <a:spLocks noGrp="1"/>
          </p:cNvSpPr>
          <p:nvPr>
            <p:ph type="title"/>
          </p:nvPr>
        </p:nvSpPr>
        <p:spPr/>
        <p:txBody>
          <a:bodyPr/>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536170B7-1FDB-4520-8D7F-3E0DCD622258}"/>
              </a:ext>
            </a:extLst>
          </p:cNvPr>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06397897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AF9F13F-BBDD-4C13-A1A4-02140F081318}"/>
              </a:ext>
            </a:extLst>
          </p:cNvPr>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a:extLst>
              <a:ext uri="{FF2B5EF4-FFF2-40B4-BE49-F238E27FC236}">
                <a16:creationId xmlns:a16="http://schemas.microsoft.com/office/drawing/2014/main" id="{B7D4C49E-5730-4B76-A770-47D6F06FD9BB}"/>
              </a:ext>
            </a:extLst>
          </p:cNvPr>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997808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6A515-1E95-441A-A469-6DE568E6264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6A0BF24-FD9C-4399-BEB3-4680E042A51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AE86440-5D7B-4AD9-A762-4217338D4D27}"/>
              </a:ext>
            </a:extLst>
          </p:cNvPr>
          <p:cNvSpPr>
            <a:spLocks noGrp="1"/>
          </p:cNvSpPr>
          <p:nvPr>
            <p:ph type="dt" sz="half" idx="10"/>
          </p:nvPr>
        </p:nvSpPr>
        <p:spPr>
          <a:xfrm>
            <a:off x="838200" y="6356350"/>
            <a:ext cx="2743200" cy="365125"/>
          </a:xfrm>
          <a:prstGeom prst="rect">
            <a:avLst/>
          </a:prstGeom>
        </p:spPr>
        <p:txBody>
          <a:bodyPr/>
          <a:lstStyle/>
          <a:p>
            <a:fld id="{FC8E130E-D38D-4BD0-9BE5-F7B48C079C23}" type="datetimeFigureOut">
              <a:rPr lang="en-US" smtClean="0">
                <a:solidFill>
                  <a:prstClr val="black"/>
                </a:solidFill>
              </a:rPr>
              <a:pPr/>
              <a:t>10/14/2021</a:t>
            </a:fld>
            <a:endParaRPr lang="en-US" dirty="0">
              <a:solidFill>
                <a:prstClr val="black"/>
              </a:solidFill>
            </a:endParaRPr>
          </a:p>
        </p:txBody>
      </p:sp>
      <p:sp>
        <p:nvSpPr>
          <p:cNvPr id="5" name="Footer Placeholder 4">
            <a:extLst>
              <a:ext uri="{FF2B5EF4-FFF2-40B4-BE49-F238E27FC236}">
                <a16:creationId xmlns:a16="http://schemas.microsoft.com/office/drawing/2014/main" id="{85A57B59-1EC8-4D0E-804F-54E678656FF4}"/>
              </a:ext>
            </a:extLst>
          </p:cNvPr>
          <p:cNvSpPr>
            <a:spLocks noGrp="1"/>
          </p:cNvSpPr>
          <p:nvPr>
            <p:ph type="ftr" sz="quarter" idx="11"/>
          </p:nvPr>
        </p:nvSpPr>
        <p:spPr>
          <a:xfrm>
            <a:off x="4038600" y="6356350"/>
            <a:ext cx="4114800" cy="365125"/>
          </a:xfrm>
          <a:prstGeom prst="rect">
            <a:avLst/>
          </a:prstGeom>
        </p:spPr>
        <p:txBody>
          <a:bodyPr/>
          <a:lstStyle/>
          <a:p>
            <a:endParaRPr lang="en-US" dirty="0">
              <a:solidFill>
                <a:prstClr val="black"/>
              </a:solidFill>
            </a:endParaRPr>
          </a:p>
        </p:txBody>
      </p:sp>
      <p:sp>
        <p:nvSpPr>
          <p:cNvPr id="6" name="Slide Number Placeholder 5">
            <a:extLst>
              <a:ext uri="{FF2B5EF4-FFF2-40B4-BE49-F238E27FC236}">
                <a16:creationId xmlns:a16="http://schemas.microsoft.com/office/drawing/2014/main" id="{2BDAD5E3-7B39-4DBF-8233-B4D0F4598817}"/>
              </a:ext>
            </a:extLst>
          </p:cNvPr>
          <p:cNvSpPr>
            <a:spLocks noGrp="1"/>
          </p:cNvSpPr>
          <p:nvPr>
            <p:ph type="sldNum" sz="quarter" idx="12"/>
          </p:nvPr>
        </p:nvSpPr>
        <p:spPr>
          <a:xfrm>
            <a:off x="9095509" y="6310312"/>
            <a:ext cx="2743200" cy="365125"/>
          </a:xfrm>
          <a:prstGeom prst="rect">
            <a:avLst/>
          </a:prstGeom>
        </p:spPr>
        <p:txBody>
          <a:bodyPr/>
          <a:lstStyle/>
          <a:p>
            <a:fld id="{01BA374B-96E1-4B69-AC0E-0EF63C3DFBAB}" type="slidenum">
              <a:rPr lang="en-US" smtClean="0">
                <a:solidFill>
                  <a:prstClr val="black"/>
                </a:solidFill>
              </a:rPr>
              <a:pPr/>
              <a:t>‹#›</a:t>
            </a:fld>
            <a:endParaRPr lang="en-US" dirty="0">
              <a:solidFill>
                <a:prstClr val="black"/>
              </a:solidFill>
            </a:endParaRPr>
          </a:p>
        </p:txBody>
      </p:sp>
    </p:spTree>
    <p:extLst>
      <p:ext uri="{BB962C8B-B14F-4D97-AF65-F5344CB8AC3E}">
        <p14:creationId xmlns:p14="http://schemas.microsoft.com/office/powerpoint/2010/main" val="1280707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75E09-9F93-4318-BB19-B8BC2265FFB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7972C81-D9AA-4E31-B83B-56ECE7C449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C368783-258F-400D-B781-E429BA422A3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533085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CB3E57-E82C-44C0-A626-65DC40D51E30}"/>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9CC1B8E-7174-4D60-9600-452FDABBC6E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B2A2B9B7-76B5-4583-BD56-42656DFA6FA5}"/>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E6CDE24E-AED2-4805-95B8-6FF986CCD50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52D666-D9AA-46E9-9284-B2A6BA3DEDF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9854074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1724FB-C5FC-4F4F-A678-39444E9E87A0}"/>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22786634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723735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1_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3420151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28E999-6500-4261-BFB7-61A22CAC956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1B83943-5EEB-4F94-8EEA-331E71A1FBBC}"/>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F5DB0ECC-1D84-4E56-BD64-A135577DF48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Tree>
    <p:extLst>
      <p:ext uri="{BB962C8B-B14F-4D97-AF65-F5344CB8AC3E}">
        <p14:creationId xmlns:p14="http://schemas.microsoft.com/office/powerpoint/2010/main" val="12695706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18" Type="http://schemas.openxmlformats.org/officeDocument/2006/relationships/image" Target="../media/image5.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4.png"/><Relationship Id="rId2" Type="http://schemas.openxmlformats.org/officeDocument/2006/relationships/slideLayout" Target="../slideLayouts/slideLayout2.xml"/><Relationship Id="rId16" Type="http://schemas.openxmlformats.org/officeDocument/2006/relationships/image" Target="../media/image3.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emf"/><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emf"/></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1.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17" Type="http://schemas.openxmlformats.org/officeDocument/2006/relationships/image" Target="../media/image8.png"/><Relationship Id="rId2" Type="http://schemas.openxmlformats.org/officeDocument/2006/relationships/slideLayout" Target="../slideLayouts/slideLayout14.xml"/><Relationship Id="rId16" Type="http://schemas.openxmlformats.org/officeDocument/2006/relationships/image" Target="../media/image7.jpeg"/><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image" Target="../media/image6.jpeg"/><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F4903-2802-44B3-A366-9D2FA599F17F}"/>
              </a:ext>
            </a:extLst>
          </p:cNvPr>
          <p:cNvSpPr>
            <a:spLocks noGrp="1"/>
          </p:cNvSpPr>
          <p:nvPr>
            <p:ph type="title"/>
          </p:nvPr>
        </p:nvSpPr>
        <p:spPr>
          <a:xfrm>
            <a:off x="838200" y="365125"/>
            <a:ext cx="10515600" cy="803275"/>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DC4B379-CBAA-4B9F-8D36-1A83BC2EC0CE}"/>
              </a:ext>
            </a:extLst>
          </p:cNvPr>
          <p:cNvSpPr>
            <a:spLocks noGrp="1"/>
          </p:cNvSpPr>
          <p:nvPr>
            <p:ph type="body" idx="1"/>
          </p:nvPr>
        </p:nvSpPr>
        <p:spPr>
          <a:xfrm>
            <a:off x="838200" y="1330461"/>
            <a:ext cx="10515600" cy="418364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3" name="Rectangle 12">
            <a:extLst>
              <a:ext uri="{FF2B5EF4-FFF2-40B4-BE49-F238E27FC236}">
                <a16:creationId xmlns:a16="http://schemas.microsoft.com/office/drawing/2014/main" id="{72F041E8-8966-486A-93D2-1D48649C61F8}"/>
              </a:ext>
            </a:extLst>
          </p:cNvPr>
          <p:cNvSpPr/>
          <p:nvPr userDrawn="1"/>
        </p:nvSpPr>
        <p:spPr>
          <a:xfrm>
            <a:off x="9125803" y="5938324"/>
            <a:ext cx="2807159" cy="782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white"/>
              </a:solidFill>
            </a:endParaRPr>
          </a:p>
        </p:txBody>
      </p:sp>
      <p:pic>
        <p:nvPicPr>
          <p:cNvPr id="14" name="Picture 13">
            <a:extLst>
              <a:ext uri="{FF2B5EF4-FFF2-40B4-BE49-F238E27FC236}">
                <a16:creationId xmlns:a16="http://schemas.microsoft.com/office/drawing/2014/main" id="{606F2D13-B305-4AF5-83F1-E488A7AA25BF}"/>
              </a:ext>
            </a:extLst>
          </p:cNvPr>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10283316" y="6066502"/>
            <a:ext cx="673402" cy="673402"/>
          </a:xfrm>
          <a:prstGeom prst="rect">
            <a:avLst/>
          </a:prstGeom>
        </p:spPr>
      </p:pic>
      <p:pic>
        <p:nvPicPr>
          <p:cNvPr id="15" name="Picture 14">
            <a:extLst>
              <a:ext uri="{FF2B5EF4-FFF2-40B4-BE49-F238E27FC236}">
                <a16:creationId xmlns:a16="http://schemas.microsoft.com/office/drawing/2014/main" id="{D16CADF3-918E-4D37-B501-81D644BF9825}"/>
              </a:ext>
            </a:extLst>
          </p:cNvPr>
          <p:cNvPicPr>
            <a:picLocks noChangeAspect="1"/>
          </p:cNvPicPr>
          <p:nvPr userDrawn="1"/>
        </p:nvPicPr>
        <p:blipFill>
          <a:blip r:embed="rId15" cstate="email">
            <a:extLst>
              <a:ext uri="{28A0092B-C50C-407E-A947-70E740481C1C}">
                <a14:useLocalDpi xmlns:a14="http://schemas.microsoft.com/office/drawing/2010/main"/>
              </a:ext>
            </a:extLst>
          </a:blip>
          <a:stretch>
            <a:fillRect/>
          </a:stretch>
        </p:blipFill>
        <p:spPr>
          <a:xfrm>
            <a:off x="9350823" y="5837082"/>
            <a:ext cx="721432" cy="1020918"/>
          </a:xfrm>
          <a:prstGeom prst="rect">
            <a:avLst/>
          </a:prstGeom>
        </p:spPr>
      </p:pic>
      <p:pic>
        <p:nvPicPr>
          <p:cNvPr id="17" name="Picture 4" descr="National Development Agency">
            <a:extLst>
              <a:ext uri="{FF2B5EF4-FFF2-40B4-BE49-F238E27FC236}">
                <a16:creationId xmlns:a16="http://schemas.microsoft.com/office/drawing/2014/main" id="{1BD63299-C114-41EA-90AB-3B6DBDC27CD5}"/>
              </a:ext>
            </a:extLst>
          </p:cNvPr>
          <p:cNvPicPr>
            <a:picLocks noChangeAspect="1" noChangeArrowheads="1"/>
          </p:cNvPicPr>
          <p:nvPr userDrawn="1"/>
        </p:nvPicPr>
        <p:blipFill>
          <a:blip r:embed="rId16" cstate="email">
            <a:extLst>
              <a:ext uri="{28A0092B-C50C-407E-A947-70E740481C1C}">
                <a14:useLocalDpi xmlns:a14="http://schemas.microsoft.com/office/drawing/2010/main"/>
              </a:ext>
            </a:extLst>
          </a:blip>
          <a:srcRect/>
          <a:stretch>
            <a:fillRect/>
          </a:stretch>
        </p:blipFill>
        <p:spPr bwMode="auto">
          <a:xfrm>
            <a:off x="8566150" y="5946986"/>
            <a:ext cx="515872" cy="786390"/>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Department of Social Development Bursaries and Financial ...">
            <a:extLst>
              <a:ext uri="{FF2B5EF4-FFF2-40B4-BE49-F238E27FC236}">
                <a16:creationId xmlns:a16="http://schemas.microsoft.com/office/drawing/2014/main" id="{31E18506-1CA4-484A-B276-165C56594203}"/>
              </a:ext>
            </a:extLst>
          </p:cNvPr>
          <p:cNvPicPr>
            <a:picLocks noChangeAspect="1" noChangeArrowheads="1"/>
          </p:cNvPicPr>
          <p:nvPr userDrawn="1"/>
        </p:nvPicPr>
        <p:blipFill>
          <a:blip r:embed="rId17" cstate="email">
            <a:extLst>
              <a:ext uri="{28A0092B-C50C-407E-A947-70E740481C1C}">
                <a14:useLocalDpi xmlns:a14="http://schemas.microsoft.com/office/drawing/2010/main"/>
              </a:ext>
            </a:extLst>
          </a:blip>
          <a:srcRect/>
          <a:stretch>
            <a:fillRect/>
          </a:stretch>
        </p:blipFill>
        <p:spPr bwMode="auto">
          <a:xfrm>
            <a:off x="637320" y="5938324"/>
            <a:ext cx="1750831" cy="916268"/>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D433A343-558B-43F3-A8E6-B41A67E2BFB4}"/>
              </a:ext>
            </a:extLst>
          </p:cNvPr>
          <p:cNvSpPr/>
          <p:nvPr userDrawn="1"/>
        </p:nvSpPr>
        <p:spPr>
          <a:xfrm>
            <a:off x="0" y="-1588"/>
            <a:ext cx="5036024" cy="248589"/>
          </a:xfrm>
          <a:prstGeom prst="rect">
            <a:avLst/>
          </a:prstGeom>
          <a:solidFill>
            <a:srgbClr val="B48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B48138"/>
              </a:solidFill>
            </a:endParaRPr>
          </a:p>
        </p:txBody>
      </p:sp>
      <p:sp>
        <p:nvSpPr>
          <p:cNvPr id="24" name="Rectangle 23">
            <a:extLst>
              <a:ext uri="{FF2B5EF4-FFF2-40B4-BE49-F238E27FC236}">
                <a16:creationId xmlns:a16="http://schemas.microsoft.com/office/drawing/2014/main" id="{A211CFFC-F9D9-8B43-AE15-5A874B99750E}"/>
              </a:ext>
            </a:extLst>
          </p:cNvPr>
          <p:cNvSpPr/>
          <p:nvPr userDrawn="1"/>
        </p:nvSpPr>
        <p:spPr>
          <a:xfrm>
            <a:off x="7150418" y="5633328"/>
            <a:ext cx="5036024" cy="248589"/>
          </a:xfrm>
          <a:prstGeom prst="rect">
            <a:avLst/>
          </a:prstGeom>
          <a:solidFill>
            <a:srgbClr val="B48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B48138"/>
              </a:solidFill>
            </a:endParaRPr>
          </a:p>
        </p:txBody>
      </p:sp>
      <p:pic>
        <p:nvPicPr>
          <p:cNvPr id="25" name="Picture 24">
            <a:extLst>
              <a:ext uri="{FF2B5EF4-FFF2-40B4-BE49-F238E27FC236}">
                <a16:creationId xmlns:a16="http://schemas.microsoft.com/office/drawing/2014/main" id="{BE04898D-4836-FD4F-98AF-954B4D494D08}"/>
              </a:ext>
            </a:extLst>
          </p:cNvPr>
          <p:cNvPicPr>
            <a:picLocks noChangeAspect="1"/>
          </p:cNvPicPr>
          <p:nvPr userDrawn="1"/>
        </p:nvPicPr>
        <p:blipFill rotWithShape="1">
          <a:blip r:embed="rId18" cstate="email">
            <a:extLst>
              <a:ext uri="{28A0092B-C50C-407E-A947-70E740481C1C}">
                <a14:useLocalDpi xmlns:a14="http://schemas.microsoft.com/office/drawing/2010/main"/>
              </a:ext>
            </a:extLst>
          </a:blip>
          <a:srcRect/>
          <a:stretch/>
        </p:blipFill>
        <p:spPr>
          <a:xfrm>
            <a:off x="10988772" y="6029893"/>
            <a:ext cx="966309" cy="722291"/>
          </a:xfrm>
          <a:prstGeom prst="rect">
            <a:avLst/>
          </a:prstGeom>
        </p:spPr>
      </p:pic>
    </p:spTree>
    <p:extLst>
      <p:ext uri="{BB962C8B-B14F-4D97-AF65-F5344CB8AC3E}">
        <p14:creationId xmlns:p14="http://schemas.microsoft.com/office/powerpoint/2010/main" val="284119002"/>
      </p:ext>
    </p:extLst>
  </p:cSld>
  <p:clrMap bg1="lt1" tx1="dk1" bg2="lt2" tx2="dk2" accent1="accent1" accent2="accent2" accent3="accent3" accent4="accent4" accent5="accent5" accent6="accent6" hlink="hlink" folHlink="folHlink"/>
  <p:sldLayoutIdLst>
    <p:sldLayoutId id="2147483722" r:id="rId1"/>
    <p:sldLayoutId id="2147483723" r:id="rId2"/>
    <p:sldLayoutId id="2147483724" r:id="rId3"/>
    <p:sldLayoutId id="2147483725" r:id="rId4"/>
    <p:sldLayoutId id="2147483726" r:id="rId5"/>
    <p:sldLayoutId id="2147483727" r:id="rId6"/>
    <p:sldLayoutId id="2147483728" r:id="rId7"/>
    <p:sldLayoutId id="2147483729" r:id="rId8"/>
    <p:sldLayoutId id="2147483730" r:id="rId9"/>
    <p:sldLayoutId id="2147483731" r:id="rId10"/>
    <p:sldLayoutId id="2147483732" r:id="rId11"/>
    <p:sldLayoutId id="2147483733" r:id="rId12"/>
  </p:sldLayoutIdLst>
  <p:txStyles>
    <p:titleStyle>
      <a:lvl1pPr algn="l" defTabSz="914400" rtl="0" eaLnBrk="1" latinLnBrk="0" hangingPunct="1">
        <a:lnSpc>
          <a:spcPct val="90000"/>
        </a:lnSpc>
        <a:spcBef>
          <a:spcPct val="0"/>
        </a:spcBef>
        <a:buNone/>
        <a:defRPr sz="3000" b="1"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B48138"/>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B48138"/>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B48138"/>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B48138"/>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B48138"/>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F9F4903-2802-44B3-A366-9D2FA599F17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a:extLst>
              <a:ext uri="{FF2B5EF4-FFF2-40B4-BE49-F238E27FC236}">
                <a16:creationId xmlns:a16="http://schemas.microsoft.com/office/drawing/2014/main" id="{EDC4B379-CBAA-4B9F-8D36-1A83BC2EC0CE}"/>
              </a:ext>
            </a:extLst>
          </p:cNvPr>
          <p:cNvSpPr>
            <a:spLocks noGrp="1"/>
          </p:cNvSpPr>
          <p:nvPr>
            <p:ph type="body" idx="1"/>
          </p:nvPr>
        </p:nvSpPr>
        <p:spPr>
          <a:xfrm>
            <a:off x="838200" y="1825625"/>
            <a:ext cx="10515600" cy="3688484"/>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Rectangle 12">
            <a:extLst>
              <a:ext uri="{FF2B5EF4-FFF2-40B4-BE49-F238E27FC236}">
                <a16:creationId xmlns:a16="http://schemas.microsoft.com/office/drawing/2014/main" id="{72F041E8-8966-486A-93D2-1D48649C61F8}"/>
              </a:ext>
            </a:extLst>
          </p:cNvPr>
          <p:cNvSpPr/>
          <p:nvPr/>
        </p:nvSpPr>
        <p:spPr>
          <a:xfrm>
            <a:off x="9125803" y="5938324"/>
            <a:ext cx="2807159" cy="7824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400" dirty="0">
              <a:solidFill>
                <a:prstClr val="white"/>
              </a:solidFill>
            </a:endParaRPr>
          </a:p>
        </p:txBody>
      </p:sp>
      <p:pic>
        <p:nvPicPr>
          <p:cNvPr id="14" name="Picture 13">
            <a:extLst>
              <a:ext uri="{FF2B5EF4-FFF2-40B4-BE49-F238E27FC236}">
                <a16:creationId xmlns:a16="http://schemas.microsoft.com/office/drawing/2014/main" id="{606F2D13-B305-4AF5-83F1-E488A7AA25BF}"/>
              </a:ext>
            </a:extLst>
          </p:cNvPr>
          <p:cNvPicPr>
            <a:picLocks noChangeAspect="1"/>
          </p:cNvPicPr>
          <p:nvPr/>
        </p:nvPicPr>
        <p:blipFill>
          <a:blip r:embed="rId13" cstate="print">
            <a:extLst>
              <a:ext uri="{28A0092B-C50C-407E-A947-70E740481C1C}">
                <a14:useLocalDpi xmlns:a14="http://schemas.microsoft.com/office/drawing/2010/main" val="0"/>
              </a:ext>
            </a:extLst>
          </a:blip>
          <a:stretch>
            <a:fillRect/>
          </a:stretch>
        </p:blipFill>
        <p:spPr>
          <a:xfrm>
            <a:off x="10241055" y="6024241"/>
            <a:ext cx="715663" cy="715663"/>
          </a:xfrm>
          <a:prstGeom prst="rect">
            <a:avLst/>
          </a:prstGeom>
        </p:spPr>
      </p:pic>
      <p:pic>
        <p:nvPicPr>
          <p:cNvPr id="15" name="Picture 14">
            <a:extLst>
              <a:ext uri="{FF2B5EF4-FFF2-40B4-BE49-F238E27FC236}">
                <a16:creationId xmlns:a16="http://schemas.microsoft.com/office/drawing/2014/main" id="{D16CADF3-918E-4D37-B501-81D644BF9825}"/>
              </a:ext>
            </a:extLst>
          </p:cNvPr>
          <p:cNvPicPr>
            <a:picLocks noChangeAspect="1"/>
          </p:cNvPicPr>
          <p:nvPr/>
        </p:nvPicPr>
        <p:blipFill>
          <a:blip r:embed="rId14" cstate="print">
            <a:extLst>
              <a:ext uri="{28A0092B-C50C-407E-A947-70E740481C1C}">
                <a14:useLocalDpi xmlns:a14="http://schemas.microsoft.com/office/drawing/2010/main" val="0"/>
              </a:ext>
            </a:extLst>
          </a:blip>
          <a:stretch>
            <a:fillRect/>
          </a:stretch>
        </p:blipFill>
        <p:spPr>
          <a:xfrm>
            <a:off x="9305549" y="5773013"/>
            <a:ext cx="766706" cy="1084987"/>
          </a:xfrm>
          <a:prstGeom prst="rect">
            <a:avLst/>
          </a:prstGeom>
        </p:spPr>
      </p:pic>
      <p:pic>
        <p:nvPicPr>
          <p:cNvPr id="16" name="Picture 15">
            <a:extLst>
              <a:ext uri="{FF2B5EF4-FFF2-40B4-BE49-F238E27FC236}">
                <a16:creationId xmlns:a16="http://schemas.microsoft.com/office/drawing/2014/main" id="{D0C17096-5F65-4867-A8BA-1062E09166E8}"/>
              </a:ext>
            </a:extLst>
          </p:cNvPr>
          <p:cNvPicPr>
            <a:picLocks noChangeAspect="1"/>
          </p:cNvPicPr>
          <p:nvPr/>
        </p:nvPicPr>
        <p:blipFill>
          <a:blip r:embed="rId15" cstate="print">
            <a:extLst>
              <a:ext uri="{28A0092B-C50C-407E-A947-70E740481C1C}">
                <a14:useLocalDpi xmlns:a14="http://schemas.microsoft.com/office/drawing/2010/main" val="0"/>
              </a:ext>
            </a:extLst>
          </a:blip>
          <a:stretch>
            <a:fillRect/>
          </a:stretch>
        </p:blipFill>
        <p:spPr>
          <a:xfrm>
            <a:off x="10956716" y="5978695"/>
            <a:ext cx="1103478" cy="780313"/>
          </a:xfrm>
          <a:prstGeom prst="rect">
            <a:avLst/>
          </a:prstGeom>
        </p:spPr>
      </p:pic>
      <p:pic>
        <p:nvPicPr>
          <p:cNvPr id="17" name="Picture 4" descr="National Development Agency">
            <a:extLst>
              <a:ext uri="{FF2B5EF4-FFF2-40B4-BE49-F238E27FC236}">
                <a16:creationId xmlns:a16="http://schemas.microsoft.com/office/drawing/2014/main" id="{1BD63299-C114-41EA-90AB-3B6DBDC27CD5}"/>
              </a:ext>
            </a:extLst>
          </p:cNvPr>
          <p:cNvPicPr>
            <a:picLocks noChangeAspect="1" noChangeArrowheads="1"/>
          </p:cNvPicPr>
          <p:nvPr/>
        </p:nvPicPr>
        <p:blipFill>
          <a:blip r:embed="rId16">
            <a:extLst>
              <a:ext uri="{28A0092B-C50C-407E-A947-70E740481C1C}">
                <a14:useLocalDpi xmlns:a14="http://schemas.microsoft.com/office/drawing/2010/main" val="0"/>
              </a:ext>
            </a:extLst>
          </a:blip>
          <a:srcRect/>
          <a:stretch>
            <a:fillRect/>
          </a:stretch>
        </p:blipFill>
        <p:spPr bwMode="auto">
          <a:xfrm>
            <a:off x="8533776" y="5897635"/>
            <a:ext cx="548246" cy="835741"/>
          </a:xfrm>
          <a:prstGeom prst="rect">
            <a:avLst/>
          </a:prstGeom>
          <a:noFill/>
          <a:extLst>
            <a:ext uri="{909E8E84-426E-40DD-AFC4-6F175D3DCCD1}">
              <a14:hiddenFill xmlns:a14="http://schemas.microsoft.com/office/drawing/2010/main">
                <a:solidFill>
                  <a:srgbClr val="FFFFFF"/>
                </a:solidFill>
              </a14:hiddenFill>
            </a:ext>
          </a:extLst>
        </p:spPr>
      </p:pic>
      <p:pic>
        <p:nvPicPr>
          <p:cNvPr id="18" name="Picture 6" descr="Department of Social Development Bursaries and Financial ...">
            <a:extLst>
              <a:ext uri="{FF2B5EF4-FFF2-40B4-BE49-F238E27FC236}">
                <a16:creationId xmlns:a16="http://schemas.microsoft.com/office/drawing/2014/main" id="{31E18506-1CA4-484A-B276-165C56594203}"/>
              </a:ext>
            </a:extLst>
          </p:cNvPr>
          <p:cNvPicPr>
            <a:picLocks noChangeAspect="1" noChangeArrowheads="1"/>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527444" y="5880822"/>
            <a:ext cx="1860707" cy="973770"/>
          </a:xfrm>
          <a:prstGeom prst="rect">
            <a:avLst/>
          </a:prstGeom>
          <a:noFill/>
          <a:extLst>
            <a:ext uri="{909E8E84-426E-40DD-AFC4-6F175D3DCCD1}">
              <a14:hiddenFill xmlns:a14="http://schemas.microsoft.com/office/drawing/2010/main">
                <a:solidFill>
                  <a:srgbClr val="FFFFFF"/>
                </a:solidFill>
              </a14:hiddenFill>
            </a:ext>
          </a:extLst>
        </p:spPr>
      </p:pic>
      <p:sp>
        <p:nvSpPr>
          <p:cNvPr id="19" name="Rectangle 18">
            <a:extLst>
              <a:ext uri="{FF2B5EF4-FFF2-40B4-BE49-F238E27FC236}">
                <a16:creationId xmlns:a16="http://schemas.microsoft.com/office/drawing/2014/main" id="{D433A343-558B-43F3-A8E6-B41A67E2BFB4}"/>
              </a:ext>
            </a:extLst>
          </p:cNvPr>
          <p:cNvSpPr/>
          <p:nvPr/>
        </p:nvSpPr>
        <p:spPr>
          <a:xfrm>
            <a:off x="1" y="-18401"/>
            <a:ext cx="5036024" cy="248589"/>
          </a:xfrm>
          <a:prstGeom prst="rect">
            <a:avLst/>
          </a:prstGeom>
          <a:solidFill>
            <a:srgbClr val="B48138"/>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B48138"/>
              </a:solidFill>
            </a:endParaRPr>
          </a:p>
        </p:txBody>
      </p:sp>
      <p:sp>
        <p:nvSpPr>
          <p:cNvPr id="20" name="Rectangle 19">
            <a:extLst>
              <a:ext uri="{FF2B5EF4-FFF2-40B4-BE49-F238E27FC236}">
                <a16:creationId xmlns:a16="http://schemas.microsoft.com/office/drawing/2014/main" id="{09DC7550-6701-4A13-8188-F85BF993D9F3}"/>
              </a:ext>
            </a:extLst>
          </p:cNvPr>
          <p:cNvSpPr/>
          <p:nvPr/>
        </p:nvSpPr>
        <p:spPr>
          <a:xfrm>
            <a:off x="7191361" y="5541098"/>
            <a:ext cx="4995081" cy="248589"/>
          </a:xfrm>
          <a:prstGeom prst="rect">
            <a:avLst/>
          </a:prstGeom>
          <a:solidFill>
            <a:srgbClr val="BD986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prstClr val="white"/>
              </a:solidFill>
            </a:endParaRPr>
          </a:p>
        </p:txBody>
      </p:sp>
      <p:sp>
        <p:nvSpPr>
          <p:cNvPr id="21" name="TextBox 20">
            <a:extLst>
              <a:ext uri="{FF2B5EF4-FFF2-40B4-BE49-F238E27FC236}">
                <a16:creationId xmlns:a16="http://schemas.microsoft.com/office/drawing/2014/main" id="{C9D13727-9870-40C5-BB56-6DE97385B2CE}"/>
              </a:ext>
            </a:extLst>
          </p:cNvPr>
          <p:cNvSpPr txBox="1"/>
          <p:nvPr/>
        </p:nvSpPr>
        <p:spPr>
          <a:xfrm>
            <a:off x="3264816" y="5541098"/>
            <a:ext cx="3926545" cy="276999"/>
          </a:xfrm>
          <a:prstGeom prst="rect">
            <a:avLst/>
          </a:prstGeom>
          <a:noFill/>
        </p:spPr>
        <p:txBody>
          <a:bodyPr wrap="square" rtlCol="0">
            <a:spAutoFit/>
          </a:bodyPr>
          <a:lstStyle/>
          <a:p>
            <a:pPr algn="ctr"/>
            <a:r>
              <a:rPr lang="en-US" sz="1200" b="1" dirty="0">
                <a:solidFill>
                  <a:srgbClr val="BD986E"/>
                </a:solidFill>
              </a:rPr>
              <a:t>BUILDING A CARING SOCIETY TOGETHER</a:t>
            </a:r>
          </a:p>
        </p:txBody>
      </p:sp>
      <p:sp>
        <p:nvSpPr>
          <p:cNvPr id="22" name="Rectangle 21">
            <a:extLst>
              <a:ext uri="{FF2B5EF4-FFF2-40B4-BE49-F238E27FC236}">
                <a16:creationId xmlns:a16="http://schemas.microsoft.com/office/drawing/2014/main" id="{93763CCA-8273-4F49-B8AB-BEB034778FB7}"/>
              </a:ext>
            </a:extLst>
          </p:cNvPr>
          <p:cNvSpPr/>
          <p:nvPr/>
        </p:nvSpPr>
        <p:spPr>
          <a:xfrm>
            <a:off x="10620650" y="5508857"/>
            <a:ext cx="1466299" cy="307777"/>
          </a:xfrm>
          <a:prstGeom prst="rect">
            <a:avLst/>
          </a:prstGeom>
        </p:spPr>
        <p:txBody>
          <a:bodyPr wrap="none">
            <a:spAutoFit/>
          </a:bodyPr>
          <a:lstStyle/>
          <a:p>
            <a:r>
              <a:rPr lang="en-US" sz="1400" dirty="0">
                <a:solidFill>
                  <a:prstClr val="white"/>
                </a:solidFill>
              </a:rPr>
              <a:t>www.dsd.gov.za</a:t>
            </a:r>
          </a:p>
        </p:txBody>
      </p:sp>
    </p:spTree>
    <p:extLst>
      <p:ext uri="{BB962C8B-B14F-4D97-AF65-F5344CB8AC3E}">
        <p14:creationId xmlns:p14="http://schemas.microsoft.com/office/powerpoint/2010/main" val="3316185887"/>
      </p:ext>
    </p:extLst>
  </p:cSld>
  <p:clrMap bg1="lt1" tx1="dk1" bg2="lt2" tx2="dk2" accent1="accent1" accent2="accent2" accent3="accent3" accent4="accent4" accent5="accent5" accent6="accent6" hlink="hlink" folHlink="folHlink"/>
  <p:sldLayoutIdLst>
    <p:sldLayoutId id="2147483735" r:id="rId1"/>
    <p:sldLayoutId id="2147483736" r:id="rId2"/>
    <p:sldLayoutId id="2147483737" r:id="rId3"/>
    <p:sldLayoutId id="2147483738" r:id="rId4"/>
    <p:sldLayoutId id="2147483739" r:id="rId5"/>
    <p:sldLayoutId id="2147483740" r:id="rId6"/>
    <p:sldLayoutId id="2147483741" r:id="rId7"/>
    <p:sldLayoutId id="2147483742" r:id="rId8"/>
    <p:sldLayoutId id="2147483743" r:id="rId9"/>
    <p:sldLayoutId id="2147483744" r:id="rId10"/>
    <p:sldLayoutId id="2147483745" r:id="rId11"/>
  </p:sldLayoutIdLst>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rgbClr val="B48138"/>
        </a:buClr>
        <a:buFont typeface="Arial" panose="020B0604020202020204" pitchFamily="34" charset="0"/>
        <a:buChar char="•"/>
        <a:defRPr sz="20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Clr>
          <a:srgbClr val="B48138"/>
        </a:buClr>
        <a:buFont typeface="Arial" panose="020B0604020202020204" pitchFamily="34" charset="0"/>
        <a:buChar char="•"/>
        <a:defRPr sz="18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Clr>
          <a:srgbClr val="B48138"/>
        </a:buClr>
        <a:buFont typeface="Arial" panose="020B0604020202020204" pitchFamily="34" charset="0"/>
        <a:buChar char="•"/>
        <a:defRPr sz="16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Clr>
          <a:srgbClr val="B48138"/>
        </a:buClr>
        <a:buFont typeface="Arial" panose="020B0604020202020204" pitchFamily="34" charset="0"/>
        <a:buChar char="•"/>
        <a:defRPr sz="14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Clr>
          <a:srgbClr val="B48138"/>
        </a:buClr>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xml"/><Relationship Id="rId1" Type="http://schemas.openxmlformats.org/officeDocument/2006/relationships/slideLayout" Target="../slideLayouts/slideLayout1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4"/>
          <p:cNvSpPr>
            <a:spLocks noGrp="1" noChangeArrowheads="1"/>
          </p:cNvSpPr>
          <p:nvPr>
            <p:ph type="title"/>
          </p:nvPr>
        </p:nvSpPr>
        <p:spPr>
          <a:xfrm>
            <a:off x="1828800" y="545124"/>
            <a:ext cx="8458200" cy="1055077"/>
          </a:xfrm>
        </p:spPr>
        <p:txBody>
          <a:bodyPr>
            <a:normAutofit fontScale="90000"/>
          </a:bodyPr>
          <a:lstStyle/>
          <a:p>
            <a:pPr eaLnBrk="1" hangingPunct="1"/>
            <a:r>
              <a:rPr lang="en-US" altLang="en-US" sz="3692" b="1" dirty="0">
                <a:latin typeface="Arial" panose="020B0604020202020204" pitchFamily="34" charset="0"/>
                <a:ea typeface="ヒラギノ角ゴ Pro W3" pitchFamily="1" charset="-128"/>
              </a:rPr>
              <a:t/>
            </a:r>
            <a:br>
              <a:rPr lang="en-US" altLang="en-US" sz="3692" b="1" dirty="0">
                <a:latin typeface="Arial" panose="020B0604020202020204" pitchFamily="34" charset="0"/>
                <a:ea typeface="ヒラギノ角ゴ Pro W3" pitchFamily="1" charset="-128"/>
              </a:rPr>
            </a:br>
            <a:endParaRPr lang="en-US" altLang="en-US" sz="3692" b="1" dirty="0">
              <a:latin typeface="Arial" panose="020B0604020202020204" pitchFamily="34" charset="0"/>
              <a:ea typeface="ヒラギノ角ゴ Pro W3" pitchFamily="1" charset="-128"/>
            </a:endParaRPr>
          </a:p>
        </p:txBody>
      </p:sp>
      <p:sp>
        <p:nvSpPr>
          <p:cNvPr id="14339" name="Rectangle 5"/>
          <p:cNvSpPr>
            <a:spLocks noGrp="1" noChangeArrowheads="1"/>
          </p:cNvSpPr>
          <p:nvPr>
            <p:ph type="body" sz="half" idx="1"/>
          </p:nvPr>
        </p:nvSpPr>
        <p:spPr>
          <a:xfrm>
            <a:off x="1524000" y="0"/>
            <a:ext cx="10575636" cy="5820508"/>
          </a:xfrm>
        </p:spPr>
        <p:txBody>
          <a:bodyPr>
            <a:normAutofit fontScale="92500" lnSpcReduction="20000"/>
          </a:bodyPr>
          <a:lstStyle/>
          <a:p>
            <a:pPr marL="422041" lvl="1" indent="0">
              <a:buNone/>
              <a:defRPr/>
            </a:pPr>
            <a:endParaRPr lang="en-US" altLang="en-US" sz="1662" dirty="0">
              <a:latin typeface="+mj-lt"/>
              <a:ea typeface="MS PGothic" panose="020B0600070205080204" pitchFamily="34" charset="-128"/>
            </a:endParaRPr>
          </a:p>
          <a:p>
            <a:pPr marL="0" indent="0" algn="ctr">
              <a:buNone/>
            </a:pPr>
            <a:endParaRPr lang="en-GB" sz="3000" b="1" dirty="0"/>
          </a:p>
          <a:p>
            <a:endParaRPr lang="en-ZA" dirty="0"/>
          </a:p>
          <a:p>
            <a:pPr marL="0" indent="0" algn="ctr">
              <a:buNone/>
            </a:pPr>
            <a:r>
              <a:rPr lang="en-GB" dirty="0"/>
              <a:t>	</a:t>
            </a:r>
            <a:r>
              <a:rPr lang="en-ZA" sz="3500" b="1" dirty="0" smtClean="0">
                <a:latin typeface="Arial Black" panose="020B0A04020102020204" pitchFamily="34" charset="0"/>
                <a:ea typeface="Calibri" panose="020F0502020204030204" pitchFamily="34" charset="0"/>
                <a:cs typeface="Times New Roman" panose="02020603050405020304" pitchFamily="18" charset="0"/>
              </a:rPr>
              <a:t>SOCIAL DEVELOPMENT INTERVENTIONS TOWARDS  TRANSFORMATION OF SOCIAL SERVICES NPOS </a:t>
            </a:r>
            <a:r>
              <a:rPr lang="en-ZA" sz="3900" b="1" dirty="0" smtClean="0">
                <a:latin typeface="Arial Black" panose="020B0A04020102020204" pitchFamily="34" charset="0"/>
                <a:ea typeface="Calibri" panose="020F0502020204030204" pitchFamily="34" charset="0"/>
                <a:cs typeface="Times New Roman" panose="02020603050405020304" pitchFamily="18" charset="0"/>
              </a:rPr>
              <a:t/>
            </a:r>
            <a:br>
              <a:rPr lang="en-ZA" sz="3900" b="1" dirty="0" smtClean="0">
                <a:latin typeface="Arial Black" panose="020B0A04020102020204" pitchFamily="34" charset="0"/>
                <a:ea typeface="Calibri" panose="020F0502020204030204" pitchFamily="34" charset="0"/>
                <a:cs typeface="Times New Roman" panose="02020603050405020304" pitchFamily="18" charset="0"/>
              </a:rPr>
            </a:br>
            <a:r>
              <a:rPr lang="en-ZA" sz="4400" dirty="0"/>
              <a:t/>
            </a:r>
            <a:br>
              <a:rPr lang="en-ZA" sz="4400" dirty="0"/>
            </a:br>
            <a:endParaRPr lang="en-US" altLang="en-US" sz="3323" dirty="0">
              <a:latin typeface="+mj-lt"/>
              <a:ea typeface="MS PGothic" panose="020B0600070205080204" pitchFamily="34" charset="-128"/>
            </a:endParaRPr>
          </a:p>
          <a:p>
            <a:pPr marL="422041" lvl="1" indent="0" algn="ctr">
              <a:buNone/>
              <a:defRPr/>
            </a:pPr>
            <a:endParaRPr lang="en-US" altLang="en-US" sz="3323" dirty="0">
              <a:latin typeface="+mj-lt"/>
              <a:ea typeface="MS PGothic" panose="020B0600070205080204" pitchFamily="34" charset="-128"/>
            </a:endParaRPr>
          </a:p>
          <a:p>
            <a:pPr marL="422041" lvl="1" indent="0" algn="ctr">
              <a:buNone/>
              <a:defRPr/>
            </a:pPr>
            <a:endParaRPr lang="en-US" altLang="en-US" sz="3323" dirty="0">
              <a:latin typeface="+mj-lt"/>
              <a:ea typeface="MS PGothic" panose="020B0600070205080204" pitchFamily="34" charset="-128"/>
            </a:endParaRPr>
          </a:p>
          <a:p>
            <a:pPr marL="0" indent="0" algn="ctr">
              <a:buNone/>
            </a:pPr>
            <a:endParaRPr lang="en-US" sz="3400" b="1" dirty="0">
              <a:latin typeface="Arial Black" panose="020B0A04020102020204" pitchFamily="34" charset="0"/>
              <a:ea typeface="Arial Unicode MS" panose="020B0604020202020204" pitchFamily="34" charset="-128"/>
              <a:cs typeface="Arial Unicode MS" panose="020B0604020202020204" pitchFamily="34" charset="-128"/>
            </a:endParaRPr>
          </a:p>
          <a:p>
            <a:pPr marL="0" indent="0" algn="ctr">
              <a:buNone/>
            </a:pPr>
            <a:r>
              <a:rPr lang="en-US" sz="3000" b="1" dirty="0" smtClean="0">
                <a:latin typeface="Arial Black" panose="020B0A04020102020204" pitchFamily="34" charset="0"/>
                <a:ea typeface="Arial Unicode MS" panose="020B0604020202020204" pitchFamily="34" charset="-128"/>
                <a:cs typeface="Arial Unicode MS" panose="020B0604020202020204" pitchFamily="34" charset="-128"/>
              </a:rPr>
              <a:t>MR</a:t>
            </a:r>
            <a:r>
              <a:rPr lang="en-US" sz="3000" b="1" dirty="0">
                <a:latin typeface="Arial Black" panose="020B0A04020102020204" pitchFamily="34" charset="0"/>
                <a:ea typeface="Arial Unicode MS" panose="020B0604020202020204" pitchFamily="34" charset="-128"/>
                <a:cs typeface="Arial Unicode MS" panose="020B0604020202020204" pitchFamily="34" charset="-128"/>
              </a:rPr>
              <a:t>. F.P. NETSHIPALE: </a:t>
            </a:r>
          </a:p>
          <a:p>
            <a:pPr marL="0" indent="0" algn="ctr">
              <a:buNone/>
            </a:pPr>
            <a:r>
              <a:rPr lang="en-US" sz="3000" b="1" dirty="0">
                <a:latin typeface="Arial Black" panose="020B0A04020102020204" pitchFamily="34" charset="0"/>
                <a:ea typeface="Arial Unicode MS" panose="020B0604020202020204" pitchFamily="34" charset="-128"/>
                <a:cs typeface="Arial Unicode MS" panose="020B0604020202020204" pitchFamily="34" charset="-128"/>
              </a:rPr>
              <a:t>DDG COMMUNITY DEVELOPMENT</a:t>
            </a:r>
          </a:p>
          <a:p>
            <a:pPr marL="0" indent="0" algn="ctr">
              <a:buNone/>
            </a:pPr>
            <a:r>
              <a:rPr lang="en-US" sz="3000" b="1" dirty="0" smtClean="0">
                <a:latin typeface="Arial Black" panose="020B0A04020102020204" pitchFamily="34" charset="0"/>
                <a:ea typeface="Arial Unicode MS" panose="020B0604020202020204" pitchFamily="34" charset="-128"/>
                <a:cs typeface="Arial Unicode MS" panose="020B0604020202020204" pitchFamily="34" charset="-128"/>
              </a:rPr>
              <a:t>15 OCTOBER 2021</a:t>
            </a:r>
            <a:endParaRPr lang="en-US" sz="3000" b="1" dirty="0">
              <a:latin typeface="Arial Black" panose="020B0A04020102020204" pitchFamily="34" charset="0"/>
              <a:ea typeface="Arial Unicode MS" panose="020B0604020202020204" pitchFamily="34" charset="-128"/>
              <a:cs typeface="Arial Unicode MS" panose="020B0604020202020204" pitchFamily="34" charset="-128"/>
            </a:endParaRPr>
          </a:p>
        </p:txBody>
      </p:sp>
      <p:sp>
        <p:nvSpPr>
          <p:cNvPr id="6148" name="Rectangle 2"/>
          <p:cNvSpPr>
            <a:spLocks noChangeArrowheads="1"/>
          </p:cNvSpPr>
          <p:nvPr/>
        </p:nvSpPr>
        <p:spPr bwMode="auto">
          <a:xfrm>
            <a:off x="4196861" y="5820509"/>
            <a:ext cx="1758462" cy="773723"/>
          </a:xfrm>
          <a:prstGeom prst="rect">
            <a:avLst/>
          </a:prstGeom>
          <a:solidFill>
            <a:schemeClr val="bg1"/>
          </a:solidFill>
          <a:ln w="9525">
            <a:solidFill>
              <a:schemeClr val="bg1"/>
            </a:solidFill>
            <a:round/>
            <a:headEnd/>
            <a:tailEnd/>
          </a:ln>
        </p:spPr>
        <p:txBody>
          <a:bodyPr/>
          <a:lstStyle>
            <a:lvl1pPr>
              <a:spcBef>
                <a:spcPct val="20000"/>
              </a:spcBef>
              <a:buChar char="•"/>
              <a:defRPr sz="3200">
                <a:solidFill>
                  <a:schemeClr val="tx1"/>
                </a:solidFill>
                <a:latin typeface="Times New Roman" panose="02020603050405020304" pitchFamily="18" charset="0"/>
                <a:ea typeface="ヒラギノ角ゴ Pro W3" pitchFamily="1" charset="-128"/>
              </a:defRPr>
            </a:lvl1pPr>
            <a:lvl2pPr marL="742950" indent="-285750">
              <a:spcBef>
                <a:spcPct val="20000"/>
              </a:spcBef>
              <a:buChar char="–"/>
              <a:defRPr sz="2800">
                <a:solidFill>
                  <a:schemeClr val="tx1"/>
                </a:solidFill>
                <a:latin typeface="Times New Roman" panose="02020603050405020304" pitchFamily="18" charset="0"/>
                <a:ea typeface="ヒラギノ角ゴ Pro W3" pitchFamily="1" charset="-128"/>
              </a:defRPr>
            </a:lvl2pPr>
            <a:lvl3pPr marL="1143000" indent="-228600">
              <a:spcBef>
                <a:spcPct val="20000"/>
              </a:spcBef>
              <a:buChar char="•"/>
              <a:defRPr sz="2400">
                <a:solidFill>
                  <a:schemeClr val="tx1"/>
                </a:solidFill>
                <a:latin typeface="Times New Roman" panose="02020603050405020304" pitchFamily="18" charset="0"/>
                <a:ea typeface="ヒラギノ角ゴ Pro W3" pitchFamily="1" charset="-128"/>
              </a:defRPr>
            </a:lvl3pPr>
            <a:lvl4pPr marL="1600200" indent="-228600">
              <a:spcBef>
                <a:spcPct val="20000"/>
              </a:spcBef>
              <a:buChar char="–"/>
              <a:defRPr sz="2000">
                <a:solidFill>
                  <a:schemeClr val="tx1"/>
                </a:solidFill>
                <a:latin typeface="Times New Roman" panose="02020603050405020304" pitchFamily="18" charset="0"/>
                <a:ea typeface="ヒラギノ角ゴ Pro W3" pitchFamily="1" charset="-128"/>
              </a:defRPr>
            </a:lvl4pPr>
            <a:lvl5pPr marL="2057400" indent="-228600">
              <a:spcBef>
                <a:spcPct val="20000"/>
              </a:spcBef>
              <a:buChar char="»"/>
              <a:defRPr sz="2000">
                <a:solidFill>
                  <a:schemeClr val="tx1"/>
                </a:solidFill>
                <a:latin typeface="Times New Roman" panose="02020603050405020304" pitchFamily="18" charset="0"/>
                <a:ea typeface="ヒラギノ角ゴ Pro W3" pitchFamily="1" charset="-128"/>
              </a:defRPr>
            </a:lvl5pPr>
            <a:lvl6pPr marL="2514600" indent="-228600" eaLnBrk="0" fontAlgn="base" hangingPunct="0">
              <a:spcBef>
                <a:spcPct val="20000"/>
              </a:spcBef>
              <a:spcAft>
                <a:spcPct val="0"/>
              </a:spcAft>
              <a:buChar char="»"/>
              <a:defRPr sz="2000">
                <a:solidFill>
                  <a:schemeClr val="tx1"/>
                </a:solidFill>
                <a:latin typeface="Times New Roman" panose="02020603050405020304" pitchFamily="18" charset="0"/>
                <a:ea typeface="ヒラギノ角ゴ Pro W3" pitchFamily="1" charset="-128"/>
              </a:defRPr>
            </a:lvl6pPr>
            <a:lvl7pPr marL="2971800" indent="-228600" eaLnBrk="0" fontAlgn="base" hangingPunct="0">
              <a:spcBef>
                <a:spcPct val="20000"/>
              </a:spcBef>
              <a:spcAft>
                <a:spcPct val="0"/>
              </a:spcAft>
              <a:buChar char="»"/>
              <a:defRPr sz="2000">
                <a:solidFill>
                  <a:schemeClr val="tx1"/>
                </a:solidFill>
                <a:latin typeface="Times New Roman" panose="02020603050405020304" pitchFamily="18" charset="0"/>
                <a:ea typeface="ヒラギノ角ゴ Pro W3" pitchFamily="1" charset="-128"/>
              </a:defRPr>
            </a:lvl7pPr>
            <a:lvl8pPr marL="3429000" indent="-228600" eaLnBrk="0" fontAlgn="base" hangingPunct="0">
              <a:spcBef>
                <a:spcPct val="20000"/>
              </a:spcBef>
              <a:spcAft>
                <a:spcPct val="0"/>
              </a:spcAft>
              <a:buChar char="»"/>
              <a:defRPr sz="2000">
                <a:solidFill>
                  <a:schemeClr val="tx1"/>
                </a:solidFill>
                <a:latin typeface="Times New Roman" panose="02020603050405020304" pitchFamily="18" charset="0"/>
                <a:ea typeface="ヒラギノ角ゴ Pro W3" pitchFamily="1" charset="-128"/>
              </a:defRPr>
            </a:lvl8pPr>
            <a:lvl9pPr marL="3886200" indent="-228600" eaLnBrk="0" fontAlgn="base" hangingPunct="0">
              <a:spcBef>
                <a:spcPct val="20000"/>
              </a:spcBef>
              <a:spcAft>
                <a:spcPct val="0"/>
              </a:spcAft>
              <a:buChar char="»"/>
              <a:defRPr sz="2000">
                <a:solidFill>
                  <a:schemeClr val="tx1"/>
                </a:solidFill>
                <a:latin typeface="Times New Roman" panose="02020603050405020304" pitchFamily="18" charset="0"/>
                <a:ea typeface="ヒラギノ角ゴ Pro W3" pitchFamily="1" charset="-128"/>
              </a:defRPr>
            </a:lvl9pPr>
          </a:lstStyle>
          <a:p>
            <a:pPr algn="ctr" eaLnBrk="1" hangingPunct="1">
              <a:spcBef>
                <a:spcPct val="0"/>
              </a:spcBef>
              <a:buFontTx/>
              <a:buNone/>
            </a:pPr>
            <a:endParaRPr lang="en-US" altLang="en-US" sz="2215" dirty="0"/>
          </a:p>
        </p:txBody>
      </p:sp>
      <p:pic>
        <p:nvPicPr>
          <p:cNvPr id="2" name="Picture 1"/>
          <p:cNvPicPr>
            <a:picLocks noChangeAspect="1"/>
          </p:cNvPicPr>
          <p:nvPr/>
        </p:nvPicPr>
        <p:blipFill>
          <a:blip r:embed="rId3"/>
          <a:stretch>
            <a:fillRect/>
          </a:stretch>
        </p:blipFill>
        <p:spPr>
          <a:xfrm>
            <a:off x="2256649" y="2140073"/>
            <a:ext cx="8005133" cy="1800201"/>
          </a:xfrm>
          <a:prstGeom prst="rect">
            <a:avLst/>
          </a:prstGeom>
        </p:spPr>
      </p:pic>
    </p:spTree>
    <p:extLst>
      <p:ext uri="{BB962C8B-B14F-4D97-AF65-F5344CB8AC3E}">
        <p14:creationId xmlns:p14="http://schemas.microsoft.com/office/powerpoint/2010/main" val="244306902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172784"/>
            <a:ext cx="11890248" cy="549275"/>
          </a:xfrm>
        </p:spPr>
        <p:txBody>
          <a:bodyPr>
            <a:noAutofit/>
          </a:bodyPr>
          <a:lstStyle/>
          <a:p>
            <a:r>
              <a:rPr lang="en-ZA" sz="2200" b="1" dirty="0"/>
              <a:t>DSD Strategies to address Sector Transformation in the Social Services </a:t>
            </a:r>
            <a:r>
              <a:rPr lang="en-ZA" sz="2200" b="1" dirty="0" smtClean="0"/>
              <a:t>NPOs </a:t>
            </a:r>
            <a:endParaRPr lang="en-ZA" sz="2200" dirty="0"/>
          </a:p>
        </p:txBody>
      </p:sp>
      <p:sp>
        <p:nvSpPr>
          <p:cNvPr id="3" name="Content Placeholder 2"/>
          <p:cNvSpPr>
            <a:spLocks noGrp="1"/>
          </p:cNvSpPr>
          <p:nvPr>
            <p:ph idx="1"/>
          </p:nvPr>
        </p:nvSpPr>
        <p:spPr>
          <a:xfrm>
            <a:off x="301752" y="1078992"/>
            <a:ext cx="11052048" cy="4435117"/>
          </a:xfrm>
        </p:spPr>
        <p:txBody>
          <a:bodyPr/>
          <a:lstStyle/>
          <a:p>
            <a:endParaRPr lang="en-ZA" dirty="0" smtClean="0"/>
          </a:p>
          <a:p>
            <a:endParaRPr lang="en-ZA" dirty="0"/>
          </a:p>
          <a:p>
            <a:endParaRPr lang="en-ZA" dirty="0" smtClean="0"/>
          </a:p>
          <a:p>
            <a:endParaRPr lang="en-ZA" dirty="0"/>
          </a:p>
          <a:p>
            <a:endParaRPr lang="en-ZA" dirty="0" smtClean="0"/>
          </a:p>
          <a:p>
            <a:endParaRPr lang="en-ZA" dirty="0"/>
          </a:p>
          <a:p>
            <a:endParaRPr lang="en-ZA" dirty="0"/>
          </a:p>
        </p:txBody>
      </p:sp>
      <p:graphicFrame>
        <p:nvGraphicFramePr>
          <p:cNvPr id="4" name="Table 3"/>
          <p:cNvGraphicFramePr>
            <a:graphicFrameLocks noGrp="1"/>
          </p:cNvGraphicFramePr>
          <p:nvPr>
            <p:extLst>
              <p:ext uri="{D42A27DB-BD31-4B8C-83A1-F6EECF244321}">
                <p14:modId xmlns:p14="http://schemas.microsoft.com/office/powerpoint/2010/main" val="912050014"/>
              </p:ext>
            </p:extLst>
          </p:nvPr>
        </p:nvGraphicFramePr>
        <p:xfrm>
          <a:off x="301752" y="914398"/>
          <a:ext cx="11786616" cy="4640752"/>
        </p:xfrm>
        <a:graphic>
          <a:graphicData uri="http://schemas.openxmlformats.org/drawingml/2006/table">
            <a:tbl>
              <a:tblPr firstRow="1" bandRow="1">
                <a:tableStyleId>{5C22544A-7EE6-4342-B048-85BDC9FD1C3A}</a:tableStyleId>
              </a:tblPr>
              <a:tblGrid>
                <a:gridCol w="2663121">
                  <a:extLst>
                    <a:ext uri="{9D8B030D-6E8A-4147-A177-3AD203B41FA5}">
                      <a16:colId xmlns:a16="http://schemas.microsoft.com/office/drawing/2014/main" val="20000"/>
                    </a:ext>
                  </a:extLst>
                </a:gridCol>
                <a:gridCol w="9123495">
                  <a:extLst>
                    <a:ext uri="{9D8B030D-6E8A-4147-A177-3AD203B41FA5}">
                      <a16:colId xmlns:a16="http://schemas.microsoft.com/office/drawing/2014/main" val="20001"/>
                    </a:ext>
                  </a:extLst>
                </a:gridCol>
              </a:tblGrid>
              <a:tr h="464187">
                <a:tc>
                  <a:txBody>
                    <a:bodyPr/>
                    <a:lstStyle/>
                    <a:p>
                      <a:r>
                        <a:rPr lang="en-ZA" sz="1600" dirty="0" smtClean="0"/>
                        <a:t>STRATEGY / INTERVENTION</a:t>
                      </a:r>
                      <a:r>
                        <a:rPr lang="en-ZA" sz="1600" baseline="0" dirty="0" smtClean="0"/>
                        <a:t> </a:t>
                      </a:r>
                      <a:endParaRPr lang="en-ZA" sz="1600" dirty="0"/>
                    </a:p>
                  </a:txBody>
                  <a:tcPr/>
                </a:tc>
                <a:tc>
                  <a:txBody>
                    <a:bodyPr/>
                    <a:lstStyle/>
                    <a:p>
                      <a:r>
                        <a:rPr lang="en-ZA" sz="1600" dirty="0" smtClean="0"/>
                        <a:t>INTENTIONS</a:t>
                      </a:r>
                      <a:endParaRPr lang="en-ZA" sz="1600" dirty="0"/>
                    </a:p>
                  </a:txBody>
                  <a:tcPr/>
                </a:tc>
                <a:extLst>
                  <a:ext uri="{0D108BD9-81ED-4DB2-BD59-A6C34878D82A}">
                    <a16:rowId xmlns:a16="http://schemas.microsoft.com/office/drawing/2014/main" val="10000"/>
                  </a:ext>
                </a:extLst>
              </a:tr>
              <a:tr h="2204886">
                <a:tc>
                  <a:txBody>
                    <a:bodyPr/>
                    <a:lstStyle/>
                    <a:p>
                      <a:r>
                        <a:rPr lang="en-ZA" b="1" dirty="0" smtClean="0"/>
                        <a:t>Promoting</a:t>
                      </a:r>
                      <a:r>
                        <a:rPr lang="en-ZA" b="1" baseline="0" dirty="0" smtClean="0"/>
                        <a:t> Organizational Transformation</a:t>
                      </a:r>
                      <a:endParaRPr lang="en-Z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kern="1200" dirty="0" smtClean="0">
                          <a:solidFill>
                            <a:schemeClr val="dk1"/>
                          </a:solidFill>
                          <a:effectLst/>
                          <a:latin typeface="+mn-lt"/>
                          <a:ea typeface="+mn-ea"/>
                          <a:cs typeface="+mn-cs"/>
                        </a:rPr>
                        <a:t>Most of NPOs register in terms of sector legislation and many of them are using public funds in the form of transfers to deliver services. For this reason, DSD has a responsibility to ensure that all NPOs and other entities they register and/or fund provide developmental social services aligned to their governance, management, employment practices and service delivery with the basic values and principles governing public administration as set out in section 195 of the Constitution. </a:t>
                      </a:r>
                    </a:p>
                  </a:txBody>
                  <a:tcPr/>
                </a:tc>
                <a:extLst>
                  <a:ext uri="{0D108BD9-81ED-4DB2-BD59-A6C34878D82A}">
                    <a16:rowId xmlns:a16="http://schemas.microsoft.com/office/drawing/2014/main" val="10001"/>
                  </a:ext>
                </a:extLst>
              </a:tr>
              <a:tr h="1856746">
                <a:tc>
                  <a:txBody>
                    <a:bodyPr/>
                    <a:lstStyle/>
                    <a:p>
                      <a:r>
                        <a:rPr lang="en-ZA" b="1" dirty="0" smtClean="0"/>
                        <a:t>Training and Mentoring Opportunities</a:t>
                      </a:r>
                      <a:r>
                        <a:rPr lang="en-ZA" b="1" baseline="0" dirty="0" smtClean="0"/>
                        <a:t> </a:t>
                      </a:r>
                      <a:endParaRPr lang="en-ZA" b="1" dirty="0"/>
                    </a:p>
                  </a:txBody>
                  <a:tcPr/>
                </a:tc>
                <a:tc>
                  <a:txBody>
                    <a:bodyPr/>
                    <a:lstStyle/>
                    <a:p>
                      <a:r>
                        <a:rPr lang="en-GB" sz="1800" kern="1200" dirty="0" smtClean="0">
                          <a:solidFill>
                            <a:schemeClr val="dk1"/>
                          </a:solidFill>
                          <a:effectLst/>
                          <a:latin typeface="+mn-lt"/>
                          <a:ea typeface="+mn-ea"/>
                          <a:cs typeface="+mn-cs"/>
                        </a:rPr>
                        <a:t>The service delivery capacity of the DSD sector needs to be expanded significantly to extend access to developmental social services. </a:t>
                      </a:r>
                    </a:p>
                    <a:p>
                      <a:r>
                        <a:rPr lang="en-GB" sz="1800" i="1" kern="1200" dirty="0" smtClean="0">
                          <a:solidFill>
                            <a:schemeClr val="dk1"/>
                          </a:solidFill>
                          <a:effectLst/>
                          <a:latin typeface="+mn-lt"/>
                          <a:ea typeface="+mn-ea"/>
                          <a:cs typeface="+mn-cs"/>
                        </a:rPr>
                        <a:t>This represents an important opportunity to expand and transform the sector through establishing and building the capacity of new NPOs, and other entities working in poor, underserved informal settlements and rural areas.</a:t>
                      </a:r>
                      <a:endParaRPr lang="en-ZA" sz="1800" i="1" kern="1200" dirty="0">
                        <a:solidFill>
                          <a:schemeClr val="dk1"/>
                        </a:solidFill>
                        <a:effectLst/>
                        <a:latin typeface="+mn-lt"/>
                        <a:ea typeface="+mn-ea"/>
                        <a:cs typeface="+mn-cs"/>
                      </a:endParaRP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9493736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83128"/>
            <a:ext cx="11631630" cy="600364"/>
          </a:xfrm>
        </p:spPr>
        <p:txBody>
          <a:bodyPr>
            <a:noAutofit/>
          </a:bodyPr>
          <a:lstStyle/>
          <a:p>
            <a:r>
              <a:rPr lang="en-ZA" sz="2000" b="1" dirty="0"/>
              <a:t>DSD Strategies to address Sector Transformation in the Social Services NPOs </a:t>
            </a:r>
            <a:endParaRPr lang="en-ZA" sz="2000" dirty="0"/>
          </a:p>
        </p:txBody>
      </p:sp>
      <p:sp>
        <p:nvSpPr>
          <p:cNvPr id="3" name="Content Placeholder 2"/>
          <p:cNvSpPr>
            <a:spLocks noGrp="1"/>
          </p:cNvSpPr>
          <p:nvPr>
            <p:ph idx="1"/>
          </p:nvPr>
        </p:nvSpPr>
        <p:spPr>
          <a:xfrm>
            <a:off x="301752" y="1078992"/>
            <a:ext cx="11052048" cy="4435117"/>
          </a:xfrm>
        </p:spPr>
        <p:txBody>
          <a:bodyPr/>
          <a:lstStyle/>
          <a:p>
            <a:endParaRPr lang="en-ZA" dirty="0" smtClean="0"/>
          </a:p>
          <a:p>
            <a:endParaRPr lang="en-ZA" dirty="0"/>
          </a:p>
          <a:p>
            <a:endParaRPr lang="en-ZA" dirty="0" smtClean="0"/>
          </a:p>
          <a:p>
            <a:endParaRPr lang="en-ZA" dirty="0"/>
          </a:p>
          <a:p>
            <a:endParaRPr lang="en-ZA" dirty="0" smtClean="0"/>
          </a:p>
          <a:p>
            <a:endParaRPr lang="en-ZA" dirty="0"/>
          </a:p>
          <a:p>
            <a:endParaRPr lang="en-ZA" dirty="0"/>
          </a:p>
        </p:txBody>
      </p:sp>
      <p:graphicFrame>
        <p:nvGraphicFramePr>
          <p:cNvPr id="4" name="Table 3"/>
          <p:cNvGraphicFramePr>
            <a:graphicFrameLocks noGrp="1"/>
          </p:cNvGraphicFramePr>
          <p:nvPr>
            <p:extLst>
              <p:ext uri="{D42A27DB-BD31-4B8C-83A1-F6EECF244321}">
                <p14:modId xmlns:p14="http://schemas.microsoft.com/office/powerpoint/2010/main" val="717893559"/>
              </p:ext>
            </p:extLst>
          </p:nvPr>
        </p:nvGraphicFramePr>
        <p:xfrm>
          <a:off x="0" y="914401"/>
          <a:ext cx="12088368" cy="5215127"/>
        </p:xfrm>
        <a:graphic>
          <a:graphicData uri="http://schemas.openxmlformats.org/drawingml/2006/table">
            <a:tbl>
              <a:tblPr firstRow="1" bandRow="1">
                <a:tableStyleId>{5C22544A-7EE6-4342-B048-85BDC9FD1C3A}</a:tableStyleId>
              </a:tblPr>
              <a:tblGrid>
                <a:gridCol w="2432371">
                  <a:extLst>
                    <a:ext uri="{9D8B030D-6E8A-4147-A177-3AD203B41FA5}">
                      <a16:colId xmlns:a16="http://schemas.microsoft.com/office/drawing/2014/main" val="20000"/>
                    </a:ext>
                  </a:extLst>
                </a:gridCol>
                <a:gridCol w="9655997">
                  <a:extLst>
                    <a:ext uri="{9D8B030D-6E8A-4147-A177-3AD203B41FA5}">
                      <a16:colId xmlns:a16="http://schemas.microsoft.com/office/drawing/2014/main" val="20001"/>
                    </a:ext>
                  </a:extLst>
                </a:gridCol>
              </a:tblGrid>
              <a:tr h="271750">
                <a:tc>
                  <a:txBody>
                    <a:bodyPr/>
                    <a:lstStyle/>
                    <a:p>
                      <a:r>
                        <a:rPr lang="en-ZA" sz="1200" dirty="0" smtClean="0"/>
                        <a:t>STRATEGY/INTERVENTIONS</a:t>
                      </a:r>
                      <a:endParaRPr lang="en-ZA" sz="1200" dirty="0"/>
                    </a:p>
                  </a:txBody>
                  <a:tcPr/>
                </a:tc>
                <a:tc>
                  <a:txBody>
                    <a:bodyPr/>
                    <a:lstStyle/>
                    <a:p>
                      <a:r>
                        <a:rPr lang="en-GB" sz="1400" dirty="0" smtClean="0"/>
                        <a:t>INTENTIONS</a:t>
                      </a:r>
                      <a:endParaRPr lang="en-ZA" sz="1400" dirty="0"/>
                    </a:p>
                  </a:txBody>
                  <a:tcPr/>
                </a:tc>
                <a:extLst>
                  <a:ext uri="{0D108BD9-81ED-4DB2-BD59-A6C34878D82A}">
                    <a16:rowId xmlns:a16="http://schemas.microsoft.com/office/drawing/2014/main" val="10000"/>
                  </a:ext>
                </a:extLst>
              </a:tr>
              <a:tr h="1801367">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b="1" dirty="0" smtClean="0"/>
                        <a:t>Training and Mentoring Opportunities</a:t>
                      </a:r>
                      <a:r>
                        <a:rPr lang="en-ZA" b="1" baseline="0" dirty="0" smtClean="0"/>
                        <a:t> </a:t>
                      </a:r>
                      <a:endParaRPr lang="en-ZA" b="1" dirty="0" smtClean="0"/>
                    </a:p>
                    <a:p>
                      <a:r>
                        <a:rPr lang="en-ZA" b="1" dirty="0" smtClean="0"/>
                        <a:t>Cont…</a:t>
                      </a:r>
                      <a:endParaRPr lang="en-ZA" b="1" dirty="0"/>
                    </a:p>
                  </a:txBody>
                  <a:tcPr/>
                </a:tc>
                <a:tc>
                  <a:txBody>
                    <a:bodyPr/>
                    <a:lstStyle/>
                    <a:p>
                      <a:pPr lvl="0" algn="just"/>
                      <a:r>
                        <a:rPr lang="en-GB" sz="1800" kern="1200" dirty="0" smtClean="0">
                          <a:solidFill>
                            <a:schemeClr val="dk1"/>
                          </a:solidFill>
                          <a:effectLst/>
                          <a:latin typeface="+mn-lt"/>
                          <a:ea typeface="+mn-ea"/>
                          <a:cs typeface="+mn-cs"/>
                        </a:rPr>
                        <a:t>This entails training and mentoring opportunities for new and emerging entities through the following approaches:</a:t>
                      </a:r>
                    </a:p>
                    <a:p>
                      <a:pPr marL="285750" lvl="0" indent="-285750" algn="just">
                        <a:buFont typeface="Arial" panose="020B0604020202020204" pitchFamily="34" charset="0"/>
                        <a:buChar char="•"/>
                      </a:pPr>
                      <a:r>
                        <a:rPr lang="en-ZA" sz="1800" b="1" i="1" kern="1200" dirty="0" smtClean="0">
                          <a:solidFill>
                            <a:schemeClr val="dk1"/>
                          </a:solidFill>
                          <a:effectLst/>
                          <a:latin typeface="+mn-lt"/>
                          <a:ea typeface="+mn-ea"/>
                          <a:cs typeface="+mn-cs"/>
                        </a:rPr>
                        <a:t>Hub and spoke mentoring</a:t>
                      </a:r>
                      <a:endParaRPr lang="en-ZA" sz="1800" kern="1200" dirty="0" smtClean="0">
                        <a:solidFill>
                          <a:schemeClr val="dk1"/>
                        </a:solidFill>
                        <a:effectLst/>
                        <a:latin typeface="+mn-lt"/>
                        <a:ea typeface="+mn-ea"/>
                        <a:cs typeface="+mn-cs"/>
                      </a:endParaRPr>
                    </a:p>
                    <a:p>
                      <a:pPr algn="just"/>
                      <a:r>
                        <a:rPr lang="en-GB" sz="1800" kern="1200" dirty="0" smtClean="0">
                          <a:solidFill>
                            <a:schemeClr val="dk1"/>
                          </a:solidFill>
                          <a:effectLst/>
                          <a:latin typeface="+mn-lt"/>
                          <a:ea typeface="+mn-ea"/>
                          <a:cs typeface="+mn-cs"/>
                        </a:rPr>
                        <a:t>The idea is that a central well-capacitated entity is funded/contracted to provide an oversight, mentoring and support service to a number of neighbouring entities. There are already many entities that have hub and spoke mentoring arrangements in place. </a:t>
                      </a:r>
                      <a:r>
                        <a:rPr lang="en-ZA" sz="1800" i="1" kern="1200" baseline="0" dirty="0" smtClean="0">
                          <a:solidFill>
                            <a:schemeClr val="dk1"/>
                          </a:solidFill>
                          <a:effectLst/>
                          <a:latin typeface="+mn-lt"/>
                          <a:ea typeface="+mn-ea"/>
                          <a:cs typeface="+mn-cs"/>
                        </a:rPr>
                        <a:t> </a:t>
                      </a:r>
                      <a:endParaRPr lang="en-ZA" sz="1800" i="1"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62961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b="1" i="0" kern="1200" dirty="0" smtClean="0">
                          <a:solidFill>
                            <a:schemeClr val="dk1"/>
                          </a:solidFill>
                          <a:effectLst/>
                          <a:latin typeface="+mn-lt"/>
                          <a:ea typeface="+mn-ea"/>
                          <a:cs typeface="+mn-cs"/>
                        </a:rPr>
                        <a:t>Contracted mentoring and support</a:t>
                      </a:r>
                    </a:p>
                    <a:p>
                      <a:endParaRPr lang="en-ZA" b="1" dirty="0"/>
                    </a:p>
                  </a:txBody>
                  <a:tcPr/>
                </a:tc>
                <a:tc>
                  <a:txBody>
                    <a:bodyPr/>
                    <a:lstStyle/>
                    <a:p>
                      <a:pPr lvl="0"/>
                      <a:r>
                        <a:rPr lang="en-ZA" sz="1800" i="0" kern="1200" dirty="0" smtClean="0">
                          <a:solidFill>
                            <a:schemeClr val="dk1"/>
                          </a:solidFill>
                          <a:effectLst/>
                          <a:latin typeface="+mn-lt"/>
                          <a:ea typeface="+mn-ea"/>
                          <a:cs typeface="+mn-cs"/>
                        </a:rPr>
                        <a:t>An NPO or other entity with the necessary knowledge, skills and capacity is contracted to provide mentoring and support to selected new and emerging entities for a specified period, e.g. two years. A number of options exist for structuring these arrangements:</a:t>
                      </a:r>
                    </a:p>
                    <a:p>
                      <a:pPr marL="285750" lvl="0" indent="-285750">
                        <a:buFont typeface="Arial" panose="020B0604020202020204" pitchFamily="34" charset="0"/>
                        <a:buChar char="•"/>
                      </a:pPr>
                      <a:r>
                        <a:rPr lang="en-ZA" sz="1800" b="1" i="0" kern="1200" dirty="0" smtClean="0">
                          <a:solidFill>
                            <a:schemeClr val="dk1"/>
                          </a:solidFill>
                          <a:effectLst/>
                          <a:latin typeface="+mn-lt"/>
                          <a:ea typeface="+mn-ea"/>
                          <a:cs typeface="+mn-cs"/>
                        </a:rPr>
                        <a:t>service provider contracts</a:t>
                      </a:r>
                      <a:r>
                        <a:rPr lang="en-ZA" sz="1800" i="0" kern="1200" dirty="0" smtClean="0">
                          <a:solidFill>
                            <a:schemeClr val="dk1"/>
                          </a:solidFill>
                          <a:effectLst/>
                          <a:latin typeface="+mn-lt"/>
                          <a:ea typeface="+mn-ea"/>
                          <a:cs typeface="+mn-cs"/>
                        </a:rPr>
                        <a:t>: here the relevant department follow a normal procurement process to appoint the service provider. This arrangement will also applies to organisations which provide governance and oversight to the associates.</a:t>
                      </a:r>
                    </a:p>
                    <a:p>
                      <a:pPr marL="285750" lvl="0" indent="-285750">
                        <a:buFont typeface="Arial" panose="020B0604020202020204" pitchFamily="34" charset="0"/>
                        <a:buChar char="•"/>
                      </a:pPr>
                      <a:r>
                        <a:rPr lang="en-ZA" sz="1800" b="1" i="0" kern="1200" dirty="0" smtClean="0">
                          <a:solidFill>
                            <a:schemeClr val="dk1"/>
                          </a:solidFill>
                          <a:effectLst/>
                          <a:latin typeface="+mn-lt"/>
                          <a:ea typeface="+mn-ea"/>
                          <a:cs typeface="+mn-cs"/>
                        </a:rPr>
                        <a:t>joint funding arrangements with donors to appoint service providers</a:t>
                      </a:r>
                      <a:r>
                        <a:rPr lang="en-ZA" sz="1800" i="0" kern="1200" dirty="0" smtClean="0">
                          <a:solidFill>
                            <a:schemeClr val="dk1"/>
                          </a:solidFill>
                          <a:effectLst/>
                          <a:latin typeface="+mn-lt"/>
                          <a:ea typeface="+mn-ea"/>
                          <a:cs typeface="+mn-cs"/>
                        </a:rPr>
                        <a:t>: here the relevant department would leverage donor funding and management capacity, which has</a:t>
                      </a:r>
                      <a:r>
                        <a:rPr lang="en-ZA" sz="1800" i="0" kern="1200" baseline="0" dirty="0" smtClean="0">
                          <a:solidFill>
                            <a:schemeClr val="dk1"/>
                          </a:solidFill>
                          <a:effectLst/>
                          <a:latin typeface="+mn-lt"/>
                          <a:ea typeface="+mn-ea"/>
                          <a:cs typeface="+mn-cs"/>
                        </a:rPr>
                        <a:t> </a:t>
                      </a:r>
                      <a:r>
                        <a:rPr lang="en-ZA" sz="1800" i="0" kern="1200" dirty="0" smtClean="0">
                          <a:solidFill>
                            <a:schemeClr val="dk1"/>
                          </a:solidFill>
                          <a:effectLst/>
                          <a:latin typeface="+mn-lt"/>
                          <a:ea typeface="+mn-ea"/>
                          <a:cs typeface="+mn-cs"/>
                        </a:rPr>
                        <a:t>many positive spin-offs, one of them being greater scope to select specific entities that have the required expertise or are located in the specific area where the service is required.</a:t>
                      </a:r>
                    </a:p>
                  </a:txBody>
                  <a:tcP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7582570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5641" y="172783"/>
            <a:ext cx="11576213" cy="549275"/>
          </a:xfrm>
        </p:spPr>
        <p:txBody>
          <a:bodyPr>
            <a:noAutofit/>
          </a:bodyPr>
          <a:lstStyle/>
          <a:p>
            <a:r>
              <a:rPr lang="en-ZA" sz="2000" b="1" dirty="0"/>
              <a:t>DSD Strategies to address Sector Transformation in the Social Services NPOs </a:t>
            </a:r>
            <a:r>
              <a:rPr lang="en-ZA" sz="2000" dirty="0" smtClean="0"/>
              <a:t> </a:t>
            </a:r>
            <a:endParaRPr lang="en-ZA" sz="2000" dirty="0"/>
          </a:p>
        </p:txBody>
      </p:sp>
      <p:sp>
        <p:nvSpPr>
          <p:cNvPr id="3" name="Content Placeholder 2"/>
          <p:cNvSpPr>
            <a:spLocks noGrp="1"/>
          </p:cNvSpPr>
          <p:nvPr>
            <p:ph idx="1"/>
          </p:nvPr>
        </p:nvSpPr>
        <p:spPr>
          <a:xfrm>
            <a:off x="301752" y="1078992"/>
            <a:ext cx="11052048" cy="4435117"/>
          </a:xfrm>
        </p:spPr>
        <p:txBody>
          <a:bodyPr/>
          <a:lstStyle/>
          <a:p>
            <a:endParaRPr lang="en-ZA" dirty="0" smtClean="0"/>
          </a:p>
          <a:p>
            <a:endParaRPr lang="en-ZA" dirty="0"/>
          </a:p>
          <a:p>
            <a:endParaRPr lang="en-ZA" dirty="0" smtClean="0"/>
          </a:p>
          <a:p>
            <a:endParaRPr lang="en-ZA" dirty="0"/>
          </a:p>
          <a:p>
            <a:endParaRPr lang="en-ZA" dirty="0" smtClean="0"/>
          </a:p>
          <a:p>
            <a:endParaRPr lang="en-ZA" dirty="0"/>
          </a:p>
          <a:p>
            <a:endParaRPr lang="en-ZA" dirty="0"/>
          </a:p>
        </p:txBody>
      </p:sp>
      <p:graphicFrame>
        <p:nvGraphicFramePr>
          <p:cNvPr id="4" name="Table 3"/>
          <p:cNvGraphicFramePr>
            <a:graphicFrameLocks noGrp="1"/>
          </p:cNvGraphicFramePr>
          <p:nvPr>
            <p:extLst>
              <p:ext uri="{D42A27DB-BD31-4B8C-83A1-F6EECF244321}">
                <p14:modId xmlns:p14="http://schemas.microsoft.com/office/powerpoint/2010/main" val="2922636072"/>
              </p:ext>
            </p:extLst>
          </p:nvPr>
        </p:nvGraphicFramePr>
        <p:xfrm>
          <a:off x="301752" y="914399"/>
          <a:ext cx="11786616" cy="4595231"/>
        </p:xfrm>
        <a:graphic>
          <a:graphicData uri="http://schemas.openxmlformats.org/drawingml/2006/table">
            <a:tbl>
              <a:tblPr firstRow="1" bandRow="1">
                <a:tableStyleId>{5C22544A-7EE6-4342-B048-85BDC9FD1C3A}</a:tableStyleId>
              </a:tblPr>
              <a:tblGrid>
                <a:gridCol w="1874520">
                  <a:extLst>
                    <a:ext uri="{9D8B030D-6E8A-4147-A177-3AD203B41FA5}">
                      <a16:colId xmlns:a16="http://schemas.microsoft.com/office/drawing/2014/main" val="20000"/>
                    </a:ext>
                  </a:extLst>
                </a:gridCol>
                <a:gridCol w="9912096">
                  <a:extLst>
                    <a:ext uri="{9D8B030D-6E8A-4147-A177-3AD203B41FA5}">
                      <a16:colId xmlns:a16="http://schemas.microsoft.com/office/drawing/2014/main" val="20001"/>
                    </a:ext>
                  </a:extLst>
                </a:gridCol>
              </a:tblGrid>
              <a:tr h="454318">
                <a:tc>
                  <a:txBody>
                    <a:bodyPr/>
                    <a:lstStyle/>
                    <a:p>
                      <a:r>
                        <a:rPr lang="en-ZA" sz="1200" dirty="0" smtClean="0"/>
                        <a:t>STRATEGY/INTERVENTIONS</a:t>
                      </a:r>
                      <a:endParaRPr lang="en-ZA" sz="1200" dirty="0"/>
                    </a:p>
                  </a:txBody>
                  <a:tcPr/>
                </a:tc>
                <a:tc>
                  <a:txBody>
                    <a:bodyPr/>
                    <a:lstStyle/>
                    <a:p>
                      <a:r>
                        <a:rPr lang="en-GB" sz="1400" dirty="0" smtClean="0"/>
                        <a:t>INTENTIONS</a:t>
                      </a:r>
                      <a:endParaRPr lang="en-ZA" sz="1400" dirty="0"/>
                    </a:p>
                  </a:txBody>
                  <a:tcPr/>
                </a:tc>
                <a:extLst>
                  <a:ext uri="{0D108BD9-81ED-4DB2-BD59-A6C34878D82A}">
                    <a16:rowId xmlns:a16="http://schemas.microsoft.com/office/drawing/2014/main" val="10000"/>
                  </a:ext>
                </a:extLst>
              </a:tr>
              <a:tr h="119845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sz="1800" b="1" i="0" kern="1200" dirty="0" smtClean="0">
                          <a:solidFill>
                            <a:schemeClr val="dk1"/>
                          </a:solidFill>
                          <a:effectLst/>
                          <a:latin typeface="+mn-lt"/>
                          <a:ea typeface="+mn-ea"/>
                          <a:cs typeface="+mn-cs"/>
                        </a:rPr>
                        <a:t>Twinning of organisations</a:t>
                      </a:r>
                      <a:endParaRPr lang="en-ZA" sz="1800" i="0" kern="1200" dirty="0" smtClean="0">
                        <a:solidFill>
                          <a:schemeClr val="dk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ZA" i="0" dirty="0"/>
                    </a:p>
                  </a:txBody>
                  <a:tcPr/>
                </a:tc>
                <a:tc>
                  <a:txBody>
                    <a:bodyPr/>
                    <a:lstStyle/>
                    <a:p>
                      <a:r>
                        <a:rPr lang="en-GB" sz="1800" kern="1200" dirty="0" smtClean="0">
                          <a:solidFill>
                            <a:schemeClr val="dk1"/>
                          </a:solidFill>
                          <a:effectLst/>
                          <a:latin typeface="+mn-lt"/>
                          <a:ea typeface="+mn-ea"/>
                          <a:cs typeface="+mn-cs"/>
                        </a:rPr>
                        <a:t>This entails a well-capacitated entity twinned with a new or emerging entity with a view to working together to improve the latter’s capacity. This</a:t>
                      </a:r>
                      <a:r>
                        <a:rPr lang="en-GB" sz="1800" kern="1200" baseline="0" dirty="0" smtClean="0">
                          <a:solidFill>
                            <a:schemeClr val="dk1"/>
                          </a:solidFill>
                          <a:effectLst/>
                          <a:latin typeface="+mn-lt"/>
                          <a:ea typeface="+mn-ea"/>
                          <a:cs typeface="+mn-cs"/>
                        </a:rPr>
                        <a:t> i</a:t>
                      </a:r>
                      <a:r>
                        <a:rPr lang="en-GB" sz="1800" kern="1200" dirty="0" smtClean="0">
                          <a:solidFill>
                            <a:schemeClr val="dk1"/>
                          </a:solidFill>
                          <a:effectLst/>
                          <a:latin typeface="+mn-lt"/>
                          <a:ea typeface="+mn-ea"/>
                          <a:cs typeface="+mn-cs"/>
                        </a:rPr>
                        <a:t>nitiative</a:t>
                      </a:r>
                      <a:r>
                        <a:rPr lang="en-GB" sz="1800" kern="1200" baseline="0" dirty="0" smtClean="0">
                          <a:solidFill>
                            <a:schemeClr val="dk1"/>
                          </a:solidFill>
                          <a:effectLst/>
                          <a:latin typeface="+mn-lt"/>
                          <a:ea typeface="+mn-ea"/>
                          <a:cs typeface="+mn-cs"/>
                        </a:rPr>
                        <a:t> has t</a:t>
                      </a:r>
                      <a:r>
                        <a:rPr lang="en-GB" sz="1800" kern="1200" dirty="0" smtClean="0">
                          <a:solidFill>
                            <a:schemeClr val="dk1"/>
                          </a:solidFill>
                          <a:effectLst/>
                          <a:latin typeface="+mn-lt"/>
                          <a:ea typeface="+mn-ea"/>
                          <a:cs typeface="+mn-cs"/>
                        </a:rPr>
                        <a:t>he potential to yield positive outcomes – for both entities – in terms of promoting integration across communities</a:t>
                      </a:r>
                      <a:r>
                        <a:rPr lang="en-GB" sz="1800" kern="1200" baseline="0" dirty="0" smtClean="0">
                          <a:solidFill>
                            <a:schemeClr val="dk1"/>
                          </a:solidFill>
                          <a:effectLst/>
                          <a:latin typeface="+mn-lt"/>
                          <a:ea typeface="+mn-ea"/>
                          <a:cs typeface="+mn-cs"/>
                        </a:rPr>
                        <a:t> and </a:t>
                      </a:r>
                      <a:r>
                        <a:rPr lang="en-GB" sz="1800" kern="1200" dirty="0" smtClean="0">
                          <a:solidFill>
                            <a:schemeClr val="dk1"/>
                          </a:solidFill>
                          <a:effectLst/>
                          <a:latin typeface="+mn-lt"/>
                          <a:ea typeface="+mn-ea"/>
                          <a:cs typeface="+mn-cs"/>
                        </a:rPr>
                        <a:t>play an important role in improving the quality of lives in poor communities. </a:t>
                      </a:r>
                      <a:endParaRPr lang="en-ZA" sz="1800" i="1"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0001"/>
                  </a:ext>
                </a:extLst>
              </a:tr>
              <a:tr h="126895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1800" b="1" i="0" kern="1200" dirty="0" smtClean="0">
                          <a:solidFill>
                            <a:schemeClr val="dk1"/>
                          </a:solidFill>
                          <a:effectLst/>
                          <a:latin typeface="+mn-lt"/>
                          <a:ea typeface="+mn-ea"/>
                          <a:cs typeface="+mn-cs"/>
                        </a:rPr>
                        <a:t>Workplace exchanges</a:t>
                      </a:r>
                      <a:endParaRPr lang="en-ZA" sz="1800" i="0" kern="1200" dirty="0" smtClean="0">
                        <a:solidFill>
                          <a:schemeClr val="dk1"/>
                        </a:solidFill>
                        <a:effectLst/>
                        <a:latin typeface="+mn-lt"/>
                        <a:ea typeface="+mn-ea"/>
                        <a:cs typeface="+mn-cs"/>
                      </a:endParaRPr>
                    </a:p>
                    <a:p>
                      <a:endParaRPr lang="en-ZA" i="0" dirty="0"/>
                    </a:p>
                  </a:txBody>
                  <a:tcPr/>
                </a:tc>
                <a:tc>
                  <a:txBody>
                    <a:bodyPr/>
                    <a:lstStyle/>
                    <a:p>
                      <a:r>
                        <a:rPr lang="en-GB" sz="1800" kern="1200" dirty="0" smtClean="0">
                          <a:solidFill>
                            <a:schemeClr val="dk1"/>
                          </a:solidFill>
                          <a:effectLst/>
                          <a:latin typeface="+mn-lt"/>
                          <a:ea typeface="+mn-ea"/>
                          <a:cs typeface="+mn-cs"/>
                        </a:rPr>
                        <a:t>This initiative involves establishing an incentive scheme that encourages workplace exchanges between the staff of well-capacitated organisations and new and emerging entities. It is envisaged that both staff members and beneficiaries stand to gain from such exchanges, and that the links forged through the exchanges could lay the basis for further mentoring and support. </a:t>
                      </a:r>
                      <a:endParaRPr lang="en-ZA" sz="1800" i="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0002"/>
                  </a:ext>
                </a:extLst>
              </a:tr>
              <a:tr h="1476532">
                <a:tc>
                  <a:txBody>
                    <a:bodyPr/>
                    <a:lstStyle/>
                    <a:p>
                      <a:r>
                        <a:rPr lang="en-ZA" b="1" i="0" dirty="0" smtClean="0"/>
                        <a:t>Differentiated</a:t>
                      </a:r>
                      <a:r>
                        <a:rPr lang="en-ZA" b="1" i="0" baseline="0" dirty="0" smtClean="0"/>
                        <a:t> approach </a:t>
                      </a:r>
                      <a:endParaRPr lang="en-ZA" b="1" i="0" dirty="0"/>
                    </a:p>
                  </a:txBody>
                  <a:tcPr/>
                </a:tc>
                <a:tc>
                  <a:txBody>
                    <a:bodyPr/>
                    <a:lstStyle/>
                    <a:p>
                      <a:r>
                        <a:rPr lang="en-ZA" sz="1800" i="0" kern="1200" dirty="0" smtClean="0">
                          <a:solidFill>
                            <a:schemeClr val="dk1"/>
                          </a:solidFill>
                          <a:effectLst/>
                          <a:latin typeface="+mn-lt"/>
                          <a:ea typeface="+mn-ea"/>
                          <a:cs typeface="+mn-cs"/>
                        </a:rPr>
                        <a:t>Over and above the listed approaches, the Department</a:t>
                      </a:r>
                      <a:r>
                        <a:rPr lang="en-ZA" sz="1800" i="0" kern="1200" baseline="0" dirty="0" smtClean="0">
                          <a:solidFill>
                            <a:schemeClr val="dk1"/>
                          </a:solidFill>
                          <a:effectLst/>
                          <a:latin typeface="+mn-lt"/>
                          <a:ea typeface="+mn-ea"/>
                          <a:cs typeface="+mn-cs"/>
                        </a:rPr>
                        <a:t>, through the revised policy is introducing a differentiated approach to monitoring and reporting by the NPOs. </a:t>
                      </a:r>
                    </a:p>
                    <a:p>
                      <a:r>
                        <a:rPr lang="en-ZA" sz="1800" i="0" kern="1200" baseline="0" dirty="0" smtClean="0">
                          <a:solidFill>
                            <a:schemeClr val="dk1"/>
                          </a:solidFill>
                          <a:effectLst/>
                          <a:latin typeface="+mn-lt"/>
                          <a:ea typeface="+mn-ea"/>
                          <a:cs typeface="+mn-cs"/>
                        </a:rPr>
                        <a:t>This is aimed at providing adequate support and mentoring to the emerging NPOs. </a:t>
                      </a:r>
                      <a:endParaRPr lang="en-ZA" sz="1800" i="0" kern="1200" dirty="0" smtClean="0">
                        <a:solidFill>
                          <a:schemeClr val="dk1"/>
                        </a:solidFill>
                        <a:effectLst/>
                        <a:latin typeface="+mn-lt"/>
                        <a:ea typeface="+mn-ea"/>
                        <a:cs typeface="+mn-cs"/>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4953486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752" y="365125"/>
            <a:ext cx="11052048" cy="293243"/>
          </a:xfrm>
        </p:spPr>
        <p:txBody>
          <a:bodyPr>
            <a:noAutofit/>
          </a:bodyPr>
          <a:lstStyle/>
          <a:p>
            <a:r>
              <a:rPr lang="en-ZA" b="1" dirty="0"/>
              <a:t>Role of the NPOs </a:t>
            </a:r>
            <a:r>
              <a:rPr lang="en-ZA" b="1" dirty="0" smtClean="0"/>
              <a:t>in Transformation</a:t>
            </a:r>
            <a:endParaRPr lang="en-ZA" dirty="0"/>
          </a:p>
        </p:txBody>
      </p:sp>
      <p:sp>
        <p:nvSpPr>
          <p:cNvPr id="3" name="Content Placeholder 2"/>
          <p:cNvSpPr>
            <a:spLocks noGrp="1"/>
          </p:cNvSpPr>
          <p:nvPr>
            <p:ph idx="1"/>
          </p:nvPr>
        </p:nvSpPr>
        <p:spPr>
          <a:xfrm>
            <a:off x="203199" y="803564"/>
            <a:ext cx="11757891" cy="4710545"/>
          </a:xfrm>
        </p:spPr>
        <p:txBody>
          <a:bodyPr/>
          <a:lstStyle/>
          <a:p>
            <a:pPr algn="just"/>
            <a:r>
              <a:rPr lang="en-ZA" dirty="0">
                <a:latin typeface="Arial" panose="020B0604020202020204" pitchFamily="34" charset="0"/>
                <a:cs typeface="Arial" panose="020B0604020202020204" pitchFamily="34" charset="0"/>
              </a:rPr>
              <a:t>Equally, the NPO sector has a role to </a:t>
            </a:r>
            <a:r>
              <a:rPr lang="en-ZA" dirty="0" smtClean="0">
                <a:latin typeface="Arial" panose="020B0604020202020204" pitchFamily="34" charset="0"/>
                <a:cs typeface="Arial" panose="020B0604020202020204" pitchFamily="34" charset="0"/>
              </a:rPr>
              <a:t>play in </a:t>
            </a:r>
            <a:r>
              <a:rPr lang="en-ZA" dirty="0">
                <a:latin typeface="Arial" panose="020B0604020202020204" pitchFamily="34" charset="0"/>
                <a:cs typeface="Arial" panose="020B0604020202020204" pitchFamily="34" charset="0"/>
              </a:rPr>
              <a:t>addressing transformation imperatives. </a:t>
            </a:r>
            <a:endParaRPr lang="en-ZA" dirty="0" smtClean="0">
              <a:latin typeface="Arial" panose="020B0604020202020204" pitchFamily="34" charset="0"/>
              <a:cs typeface="Arial" panose="020B0604020202020204" pitchFamily="34" charset="0"/>
            </a:endParaRPr>
          </a:p>
          <a:p>
            <a:pPr algn="just"/>
            <a:r>
              <a:rPr lang="en-ZA" dirty="0" smtClean="0">
                <a:latin typeface="Arial" panose="020B0604020202020204" pitchFamily="34" charset="0"/>
                <a:cs typeface="Arial" panose="020B0604020202020204" pitchFamily="34" charset="0"/>
              </a:rPr>
              <a:t>As the NPOs partner with the department to deliver a range of social services on behalf of the department, the following are some of the interventions they need to apply in order to comply with the transformation agenda. </a:t>
            </a:r>
          </a:p>
          <a:p>
            <a:r>
              <a:rPr lang="en-ZA" dirty="0" smtClean="0">
                <a:latin typeface="Arial" panose="020B0604020202020204" pitchFamily="34" charset="0"/>
                <a:cs typeface="Arial" panose="020B0604020202020204" pitchFamily="34" charset="0"/>
              </a:rPr>
              <a:t> </a:t>
            </a:r>
            <a:endParaRPr lang="en-ZA" dirty="0"/>
          </a:p>
          <a:p>
            <a:endParaRPr lang="en-ZA" dirty="0" smtClean="0"/>
          </a:p>
          <a:p>
            <a:endParaRPr lang="en-ZA" dirty="0"/>
          </a:p>
          <a:p>
            <a:endParaRPr lang="en-ZA" dirty="0" smtClean="0"/>
          </a:p>
          <a:p>
            <a:endParaRPr lang="en-ZA" dirty="0"/>
          </a:p>
          <a:p>
            <a:endParaRPr lang="en-ZA" dirty="0"/>
          </a:p>
        </p:txBody>
      </p:sp>
      <p:graphicFrame>
        <p:nvGraphicFramePr>
          <p:cNvPr id="5" name="Table 4"/>
          <p:cNvGraphicFramePr>
            <a:graphicFrameLocks noGrp="1"/>
          </p:cNvGraphicFramePr>
          <p:nvPr>
            <p:extLst>
              <p:ext uri="{D42A27DB-BD31-4B8C-83A1-F6EECF244321}">
                <p14:modId xmlns:p14="http://schemas.microsoft.com/office/powerpoint/2010/main" val="4284566736"/>
              </p:ext>
            </p:extLst>
          </p:nvPr>
        </p:nvGraphicFramePr>
        <p:xfrm>
          <a:off x="1" y="2161309"/>
          <a:ext cx="12062690" cy="3876241"/>
        </p:xfrm>
        <a:graphic>
          <a:graphicData uri="http://schemas.openxmlformats.org/drawingml/2006/table">
            <a:tbl>
              <a:tblPr firstRow="1" bandRow="1">
                <a:tableStyleId>{5C22544A-7EE6-4342-B048-85BDC9FD1C3A}</a:tableStyleId>
              </a:tblPr>
              <a:tblGrid>
                <a:gridCol w="2674903">
                  <a:extLst>
                    <a:ext uri="{9D8B030D-6E8A-4147-A177-3AD203B41FA5}">
                      <a16:colId xmlns:a16="http://schemas.microsoft.com/office/drawing/2014/main" val="20000"/>
                    </a:ext>
                  </a:extLst>
                </a:gridCol>
                <a:gridCol w="9387787">
                  <a:extLst>
                    <a:ext uri="{9D8B030D-6E8A-4147-A177-3AD203B41FA5}">
                      <a16:colId xmlns:a16="http://schemas.microsoft.com/office/drawing/2014/main" val="20001"/>
                    </a:ext>
                  </a:extLst>
                </a:gridCol>
              </a:tblGrid>
              <a:tr h="463279">
                <a:tc>
                  <a:txBody>
                    <a:bodyPr/>
                    <a:lstStyle/>
                    <a:p>
                      <a:endParaRPr lang="en-ZA" dirty="0"/>
                    </a:p>
                  </a:txBody>
                  <a:tcPr/>
                </a:tc>
                <a:tc>
                  <a:txBody>
                    <a:bodyPr/>
                    <a:lstStyle/>
                    <a:p>
                      <a:endParaRPr lang="en-ZA" dirty="0"/>
                    </a:p>
                  </a:txBody>
                  <a:tcPr/>
                </a:tc>
                <a:extLst>
                  <a:ext uri="{0D108BD9-81ED-4DB2-BD59-A6C34878D82A}">
                    <a16:rowId xmlns:a16="http://schemas.microsoft.com/office/drawing/2014/main" val="10000"/>
                  </a:ext>
                </a:extLst>
              </a:tr>
              <a:tr h="133835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b="1" dirty="0" smtClean="0"/>
                        <a:t>Self</a:t>
                      </a:r>
                      <a:r>
                        <a:rPr lang="en-ZA" b="1" baseline="0" dirty="0" smtClean="0"/>
                        <a:t> regulation </a:t>
                      </a:r>
                      <a:endParaRPr lang="en-ZA" b="1" dirty="0" smtClean="0"/>
                    </a:p>
                    <a:p>
                      <a:endParaRPr lang="en-Z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smtClean="0"/>
                        <a:t>The</a:t>
                      </a:r>
                      <a:r>
                        <a:rPr lang="en-ZA" baseline="0" dirty="0" smtClean="0"/>
                        <a:t> NPOs need to develop transformation plan or policies that will guide them to meet the transformation targets, admission criteria etc.</a:t>
                      </a:r>
                      <a:r>
                        <a:rPr lang="en-US" sz="1800" i="1" kern="1200" dirty="0" smtClean="0">
                          <a:solidFill>
                            <a:schemeClr val="dk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800" i="1" kern="1200" dirty="0" smtClean="0">
                          <a:solidFill>
                            <a:schemeClr val="dk1"/>
                          </a:solidFill>
                          <a:effectLst/>
                          <a:latin typeface="+mn-lt"/>
                          <a:ea typeface="+mn-ea"/>
                          <a:cs typeface="+mn-cs"/>
                        </a:rPr>
                        <a:t>The plan of the organization should seek to transform its structures as well as services indicating the objectives, time frames, etc.</a:t>
                      </a:r>
                      <a:endParaRPr lang="en-ZA" dirty="0"/>
                    </a:p>
                  </a:txBody>
                  <a:tcPr/>
                </a:tc>
                <a:extLst>
                  <a:ext uri="{0D108BD9-81ED-4DB2-BD59-A6C34878D82A}">
                    <a16:rowId xmlns:a16="http://schemas.microsoft.com/office/drawing/2014/main" val="10001"/>
                  </a:ext>
                </a:extLst>
              </a:tr>
              <a:tr h="581336">
                <a:tc rowSpan="2">
                  <a:txBody>
                    <a:bodyPr/>
                    <a:lstStyle/>
                    <a:p>
                      <a:r>
                        <a:rPr lang="en-ZA" b="1" dirty="0" smtClean="0"/>
                        <a:t>Access</a:t>
                      </a:r>
                      <a:r>
                        <a:rPr lang="en-ZA" b="1" baseline="0" dirty="0" smtClean="0"/>
                        <a:t> to service beneficiaries </a:t>
                      </a:r>
                      <a:endParaRPr lang="en-ZA" b="1" dirty="0"/>
                    </a:p>
                  </a:txBody>
                  <a:tcPr/>
                </a:tc>
                <a:tc>
                  <a:txBody>
                    <a:bodyPr/>
                    <a:lstStyle/>
                    <a:p>
                      <a:r>
                        <a:rPr lang="en-ZA" dirty="0" smtClean="0"/>
                        <a:t>Extend</a:t>
                      </a:r>
                      <a:r>
                        <a:rPr lang="en-ZA" baseline="0" dirty="0" smtClean="0"/>
                        <a:t> services to reach the most vulnerable and under-services communities.  </a:t>
                      </a:r>
                      <a:endParaRPr lang="en-ZA" dirty="0"/>
                    </a:p>
                  </a:txBody>
                  <a:tcPr/>
                </a:tc>
                <a:extLst>
                  <a:ext uri="{0D108BD9-81ED-4DB2-BD59-A6C34878D82A}">
                    <a16:rowId xmlns:a16="http://schemas.microsoft.com/office/drawing/2014/main" val="10002"/>
                  </a:ext>
                </a:extLst>
              </a:tr>
              <a:tr h="764903">
                <a:tc vMerge="1">
                  <a:txBody>
                    <a:bodyPr/>
                    <a:lstStyle/>
                    <a:p>
                      <a:endParaRPr lang="en-ZA" dirty="0"/>
                    </a:p>
                  </a:txBody>
                  <a:tcPr/>
                </a:tc>
                <a:tc>
                  <a:txBody>
                    <a:bodyPr/>
                    <a:lstStyle/>
                    <a:p>
                      <a:r>
                        <a:rPr lang="en-US" sz="1800" kern="1200" dirty="0" smtClean="0">
                          <a:solidFill>
                            <a:schemeClr val="dk1"/>
                          </a:solidFill>
                          <a:effectLst/>
                          <a:latin typeface="+mn-lt"/>
                          <a:ea typeface="+mn-ea"/>
                          <a:cs typeface="+mn-cs"/>
                        </a:rPr>
                        <a:t>Equitable distribution of services between rural and urban areas with the aim of s</a:t>
                      </a:r>
                      <a:r>
                        <a:rPr lang="en-ZA" dirty="0" smtClean="0"/>
                        <a:t>hifting from over resourced areas to high priority areas where the needs are greatest </a:t>
                      </a:r>
                      <a:endParaRPr lang="en-ZA" dirty="0"/>
                    </a:p>
                  </a:txBody>
                  <a:tcPr/>
                </a:tc>
                <a:extLst>
                  <a:ext uri="{0D108BD9-81ED-4DB2-BD59-A6C34878D82A}">
                    <a16:rowId xmlns:a16="http://schemas.microsoft.com/office/drawing/2014/main" val="10003"/>
                  </a:ext>
                </a:extLst>
              </a:tr>
              <a:tr h="728369">
                <a:tc>
                  <a:txBody>
                    <a:bodyPr/>
                    <a:lstStyle/>
                    <a:p>
                      <a:r>
                        <a:rPr lang="en-ZA" b="1" dirty="0" smtClean="0"/>
                        <a:t>Representativeness</a:t>
                      </a:r>
                      <a:r>
                        <a:rPr lang="en-ZA" b="1" baseline="0" dirty="0" smtClean="0"/>
                        <a:t> </a:t>
                      </a:r>
                      <a:endParaRPr lang="en-ZA"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ZA" dirty="0" smtClean="0"/>
                        <a:t>Board and</a:t>
                      </a:r>
                      <a:r>
                        <a:rPr lang="en-ZA" baseline="0" dirty="0" smtClean="0"/>
                        <a:t> management </a:t>
                      </a:r>
                      <a:r>
                        <a:rPr lang="en-US" sz="1800" kern="1200" baseline="0" dirty="0" smtClean="0">
                          <a:solidFill>
                            <a:schemeClr val="dk1"/>
                          </a:solidFill>
                          <a:effectLst/>
                          <a:latin typeface="+mn-lt"/>
                          <a:ea typeface="+mn-ea"/>
                          <a:cs typeface="+mn-cs"/>
                        </a:rPr>
                        <a:t>s</a:t>
                      </a:r>
                      <a:r>
                        <a:rPr lang="en-US" sz="1800" kern="1200" dirty="0" smtClean="0">
                          <a:solidFill>
                            <a:schemeClr val="dk1"/>
                          </a:solidFill>
                          <a:effectLst/>
                          <a:latin typeface="+mn-lt"/>
                          <a:ea typeface="+mn-ea"/>
                          <a:cs typeface="+mn-cs"/>
                        </a:rPr>
                        <a:t>tructures which reflect the demographic profile of the region and province that the organization serves.</a:t>
                      </a:r>
                      <a:endParaRPr lang="en-ZA" dirty="0"/>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7586962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50874" y="311887"/>
            <a:ext cx="10831033" cy="482439"/>
          </a:xfrm>
        </p:spPr>
        <p:txBody>
          <a:bodyPr>
            <a:normAutofit fontScale="90000"/>
          </a:bodyPr>
          <a:lstStyle/>
          <a:p>
            <a:r>
              <a:rPr lang="en-ZA" sz="3600" b="1" dirty="0" smtClean="0">
                <a:latin typeface="Arial Black" panose="020B0A04020102020204" pitchFamily="34" charset="0"/>
                <a:cs typeface="Arial" panose="020B0604020202020204" pitchFamily="34" charset="0"/>
              </a:rPr>
              <a:t>Conclusion </a:t>
            </a:r>
            <a:endParaRPr lang="en-ZA" sz="3600" b="1"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157018" y="969818"/>
            <a:ext cx="11739418" cy="4775308"/>
          </a:xfrm>
        </p:spPr>
        <p:txBody>
          <a:bodyPr>
            <a:normAutofit/>
          </a:bodyPr>
          <a:lstStyle/>
          <a:p>
            <a:pPr algn="just"/>
            <a:r>
              <a:rPr lang="en-ZA" sz="2400" dirty="0" smtClean="0">
                <a:latin typeface="Arial" panose="020B0604020202020204" pitchFamily="34" charset="0"/>
                <a:cs typeface="Arial" panose="020B0604020202020204" pitchFamily="34" charset="0"/>
              </a:rPr>
              <a:t>The </a:t>
            </a:r>
            <a:r>
              <a:rPr lang="en-ZA" sz="2400" dirty="0">
                <a:latin typeface="Arial" panose="020B0604020202020204" pitchFamily="34" charset="0"/>
                <a:cs typeface="Arial" panose="020B0604020202020204" pitchFamily="34" charset="0"/>
              </a:rPr>
              <a:t>work </a:t>
            </a:r>
            <a:r>
              <a:rPr lang="en-ZA" sz="2400" dirty="0" smtClean="0">
                <a:latin typeface="Arial" panose="020B0604020202020204" pitchFamily="34" charset="0"/>
                <a:cs typeface="Arial" panose="020B0604020202020204" pitchFamily="34" charset="0"/>
              </a:rPr>
              <a:t>of the NPO Sector is </a:t>
            </a:r>
            <a:r>
              <a:rPr lang="en-ZA" sz="2400" dirty="0">
                <a:latin typeface="Arial" panose="020B0604020202020204" pitchFamily="34" charset="0"/>
                <a:cs typeface="Arial" panose="020B0604020202020204" pitchFamily="34" charset="0"/>
              </a:rPr>
              <a:t>a humanitarian and charity work </a:t>
            </a:r>
            <a:r>
              <a:rPr lang="en-ZA" sz="2400" dirty="0" smtClean="0">
                <a:latin typeface="Arial" panose="020B0604020202020204" pitchFamily="34" charset="0"/>
                <a:cs typeface="Arial" panose="020B0604020202020204" pitchFamily="34" charset="0"/>
              </a:rPr>
              <a:t>aimed to assist the </a:t>
            </a:r>
            <a:r>
              <a:rPr lang="en-ZA" sz="2400" dirty="0">
                <a:latin typeface="Arial" panose="020B0604020202020204" pitchFamily="34" charset="0"/>
                <a:cs typeface="Arial" panose="020B0604020202020204" pitchFamily="34" charset="0"/>
              </a:rPr>
              <a:t>society to achieve </a:t>
            </a:r>
            <a:r>
              <a:rPr lang="en-ZA" sz="2400" dirty="0" smtClean="0">
                <a:latin typeface="Arial" panose="020B0604020202020204" pitchFamily="34" charset="0"/>
                <a:cs typeface="Arial" panose="020B0604020202020204" pitchFamily="34" charset="0"/>
              </a:rPr>
              <a:t>development goals </a:t>
            </a:r>
            <a:r>
              <a:rPr lang="en-ZA" sz="2400" dirty="0">
                <a:latin typeface="Arial" panose="020B0604020202020204" pitchFamily="34" charset="0"/>
                <a:cs typeface="Arial" panose="020B0604020202020204" pitchFamily="34" charset="0"/>
              </a:rPr>
              <a:t>in the Constitution and National Development </a:t>
            </a:r>
            <a:r>
              <a:rPr lang="en-ZA" sz="2400" dirty="0" smtClean="0">
                <a:latin typeface="Arial" panose="020B0604020202020204" pitchFamily="34" charset="0"/>
                <a:cs typeface="Arial" panose="020B0604020202020204" pitchFamily="34" charset="0"/>
              </a:rPr>
              <a:t>Plan.</a:t>
            </a:r>
          </a:p>
          <a:p>
            <a:pPr algn="just"/>
            <a:r>
              <a:rPr lang="en-ZA" sz="2400" dirty="0" smtClean="0">
                <a:latin typeface="Arial" panose="020B0604020202020204" pitchFamily="34" charset="0"/>
                <a:cs typeface="Arial" panose="020B0604020202020204" pitchFamily="34" charset="0"/>
              </a:rPr>
              <a:t>This requires commitment, dedication, accountability</a:t>
            </a:r>
            <a:r>
              <a:rPr lang="en-ZA" sz="2400" dirty="0">
                <a:latin typeface="Arial" panose="020B0604020202020204" pitchFamily="34" charset="0"/>
                <a:cs typeface="Arial" panose="020B0604020202020204" pitchFamily="34" charset="0"/>
              </a:rPr>
              <a:t>, and continuous exploration of creative and innovative ways of executing their mandate in a manner that is </a:t>
            </a:r>
            <a:r>
              <a:rPr lang="en-ZA" sz="2400" dirty="0" smtClean="0">
                <a:latin typeface="Arial" panose="020B0604020202020204" pitchFamily="34" charset="0"/>
                <a:cs typeface="Arial" panose="020B0604020202020204" pitchFamily="34" charset="0"/>
              </a:rPr>
              <a:t>beneficial </a:t>
            </a:r>
            <a:r>
              <a:rPr lang="en-ZA" sz="2400" dirty="0">
                <a:latin typeface="Arial" panose="020B0604020202020204" pitchFamily="34" charset="0"/>
                <a:cs typeface="Arial" panose="020B0604020202020204" pitchFamily="34" charset="0"/>
              </a:rPr>
              <a:t>to </a:t>
            </a:r>
            <a:r>
              <a:rPr lang="en-ZA" sz="2400" dirty="0" smtClean="0">
                <a:latin typeface="Arial" panose="020B0604020202020204" pitchFamily="34" charset="0"/>
                <a:cs typeface="Arial" panose="020B0604020202020204" pitchFamily="34" charset="0"/>
              </a:rPr>
              <a:t>targeted communities. </a:t>
            </a:r>
          </a:p>
          <a:p>
            <a:pPr algn="just"/>
            <a:r>
              <a:rPr lang="en-ZA" sz="2400" dirty="0" smtClean="0">
                <a:latin typeface="Arial" panose="020B0604020202020204" pitchFamily="34" charset="0"/>
                <a:cs typeface="Arial" panose="020B0604020202020204" pitchFamily="34" charset="0"/>
              </a:rPr>
              <a:t>Transformation is one aspect that requires all the concerned parties to come together and work towards improving the current conditions. </a:t>
            </a:r>
          </a:p>
          <a:p>
            <a:pPr algn="just"/>
            <a:r>
              <a:rPr lang="en-ZA" sz="2400" dirty="0">
                <a:latin typeface="Arial" panose="020B0604020202020204" pitchFamily="34" charset="0"/>
                <a:cs typeface="Arial" panose="020B0604020202020204" pitchFamily="34" charset="0"/>
              </a:rPr>
              <a:t>It is on this basis that all concerned parties should come together and have meaningful engagements that will </a:t>
            </a:r>
            <a:r>
              <a:rPr lang="en-GB" sz="2400" dirty="0">
                <a:latin typeface="Arial" panose="020B0604020202020204" pitchFamily="34" charset="0"/>
                <a:cs typeface="Arial" panose="020B0604020202020204" pitchFamily="34" charset="0"/>
              </a:rPr>
              <a:t>maximise transformational impact and </a:t>
            </a:r>
            <a:r>
              <a:rPr lang="en-ZA" sz="2400" dirty="0">
                <a:latin typeface="Arial" panose="020B0604020202020204" pitchFamily="34" charset="0"/>
                <a:cs typeface="Arial" panose="020B0604020202020204" pitchFamily="34" charset="0"/>
              </a:rPr>
              <a:t>improve the current </a:t>
            </a:r>
            <a:r>
              <a:rPr lang="en-ZA" sz="2400" dirty="0" smtClean="0">
                <a:latin typeface="Arial" panose="020B0604020202020204" pitchFamily="34" charset="0"/>
                <a:cs typeface="Arial" panose="020B0604020202020204" pitchFamily="34" charset="0"/>
              </a:rPr>
              <a:t>conditions.</a:t>
            </a:r>
          </a:p>
        </p:txBody>
      </p:sp>
    </p:spTree>
    <p:extLst>
      <p:ext uri="{BB962C8B-B14F-4D97-AF65-F5344CB8AC3E}">
        <p14:creationId xmlns:p14="http://schemas.microsoft.com/office/powerpoint/2010/main" val="15499390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91441"/>
            <a:ext cx="10515600" cy="484631"/>
          </a:xfrm>
        </p:spPr>
        <p:txBody>
          <a:bodyPr>
            <a:normAutofit fontScale="90000"/>
          </a:bodyPr>
          <a:lstStyle/>
          <a:p>
            <a:r>
              <a:rPr lang="en-ZA" b="1" dirty="0">
                <a:latin typeface="Arial Black" panose="020B0A04020102020204" pitchFamily="34" charset="0"/>
                <a:cs typeface="Arial" panose="020B0604020202020204" pitchFamily="34" charset="0"/>
              </a:rPr>
              <a:t>Presentation Outline </a:t>
            </a:r>
            <a:endParaRPr lang="en-ZA" dirty="0">
              <a:latin typeface="Arial Black" panose="020B0A04020102020204" pitchFamily="34" charset="0"/>
            </a:endParaRPr>
          </a:p>
        </p:txBody>
      </p:sp>
      <p:sp>
        <p:nvSpPr>
          <p:cNvPr id="3" name="Content Placeholder 2"/>
          <p:cNvSpPr>
            <a:spLocks noGrp="1"/>
          </p:cNvSpPr>
          <p:nvPr>
            <p:ph idx="1"/>
          </p:nvPr>
        </p:nvSpPr>
        <p:spPr>
          <a:xfrm>
            <a:off x="658368" y="1071418"/>
            <a:ext cx="10695432" cy="4817317"/>
          </a:xfrm>
        </p:spPr>
        <p:txBody>
          <a:bodyPr>
            <a:noAutofit/>
          </a:bodyPr>
          <a:lstStyle/>
          <a:p>
            <a:endParaRPr lang="en-ZA" dirty="0" smtClean="0">
              <a:latin typeface="Arial" panose="020B0604020202020204" pitchFamily="34" charset="0"/>
              <a:cs typeface="Arial" panose="020B0604020202020204" pitchFamily="34" charset="0"/>
            </a:endParaRPr>
          </a:p>
          <a:p>
            <a:r>
              <a:rPr lang="en-ZA" sz="2400" dirty="0" smtClean="0">
                <a:latin typeface="+mj-lt"/>
                <a:cs typeface="Arial" panose="020B0604020202020204" pitchFamily="34" charset="0"/>
              </a:rPr>
              <a:t>Purpose</a:t>
            </a:r>
            <a:endParaRPr lang="en-ZA" sz="2400" dirty="0">
              <a:latin typeface="+mj-lt"/>
              <a:cs typeface="Arial" panose="020B0604020202020204" pitchFamily="34" charset="0"/>
            </a:endParaRPr>
          </a:p>
          <a:p>
            <a:r>
              <a:rPr lang="en-ZA" sz="2400" dirty="0">
                <a:latin typeface="+mj-lt"/>
                <a:cs typeface="Arial" panose="020B0604020202020204" pitchFamily="34" charset="0"/>
              </a:rPr>
              <a:t>Contextual Background  </a:t>
            </a:r>
          </a:p>
          <a:p>
            <a:r>
              <a:rPr lang="en-ZA" sz="2400" dirty="0">
                <a:latin typeface="+mj-lt"/>
                <a:cs typeface="Arial" panose="020B0604020202020204" pitchFamily="34" charset="0"/>
              </a:rPr>
              <a:t>DSD Legislative Mandate </a:t>
            </a:r>
          </a:p>
          <a:p>
            <a:r>
              <a:rPr lang="en-ZA" sz="2400" dirty="0">
                <a:latin typeface="+mj-lt"/>
                <a:cs typeface="Arial" panose="020B0604020202020204" pitchFamily="34" charset="0"/>
              </a:rPr>
              <a:t>DSD Transformation Interventions for </a:t>
            </a:r>
            <a:r>
              <a:rPr lang="en-ZA" sz="2400" dirty="0" smtClean="0">
                <a:latin typeface="+mj-lt"/>
                <a:cs typeface="Arial" panose="020B0604020202020204" pitchFamily="34" charset="0"/>
              </a:rPr>
              <a:t>NPOs </a:t>
            </a:r>
            <a:endParaRPr lang="en-ZA" sz="2400" dirty="0">
              <a:latin typeface="+mj-lt"/>
              <a:cs typeface="Arial" panose="020B0604020202020204" pitchFamily="34" charset="0"/>
            </a:endParaRPr>
          </a:p>
          <a:p>
            <a:r>
              <a:rPr lang="en-ZA" sz="2400" dirty="0" smtClean="0">
                <a:latin typeface="+mj-lt"/>
              </a:rPr>
              <a:t>Role </a:t>
            </a:r>
            <a:r>
              <a:rPr lang="en-ZA" sz="2400" dirty="0">
                <a:latin typeface="+mj-lt"/>
              </a:rPr>
              <a:t>of the Department in relation to </a:t>
            </a:r>
            <a:r>
              <a:rPr lang="en-ZA" sz="2400" dirty="0" smtClean="0">
                <a:latin typeface="+mj-lt"/>
              </a:rPr>
              <a:t>Transformation</a:t>
            </a:r>
          </a:p>
          <a:p>
            <a:r>
              <a:rPr lang="en-ZA" sz="2400" dirty="0">
                <a:latin typeface="+mj-lt"/>
              </a:rPr>
              <a:t>Strategies to address </a:t>
            </a:r>
            <a:r>
              <a:rPr lang="en-ZA" sz="2400" dirty="0" smtClean="0">
                <a:latin typeface="+mj-lt"/>
              </a:rPr>
              <a:t>NPO Sector Transformation </a:t>
            </a:r>
          </a:p>
          <a:p>
            <a:r>
              <a:rPr lang="en-ZA" sz="2400" dirty="0">
                <a:latin typeface="+mj-lt"/>
              </a:rPr>
              <a:t>Role of the NPOs </a:t>
            </a:r>
            <a:r>
              <a:rPr lang="en-ZA" sz="2400" dirty="0" smtClean="0">
                <a:latin typeface="+mj-lt"/>
              </a:rPr>
              <a:t>In </a:t>
            </a:r>
            <a:r>
              <a:rPr lang="en-ZA" sz="2400" dirty="0">
                <a:latin typeface="+mj-lt"/>
              </a:rPr>
              <a:t>T</a:t>
            </a:r>
            <a:r>
              <a:rPr lang="en-ZA" sz="2400" dirty="0" smtClean="0">
                <a:latin typeface="+mj-lt"/>
              </a:rPr>
              <a:t>ransformation</a:t>
            </a:r>
          </a:p>
          <a:p>
            <a:r>
              <a:rPr lang="en-ZA" sz="2400" dirty="0" smtClean="0">
                <a:latin typeface="+mj-lt"/>
                <a:cs typeface="Arial" panose="020B0604020202020204" pitchFamily="34" charset="0"/>
              </a:rPr>
              <a:t>Conclusion </a:t>
            </a:r>
            <a:endParaRPr lang="en-ZA" sz="2400" dirty="0">
              <a:latin typeface="+mj-lt"/>
              <a:cs typeface="Arial" panose="020B0604020202020204" pitchFamily="34" charset="0"/>
            </a:endParaRPr>
          </a:p>
        </p:txBody>
      </p:sp>
    </p:spTree>
    <p:extLst>
      <p:ext uri="{BB962C8B-B14F-4D97-AF65-F5344CB8AC3E}">
        <p14:creationId xmlns:p14="http://schemas.microsoft.com/office/powerpoint/2010/main" val="1054167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974148"/>
          </a:xfrm>
        </p:spPr>
        <p:txBody>
          <a:bodyPr/>
          <a:lstStyle/>
          <a:p>
            <a:r>
              <a:rPr lang="en-ZA" b="1" dirty="0">
                <a:latin typeface="Arial" panose="020B0604020202020204" pitchFamily="34" charset="0"/>
                <a:cs typeface="Arial" panose="020B0604020202020204" pitchFamily="34" charset="0"/>
              </a:rPr>
              <a:t>Purpose </a:t>
            </a:r>
            <a:endParaRPr lang="en-ZA" dirty="0"/>
          </a:p>
        </p:txBody>
      </p:sp>
      <p:sp>
        <p:nvSpPr>
          <p:cNvPr id="3" name="Content Placeholder 2"/>
          <p:cNvSpPr>
            <a:spLocks noGrp="1"/>
          </p:cNvSpPr>
          <p:nvPr>
            <p:ph idx="1"/>
          </p:nvPr>
        </p:nvSpPr>
        <p:spPr>
          <a:xfrm>
            <a:off x="73891" y="1717964"/>
            <a:ext cx="11720945" cy="2309091"/>
          </a:xfrm>
        </p:spPr>
        <p:txBody>
          <a:bodyPr/>
          <a:lstStyle/>
          <a:p>
            <a:pPr marL="0" indent="0">
              <a:buNone/>
            </a:pPr>
            <a:r>
              <a:rPr lang="en-ZA" sz="2800" dirty="0" smtClean="0">
                <a:latin typeface="Arial" panose="020B0604020202020204" pitchFamily="34" charset="0"/>
                <a:cs typeface="Arial" panose="020B0604020202020204" pitchFamily="34" charset="0"/>
              </a:rPr>
              <a:t>To </a:t>
            </a:r>
            <a:r>
              <a:rPr lang="en-ZA" sz="2800" dirty="0">
                <a:latin typeface="Arial" panose="020B0604020202020204" pitchFamily="34" charset="0"/>
                <a:cs typeface="Arial" panose="020B0604020202020204" pitchFamily="34" charset="0"/>
              </a:rPr>
              <a:t>share the </a:t>
            </a:r>
            <a:r>
              <a:rPr lang="en-ZA" sz="2800" dirty="0" smtClean="0">
                <a:latin typeface="Arial" panose="020B0604020202020204" pitchFamily="34" charset="0"/>
                <a:cs typeface="Arial" panose="020B0604020202020204" pitchFamily="34" charset="0"/>
              </a:rPr>
              <a:t>role of the Department </a:t>
            </a:r>
            <a:r>
              <a:rPr lang="en-ZA" sz="2800" dirty="0">
                <a:latin typeface="Arial" panose="020B0604020202020204" pitchFamily="34" charset="0"/>
                <a:cs typeface="Arial" panose="020B0604020202020204" pitchFamily="34" charset="0"/>
              </a:rPr>
              <a:t>of Social </a:t>
            </a:r>
            <a:r>
              <a:rPr lang="en-ZA" sz="2800" dirty="0" smtClean="0">
                <a:latin typeface="Arial" panose="020B0604020202020204" pitchFamily="34" charset="0"/>
                <a:cs typeface="Arial" panose="020B0604020202020204" pitchFamily="34" charset="0"/>
              </a:rPr>
              <a:t>Development in relation to transformation of the Social Services NPOs in South Africa </a:t>
            </a:r>
            <a:endParaRPr lang="en-ZA" dirty="0"/>
          </a:p>
        </p:txBody>
      </p:sp>
    </p:spTree>
    <p:extLst>
      <p:ext uri="{BB962C8B-B14F-4D97-AF65-F5344CB8AC3E}">
        <p14:creationId xmlns:p14="http://schemas.microsoft.com/office/powerpoint/2010/main" val="313214308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55449"/>
            <a:ext cx="10515600" cy="438911"/>
          </a:xfrm>
        </p:spPr>
        <p:txBody>
          <a:bodyPr>
            <a:noAutofit/>
          </a:bodyPr>
          <a:lstStyle/>
          <a:p>
            <a:r>
              <a:rPr lang="en-ZA" b="1" dirty="0" smtClean="0">
                <a:latin typeface="Arial Black" panose="020B0A04020102020204" pitchFamily="34" charset="0"/>
              </a:rPr>
              <a:t>Contextual Background</a:t>
            </a:r>
            <a:endParaRPr lang="en-ZA" b="1" dirty="0">
              <a:latin typeface="Arial Black" panose="020B0A04020102020204" pitchFamily="34" charset="0"/>
            </a:endParaRPr>
          </a:p>
        </p:txBody>
      </p:sp>
      <p:sp>
        <p:nvSpPr>
          <p:cNvPr id="3" name="Content Placeholder 2"/>
          <p:cNvSpPr>
            <a:spLocks noGrp="1"/>
          </p:cNvSpPr>
          <p:nvPr>
            <p:ph idx="1"/>
          </p:nvPr>
        </p:nvSpPr>
        <p:spPr>
          <a:xfrm>
            <a:off x="320039" y="804672"/>
            <a:ext cx="11733415" cy="4709437"/>
          </a:xfrm>
        </p:spPr>
        <p:txBody>
          <a:bodyPr>
            <a:normAutofit fontScale="92500"/>
          </a:bodyPr>
          <a:lstStyle/>
          <a:p>
            <a:pPr algn="just"/>
            <a:r>
              <a:rPr lang="en-ZA" sz="2400" dirty="0" smtClean="0">
                <a:latin typeface="Arial" panose="020B0604020202020204" pitchFamily="34" charset="0"/>
                <a:cs typeface="Arial" panose="020B0604020202020204" pitchFamily="34" charset="0"/>
              </a:rPr>
              <a:t>The </a:t>
            </a:r>
            <a:r>
              <a:rPr lang="en-ZA" sz="2400" dirty="0">
                <a:latin typeface="Arial" panose="020B0604020202020204" pitchFamily="34" charset="0"/>
                <a:cs typeface="Arial" panose="020B0604020202020204" pitchFamily="34" charset="0"/>
              </a:rPr>
              <a:t>social development sector has a critical role to play in realising transformation by ensuring that it fulfils its constitutional mandate to </a:t>
            </a:r>
            <a:r>
              <a:rPr lang="en-ZA" sz="2400" dirty="0" smtClean="0">
                <a:latin typeface="Arial" panose="020B0604020202020204" pitchFamily="34" charset="0"/>
                <a:cs typeface="Arial" panose="020B0604020202020204" pitchFamily="34" charset="0"/>
              </a:rPr>
              <a:t>ensure access </a:t>
            </a:r>
            <a:r>
              <a:rPr lang="en-ZA" sz="2400" dirty="0">
                <a:latin typeface="Arial" panose="020B0604020202020204" pitchFamily="34" charset="0"/>
                <a:cs typeface="Arial" panose="020B0604020202020204" pitchFamily="34" charset="0"/>
              </a:rPr>
              <a:t>to quality developmental social services, prioritising children, older persons, persons with disabilities and those who are most vulnerable. </a:t>
            </a:r>
          </a:p>
          <a:p>
            <a:pPr algn="just"/>
            <a:r>
              <a:rPr lang="en-ZA" sz="2400" dirty="0" smtClean="0">
                <a:latin typeface="Arial" panose="020B0604020202020204" pitchFamily="34" charset="0"/>
                <a:cs typeface="Arial" panose="020B0604020202020204" pitchFamily="34" charset="0"/>
              </a:rPr>
              <a:t>However, to </a:t>
            </a:r>
            <a:r>
              <a:rPr lang="en-ZA" sz="2400" dirty="0">
                <a:latin typeface="Arial" panose="020B0604020202020204" pitchFamily="34" charset="0"/>
                <a:cs typeface="Arial" panose="020B0604020202020204" pitchFamily="34" charset="0"/>
              </a:rPr>
              <a:t>ensure equitable access to developmental social services, the sector itself needs to transform so as to be governed by the democratic values and principles enshrined in the Constitution. </a:t>
            </a:r>
            <a:endParaRPr lang="en-ZA" sz="2400" dirty="0" smtClean="0">
              <a:latin typeface="Arial" panose="020B0604020202020204" pitchFamily="34" charset="0"/>
              <a:cs typeface="Arial" panose="020B0604020202020204" pitchFamily="34" charset="0"/>
            </a:endParaRPr>
          </a:p>
          <a:p>
            <a:pPr algn="just"/>
            <a:r>
              <a:rPr lang="en-ZA" sz="2400" dirty="0" smtClean="0">
                <a:latin typeface="Arial" panose="020B0604020202020204" pitchFamily="34" charset="0"/>
                <a:cs typeface="Arial" panose="020B0604020202020204" pitchFamily="34" charset="0"/>
              </a:rPr>
              <a:t>Section </a:t>
            </a:r>
            <a:r>
              <a:rPr lang="en-ZA" sz="2400" dirty="0">
                <a:latin typeface="Arial" panose="020B0604020202020204" pitchFamily="34" charset="0"/>
                <a:cs typeface="Arial" panose="020B0604020202020204" pitchFamily="34" charset="0"/>
              </a:rPr>
              <a:t>195 of the Constitution sets out the basic values and principles governing public administration in all spheres of government. These values and principles must govern not only the </a:t>
            </a:r>
            <a:r>
              <a:rPr lang="en-ZA" sz="2400" dirty="0" smtClean="0">
                <a:latin typeface="Arial" panose="020B0604020202020204" pitchFamily="34" charset="0"/>
                <a:cs typeface="Arial" panose="020B0604020202020204" pitchFamily="34" charset="0"/>
              </a:rPr>
              <a:t>DSD, </a:t>
            </a:r>
            <a:r>
              <a:rPr lang="en-ZA" sz="2400" dirty="0">
                <a:latin typeface="Arial" panose="020B0604020202020204" pitchFamily="34" charset="0"/>
                <a:cs typeface="Arial" panose="020B0604020202020204" pitchFamily="34" charset="0"/>
              </a:rPr>
              <a:t>but all role-players in the social development sector given that they are all involved in providing developmental social services to the public and most are using public funds in the form of </a:t>
            </a:r>
            <a:r>
              <a:rPr lang="en-ZA" sz="2400" dirty="0" smtClean="0">
                <a:latin typeface="Arial" panose="020B0604020202020204" pitchFamily="34" charset="0"/>
                <a:cs typeface="Arial" panose="020B0604020202020204" pitchFamily="34" charset="0"/>
              </a:rPr>
              <a:t>transfers. </a:t>
            </a:r>
            <a:endParaRPr lang="en-ZA" sz="2400" dirty="0">
              <a:latin typeface="Arial" panose="020B0604020202020204" pitchFamily="34" charset="0"/>
              <a:cs typeface="Arial" panose="020B0604020202020204" pitchFamily="34" charset="0"/>
            </a:endParaRPr>
          </a:p>
          <a:p>
            <a:pPr algn="just"/>
            <a:r>
              <a:rPr lang="en-ZA" sz="2400" dirty="0">
                <a:latin typeface="Arial" panose="020B0604020202020204" pitchFamily="34" charset="0"/>
                <a:cs typeface="Arial" panose="020B0604020202020204" pitchFamily="34" charset="0"/>
              </a:rPr>
              <a:t>The social development sector has an important role to play in realising the objectives of transformation through ensuring all services are aligned to the developmental </a:t>
            </a:r>
            <a:r>
              <a:rPr lang="en-ZA" sz="2400" dirty="0" smtClean="0">
                <a:latin typeface="Arial" panose="020B0604020202020204" pitchFamily="34" charset="0"/>
                <a:cs typeface="Arial" panose="020B0604020202020204" pitchFamily="34" charset="0"/>
              </a:rPr>
              <a:t>approach</a:t>
            </a:r>
            <a:r>
              <a:rPr lang="en-ZA" dirty="0" smtClean="0">
                <a:latin typeface="Arial" panose="020B0604020202020204" pitchFamily="34" charset="0"/>
                <a:cs typeface="Arial" panose="020B0604020202020204" pitchFamily="34" charset="0"/>
              </a:rPr>
              <a:t>. </a:t>
            </a:r>
            <a:endParaRPr lang="en-ZA" dirty="0"/>
          </a:p>
        </p:txBody>
      </p:sp>
    </p:spTree>
    <p:extLst>
      <p:ext uri="{BB962C8B-B14F-4D97-AF65-F5344CB8AC3E}">
        <p14:creationId xmlns:p14="http://schemas.microsoft.com/office/powerpoint/2010/main" val="177270289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4088" y="517283"/>
            <a:ext cx="9506712" cy="546891"/>
          </a:xfrm>
        </p:spPr>
        <p:txBody>
          <a:bodyPr>
            <a:normAutofit fontScale="90000"/>
          </a:bodyPr>
          <a:lstStyle/>
          <a:p>
            <a:r>
              <a:rPr lang="en-ZA" b="1" dirty="0" smtClean="0">
                <a:latin typeface="Arial Black" panose="020B0A04020102020204" pitchFamily="34" charset="0"/>
                <a:cs typeface="Arial" panose="020B0604020202020204" pitchFamily="34" charset="0"/>
              </a:rPr>
              <a:t>DSD Legislative Mandate </a:t>
            </a:r>
            <a:endParaRPr lang="en-ZA" b="1"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240145" y="1324357"/>
            <a:ext cx="11850255" cy="4723542"/>
          </a:xfrm>
        </p:spPr>
        <p:txBody>
          <a:bodyPr>
            <a:normAutofit/>
          </a:bodyPr>
          <a:lstStyle/>
          <a:p>
            <a:pPr algn="just"/>
            <a:r>
              <a:rPr lang="en-ZA" sz="2400" dirty="0" smtClean="0">
                <a:latin typeface="+mj-lt"/>
                <a:cs typeface="Arial" panose="020B0604020202020204" pitchFamily="34" charset="0"/>
              </a:rPr>
              <a:t>The Department of Social Development has a mandate to administer the NPO Act 97 of 1997 as amended.</a:t>
            </a:r>
          </a:p>
          <a:p>
            <a:pPr algn="just"/>
            <a:endParaRPr lang="en-ZA" sz="2400" dirty="0" smtClean="0">
              <a:latin typeface="+mj-lt"/>
              <a:cs typeface="Arial" panose="020B0604020202020204" pitchFamily="34" charset="0"/>
            </a:endParaRPr>
          </a:p>
          <a:p>
            <a:pPr algn="just"/>
            <a:r>
              <a:rPr lang="en-ZA" sz="2400" dirty="0" smtClean="0">
                <a:latin typeface="+mj-lt"/>
                <a:cs typeface="Arial" panose="020B0604020202020204" pitchFamily="34" charset="0"/>
              </a:rPr>
              <a:t>The Act prescribes the functions of the Department with regards to the Non profit organisations. </a:t>
            </a:r>
          </a:p>
          <a:p>
            <a:pPr algn="just"/>
            <a:endParaRPr lang="en-ZA" sz="2400" dirty="0" smtClean="0">
              <a:latin typeface="+mj-lt"/>
              <a:cs typeface="Arial" panose="020B0604020202020204" pitchFamily="34" charset="0"/>
            </a:endParaRPr>
          </a:p>
          <a:p>
            <a:pPr algn="just"/>
            <a:r>
              <a:rPr lang="en-GB" sz="2400" dirty="0" smtClean="0">
                <a:latin typeface="+mj-lt"/>
                <a:cs typeface="Arial" panose="020B0604020202020204" pitchFamily="34" charset="0"/>
              </a:rPr>
              <a:t>Social development funding policy also prescribes the transformation of the sector ensure equitable service delivery</a:t>
            </a:r>
          </a:p>
          <a:p>
            <a:pPr algn="just"/>
            <a:r>
              <a:rPr lang="en-GB" sz="2400" dirty="0" smtClean="0">
                <a:latin typeface="+mj-lt"/>
                <a:cs typeface="Arial" panose="020B0604020202020204" pitchFamily="34" charset="0"/>
              </a:rPr>
              <a:t>The constitution od the republic mandate the department to deliver services to all citizens</a:t>
            </a:r>
            <a:endParaRPr lang="en-ZA" sz="2400" dirty="0" smtClean="0">
              <a:latin typeface="+mj-lt"/>
              <a:cs typeface="Arial" panose="020B0604020202020204" pitchFamily="34" charset="0"/>
            </a:endParaRPr>
          </a:p>
          <a:p>
            <a:pPr algn="just"/>
            <a:endParaRPr lang="en-ZA" sz="2400" dirty="0" smtClean="0">
              <a:latin typeface="+mj-lt"/>
              <a:cs typeface="Arial" panose="020B0604020202020204" pitchFamily="34" charset="0"/>
            </a:endParaRPr>
          </a:p>
          <a:p>
            <a:pPr algn="just"/>
            <a:endParaRPr lang="en-ZA" dirty="0" smtClean="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0628818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40039"/>
          </a:xfrm>
        </p:spPr>
        <p:txBody>
          <a:bodyPr>
            <a:normAutofit fontScale="90000"/>
          </a:bodyPr>
          <a:lstStyle/>
          <a:p>
            <a:r>
              <a:rPr lang="en-GB" b="1" dirty="0" smtClean="0">
                <a:latin typeface="Arial Black" panose="020B0A04020102020204" pitchFamily="34" charset="0"/>
              </a:rPr>
              <a:t>Transformation in the DSD NPO Sector</a:t>
            </a:r>
            <a:endParaRPr lang="en-ZA" b="1" dirty="0">
              <a:latin typeface="Arial Black" panose="020B0A04020102020204" pitchFamily="34" charset="0"/>
            </a:endParaRPr>
          </a:p>
        </p:txBody>
      </p:sp>
      <p:sp>
        <p:nvSpPr>
          <p:cNvPr id="5" name="Content Placeholder 4"/>
          <p:cNvSpPr>
            <a:spLocks noGrp="1"/>
          </p:cNvSpPr>
          <p:nvPr>
            <p:ph idx="1"/>
          </p:nvPr>
        </p:nvSpPr>
        <p:spPr>
          <a:xfrm>
            <a:off x="286327" y="1052946"/>
            <a:ext cx="11767127" cy="4636654"/>
          </a:xfrm>
        </p:spPr>
        <p:txBody>
          <a:bodyPr>
            <a:normAutofit/>
          </a:bodyPr>
          <a:lstStyle/>
          <a:p>
            <a:pPr algn="just"/>
            <a:r>
              <a:rPr lang="en-GB" sz="2400" dirty="0" smtClean="0"/>
              <a:t>Transformation is about  turning around the legacy of  apartheid , equalising  opportunities, building capabilities and making real the vision embodied in the constitution.</a:t>
            </a:r>
          </a:p>
          <a:p>
            <a:pPr algn="just"/>
            <a:r>
              <a:rPr lang="en-GB" sz="2400" dirty="0" smtClean="0"/>
              <a:t>Transformation also calls for the establishment of non-sexist, non-racist democratic and prosperous societies.</a:t>
            </a:r>
          </a:p>
          <a:p>
            <a:pPr algn="just"/>
            <a:r>
              <a:rPr lang="en-GB" sz="2400" dirty="0" smtClean="0"/>
              <a:t>Transformation vision calls for the use of resources , skills, talent and assets of all south Africans in advancing social justices and addressing historical disparities </a:t>
            </a:r>
          </a:p>
          <a:p>
            <a:pPr algn="just">
              <a:defRPr/>
            </a:pPr>
            <a:r>
              <a:rPr lang="en-ZA" sz="2400" dirty="0">
                <a:cs typeface="Arial" panose="020B0604020202020204" pitchFamily="34" charset="0"/>
              </a:rPr>
              <a:t>In </a:t>
            </a:r>
            <a:r>
              <a:rPr lang="en-ZA" sz="2400" dirty="0" smtClean="0">
                <a:cs typeface="Arial" panose="020B0604020202020204" pitchFamily="34" charset="0"/>
              </a:rPr>
              <a:t>1930s </a:t>
            </a:r>
            <a:r>
              <a:rPr lang="en-ZA" sz="2400" dirty="0">
                <a:cs typeface="Arial" panose="020B0604020202020204" pitchFamily="34" charset="0"/>
              </a:rPr>
              <a:t>a welfare department was established in the then republic of south Africa with its service delivery being the non profit sector or NPOs </a:t>
            </a:r>
          </a:p>
          <a:p>
            <a:pPr algn="just">
              <a:defRPr/>
            </a:pPr>
            <a:r>
              <a:rPr lang="en-ZA" sz="2400" dirty="0" smtClean="0">
                <a:cs typeface="Arial" panose="020B0604020202020204" pitchFamily="34" charset="0"/>
              </a:rPr>
              <a:t>Historically</a:t>
            </a:r>
            <a:r>
              <a:rPr lang="en-ZA" sz="2400" dirty="0">
                <a:cs typeface="Arial" panose="020B0604020202020204" pitchFamily="34" charset="0"/>
              </a:rPr>
              <a:t>, social services have been the joint responsibility of DSD and the NPO sector and the majority of NPOs were from one sector of our nation</a:t>
            </a:r>
          </a:p>
          <a:p>
            <a:pPr algn="just"/>
            <a:endParaRPr lang="en-ZA" dirty="0"/>
          </a:p>
        </p:txBody>
      </p:sp>
    </p:spTree>
    <p:extLst>
      <p:ext uri="{BB962C8B-B14F-4D97-AF65-F5344CB8AC3E}">
        <p14:creationId xmlns:p14="http://schemas.microsoft.com/office/powerpoint/2010/main" val="27905041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2098" y="92363"/>
            <a:ext cx="10860157" cy="463826"/>
          </a:xfrm>
        </p:spPr>
        <p:txBody>
          <a:bodyPr>
            <a:normAutofit fontScale="90000"/>
          </a:bodyPr>
          <a:lstStyle/>
          <a:p>
            <a:pPr algn="ctr"/>
            <a:r>
              <a:rPr lang="en-ZA" sz="3200" dirty="0" smtClean="0">
                <a:latin typeface="Arial Black" panose="020B0A04020102020204" pitchFamily="34" charset="0"/>
                <a:cs typeface="Arial" panose="020B0604020202020204" pitchFamily="34" charset="0"/>
              </a:rPr>
              <a:t>DSD Transformation Interventions for </a:t>
            </a:r>
            <a:r>
              <a:rPr lang="en-ZA" sz="3200" b="1" dirty="0" smtClean="0">
                <a:latin typeface="Arial Black" panose="020B0A04020102020204" pitchFamily="34" charset="0"/>
                <a:cs typeface="Arial" panose="020B0604020202020204" pitchFamily="34" charset="0"/>
              </a:rPr>
              <a:t>NPOs </a:t>
            </a:r>
            <a:endParaRPr lang="en-ZA" sz="3200" b="1"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73891" y="556189"/>
            <a:ext cx="12007273" cy="5308902"/>
          </a:xfrm>
        </p:spPr>
        <p:txBody>
          <a:bodyPr>
            <a:normAutofit fontScale="25000" lnSpcReduction="20000"/>
          </a:bodyPr>
          <a:lstStyle/>
          <a:p>
            <a:endParaRPr lang="en-ZA" b="1" dirty="0">
              <a:solidFill>
                <a:srgbClr val="000000"/>
              </a:solidFill>
              <a:latin typeface="Arial" panose="020B0604020202020204" pitchFamily="34" charset="0"/>
              <a:cs typeface="Arial" panose="020B0604020202020204" pitchFamily="34" charset="0"/>
            </a:endParaRPr>
          </a:p>
          <a:p>
            <a:pPr algn="just">
              <a:lnSpc>
                <a:spcPct val="120000"/>
              </a:lnSpc>
            </a:pPr>
            <a:r>
              <a:rPr lang="en-GB" sz="8000" dirty="0" smtClean="0">
                <a:solidFill>
                  <a:srgbClr val="000000"/>
                </a:solidFill>
                <a:cs typeface="Arial" panose="020B0604020202020204" pitchFamily="34" charset="0"/>
              </a:rPr>
              <a:t>The task of creating equal opportunities and building capabilities 	should begin with ensuring that everyone has equal access to basic services</a:t>
            </a:r>
          </a:p>
          <a:p>
            <a:pPr algn="just">
              <a:lnSpc>
                <a:spcPct val="120000"/>
              </a:lnSpc>
            </a:pPr>
            <a:r>
              <a:rPr lang="en-GB" sz="8000" dirty="0" smtClean="0">
                <a:solidFill>
                  <a:srgbClr val="000000"/>
                </a:solidFill>
                <a:cs typeface="Arial" panose="020B0604020202020204" pitchFamily="34" charset="0"/>
              </a:rPr>
              <a:t>The social development sector has a critical role  to play  in realising transformation  by ensuring  that  it fulfils its constitutional mandate</a:t>
            </a:r>
            <a:endParaRPr lang="en-ZA" sz="8000" dirty="0">
              <a:solidFill>
                <a:srgbClr val="000000"/>
              </a:solidFill>
              <a:cs typeface="Arial" panose="020B0604020202020204" pitchFamily="34" charset="0"/>
            </a:endParaRPr>
          </a:p>
          <a:p>
            <a:pPr algn="just">
              <a:lnSpc>
                <a:spcPct val="120000"/>
              </a:lnSpc>
            </a:pPr>
            <a:r>
              <a:rPr lang="en-ZA" sz="8000" dirty="0" smtClean="0">
                <a:solidFill>
                  <a:srgbClr val="000000"/>
                </a:solidFill>
                <a:cs typeface="Arial" panose="020B0604020202020204" pitchFamily="34" charset="0"/>
              </a:rPr>
              <a:t>DSD developed the Sector Funding Policy </a:t>
            </a:r>
            <a:r>
              <a:rPr lang="en-ZA" sz="8000" b="1" i="1" dirty="0" smtClean="0">
                <a:solidFill>
                  <a:srgbClr val="000000"/>
                </a:solidFill>
                <a:cs typeface="Arial" panose="020B0604020202020204" pitchFamily="34" charset="0"/>
              </a:rPr>
              <a:t>- </a:t>
            </a:r>
            <a:r>
              <a:rPr lang="en-ZA" sz="8000" dirty="0" smtClean="0">
                <a:solidFill>
                  <a:srgbClr val="000000"/>
                </a:solidFill>
                <a:cs typeface="Arial" panose="020B0604020202020204" pitchFamily="34" charset="0"/>
              </a:rPr>
              <a:t>with Transformation as one of the key elements of the Policy. </a:t>
            </a:r>
          </a:p>
          <a:p>
            <a:pPr algn="just">
              <a:lnSpc>
                <a:spcPct val="120000"/>
              </a:lnSpc>
            </a:pPr>
            <a:r>
              <a:rPr lang="en-ZA" sz="8000" dirty="0" smtClean="0">
                <a:solidFill>
                  <a:srgbClr val="000000"/>
                </a:solidFill>
                <a:cs typeface="Arial" panose="020B0604020202020204" pitchFamily="34" charset="0"/>
              </a:rPr>
              <a:t>This initiative is an attempt towards realising the NPO Act objective which </a:t>
            </a:r>
            <a:r>
              <a:rPr lang="en-ZA" sz="8000" dirty="0">
                <a:solidFill>
                  <a:srgbClr val="000000"/>
                </a:solidFill>
                <a:cs typeface="Arial" panose="020B0604020202020204" pitchFamily="34" charset="0"/>
              </a:rPr>
              <a:t>seeks to create an enabling environment for all NPOs </a:t>
            </a:r>
            <a:r>
              <a:rPr lang="en-ZA" sz="8000" dirty="0" smtClean="0">
                <a:solidFill>
                  <a:srgbClr val="000000"/>
                </a:solidFill>
                <a:cs typeface="Arial" panose="020B0604020202020204" pitchFamily="34" charset="0"/>
              </a:rPr>
              <a:t>to flourish and to address transformation imperatives. </a:t>
            </a:r>
          </a:p>
          <a:p>
            <a:pPr algn="just">
              <a:lnSpc>
                <a:spcPct val="120000"/>
              </a:lnSpc>
            </a:pPr>
            <a:r>
              <a:rPr lang="en-ZA" sz="8000" dirty="0" smtClean="0">
                <a:solidFill>
                  <a:srgbClr val="000000"/>
                </a:solidFill>
                <a:latin typeface="Arial" panose="020B0604020202020204" pitchFamily="34" charset="0"/>
                <a:cs typeface="Arial" panose="020B0604020202020204" pitchFamily="34" charset="0"/>
              </a:rPr>
              <a:t>The </a:t>
            </a:r>
            <a:r>
              <a:rPr lang="en-ZA" sz="8000" b="1" dirty="0">
                <a:solidFill>
                  <a:srgbClr val="000000"/>
                </a:solidFill>
                <a:latin typeface="Arial" panose="020B0604020202020204" pitchFamily="34" charset="0"/>
                <a:cs typeface="Arial" panose="020B0604020202020204" pitchFamily="34" charset="0"/>
              </a:rPr>
              <a:t>Sector Funding Policy</a:t>
            </a:r>
            <a:r>
              <a:rPr lang="en-ZA" sz="8000" dirty="0">
                <a:solidFill>
                  <a:srgbClr val="000000"/>
                </a:solidFill>
                <a:latin typeface="Arial" panose="020B0604020202020204" pitchFamily="34" charset="0"/>
                <a:cs typeface="Arial" panose="020B0604020202020204" pitchFamily="34" charset="0"/>
              </a:rPr>
              <a:t> </a:t>
            </a:r>
            <a:r>
              <a:rPr lang="en-ZA" sz="8000" dirty="0" smtClean="0">
                <a:solidFill>
                  <a:srgbClr val="000000"/>
                </a:solidFill>
                <a:latin typeface="Arial" panose="020B0604020202020204" pitchFamily="34" charset="0"/>
                <a:cs typeface="Arial" panose="020B0604020202020204" pitchFamily="34" charset="0"/>
              </a:rPr>
              <a:t>further aims </a:t>
            </a:r>
            <a:r>
              <a:rPr lang="en-ZA" sz="8000" dirty="0">
                <a:solidFill>
                  <a:srgbClr val="000000"/>
                </a:solidFill>
                <a:latin typeface="Arial" panose="020B0604020202020204" pitchFamily="34" charset="0"/>
                <a:cs typeface="Arial" panose="020B0604020202020204" pitchFamily="34" charset="0"/>
              </a:rPr>
              <a:t>to address the shortcomings of the previous </a:t>
            </a:r>
            <a:r>
              <a:rPr lang="en-ZA" sz="8000" dirty="0" smtClean="0">
                <a:solidFill>
                  <a:srgbClr val="000000"/>
                </a:solidFill>
                <a:latin typeface="Arial" panose="020B0604020202020204" pitchFamily="34" charset="0"/>
                <a:cs typeface="Arial" panose="020B0604020202020204" pitchFamily="34" charset="0"/>
              </a:rPr>
              <a:t>Policy as </a:t>
            </a:r>
            <a:r>
              <a:rPr lang="en-ZA" sz="8000" dirty="0">
                <a:solidFill>
                  <a:srgbClr val="000000"/>
                </a:solidFill>
                <a:latin typeface="Arial" panose="020B0604020202020204" pitchFamily="34" charset="0"/>
                <a:cs typeface="Arial" panose="020B0604020202020204" pitchFamily="34" charset="0"/>
              </a:rPr>
              <a:t>well as </a:t>
            </a:r>
            <a:r>
              <a:rPr lang="en-ZA" sz="8000" dirty="0" smtClean="0">
                <a:solidFill>
                  <a:srgbClr val="000000"/>
                </a:solidFill>
                <a:latin typeface="Arial" panose="020B0604020202020204" pitchFamily="34" charset="0"/>
                <a:cs typeface="Arial" panose="020B0604020202020204" pitchFamily="34" charset="0"/>
              </a:rPr>
              <a:t>to issues </a:t>
            </a:r>
            <a:r>
              <a:rPr lang="en-ZA" sz="8000" dirty="0">
                <a:solidFill>
                  <a:srgbClr val="000000"/>
                </a:solidFill>
                <a:latin typeface="Arial" panose="020B0604020202020204" pitchFamily="34" charset="0"/>
                <a:cs typeface="Arial" panose="020B0604020202020204" pitchFamily="34" charset="0"/>
              </a:rPr>
              <a:t>related to the management and payment of transfers to entities involved in the provision of developmental social </a:t>
            </a:r>
            <a:r>
              <a:rPr lang="en-ZA" sz="8000" dirty="0" smtClean="0">
                <a:solidFill>
                  <a:srgbClr val="000000"/>
                </a:solidFill>
                <a:latin typeface="Arial" panose="020B0604020202020204" pitchFamily="34" charset="0"/>
                <a:cs typeface="Arial" panose="020B0604020202020204" pitchFamily="34" charset="0"/>
              </a:rPr>
              <a:t>services</a:t>
            </a:r>
          </a:p>
          <a:p>
            <a:pPr>
              <a:lnSpc>
                <a:spcPct val="120000"/>
              </a:lnSpc>
            </a:pPr>
            <a:r>
              <a:rPr lang="en-ZA" sz="8000" dirty="0" smtClean="0">
                <a:latin typeface="Arial" panose="020B0604020202020204" pitchFamily="34" charset="0"/>
                <a:cs typeface="Arial" panose="020B0604020202020204" pitchFamily="34" charset="0"/>
              </a:rPr>
              <a:t>The department has </a:t>
            </a:r>
            <a:r>
              <a:rPr lang="en-ZA" sz="8000" dirty="0">
                <a:latin typeface="Arial" panose="020B0604020202020204" pitchFamily="34" charset="0"/>
                <a:cs typeface="Arial" panose="020B0604020202020204" pitchFamily="34" charset="0"/>
              </a:rPr>
              <a:t>an important role to play in realising the objectives of transformation. </a:t>
            </a:r>
            <a:endParaRPr lang="en-ZA" sz="8000" dirty="0" smtClean="0">
              <a:latin typeface="Arial" panose="020B0604020202020204" pitchFamily="34" charset="0"/>
              <a:cs typeface="Arial" panose="020B0604020202020204" pitchFamily="34" charset="0"/>
            </a:endParaRPr>
          </a:p>
          <a:p>
            <a:pPr>
              <a:lnSpc>
                <a:spcPct val="120000"/>
              </a:lnSpc>
            </a:pPr>
            <a:r>
              <a:rPr lang="en-ZA" sz="8000" dirty="0">
                <a:latin typeface="Arial" panose="020B0604020202020204" pitchFamily="34" charset="0"/>
                <a:cs typeface="Arial" panose="020B0604020202020204" pitchFamily="34" charset="0"/>
              </a:rPr>
              <a:t>In reviewing the funding policy, transformation of the sector is one of the key focus areas that are addressed in the implementation of the policy.  </a:t>
            </a:r>
          </a:p>
          <a:p>
            <a:pPr>
              <a:lnSpc>
                <a:spcPct val="120000"/>
              </a:lnSpc>
            </a:pPr>
            <a:endParaRPr lang="en-ZA" sz="8000" dirty="0" smtClean="0">
              <a:latin typeface="Arial" panose="020B0604020202020204" pitchFamily="34" charset="0"/>
              <a:cs typeface="Arial" panose="020B0604020202020204" pitchFamily="34" charset="0"/>
            </a:endParaRPr>
          </a:p>
          <a:p>
            <a:endParaRPr lang="en-ZA" sz="8000" dirty="0">
              <a:latin typeface="Arial" panose="020B0604020202020204" pitchFamily="34" charset="0"/>
              <a:cs typeface="Arial" panose="020B0604020202020204" pitchFamily="34" charset="0"/>
            </a:endParaRPr>
          </a:p>
          <a:p>
            <a:endParaRPr lang="en-ZA" sz="4000" dirty="0">
              <a:latin typeface="Arial" panose="020B0604020202020204" pitchFamily="34" charset="0"/>
              <a:cs typeface="Arial" panose="020B0604020202020204" pitchFamily="34" charset="0"/>
            </a:endParaRPr>
          </a:p>
          <a:p>
            <a:pPr>
              <a:lnSpc>
                <a:spcPct val="120000"/>
              </a:lnSpc>
            </a:pPr>
            <a:r>
              <a:rPr lang="en-ZA" sz="4000" dirty="0">
                <a:solidFill>
                  <a:srgbClr val="000000"/>
                </a:solidFill>
                <a:cs typeface="Arial" panose="020B0604020202020204" pitchFamily="34" charset="0"/>
              </a:rPr>
              <a:t/>
            </a:r>
            <a:br>
              <a:rPr lang="en-ZA" sz="4000" dirty="0">
                <a:solidFill>
                  <a:srgbClr val="000000"/>
                </a:solidFill>
                <a:cs typeface="Arial" panose="020B0604020202020204" pitchFamily="34" charset="0"/>
              </a:rPr>
            </a:br>
            <a:r>
              <a:rPr lang="en-ZA" sz="3600" dirty="0">
                <a:solidFill>
                  <a:srgbClr val="000000"/>
                </a:solidFill>
                <a:cs typeface="Arial" panose="020B0604020202020204" pitchFamily="34" charset="0"/>
              </a:rPr>
              <a:t/>
            </a:r>
            <a:br>
              <a:rPr lang="en-ZA" sz="3600" dirty="0">
                <a:solidFill>
                  <a:srgbClr val="000000"/>
                </a:solidFill>
                <a:cs typeface="Arial" panose="020B0604020202020204" pitchFamily="34" charset="0"/>
              </a:rPr>
            </a:br>
            <a:r>
              <a:rPr lang="en-ZA" sz="3600" dirty="0">
                <a:solidFill>
                  <a:srgbClr val="000000"/>
                </a:solidFill>
                <a:cs typeface="Arial" panose="020B0604020202020204" pitchFamily="34" charset="0"/>
              </a:rPr>
              <a:t/>
            </a:r>
            <a:br>
              <a:rPr lang="en-ZA" sz="3600" dirty="0">
                <a:solidFill>
                  <a:srgbClr val="000000"/>
                </a:solidFill>
                <a:cs typeface="Arial" panose="020B0604020202020204" pitchFamily="34" charset="0"/>
              </a:rPr>
            </a:br>
            <a:endParaRPr lang="en-ZA" sz="2800" dirty="0"/>
          </a:p>
        </p:txBody>
      </p:sp>
    </p:spTree>
    <p:extLst>
      <p:ext uri="{BB962C8B-B14F-4D97-AF65-F5344CB8AC3E}">
        <p14:creationId xmlns:p14="http://schemas.microsoft.com/office/powerpoint/2010/main" val="3551414152"/>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315" y="267855"/>
            <a:ext cx="11549067" cy="720637"/>
          </a:xfrm>
        </p:spPr>
        <p:txBody>
          <a:bodyPr>
            <a:noAutofit/>
          </a:bodyPr>
          <a:lstStyle/>
          <a:p>
            <a:pPr algn="just"/>
            <a:r>
              <a:rPr lang="en-ZA" sz="2800" dirty="0" smtClean="0">
                <a:latin typeface="Arial Black" panose="020B0A04020102020204" pitchFamily="34" charset="0"/>
                <a:cs typeface="Arial" panose="020B0604020202020204" pitchFamily="34" charset="0"/>
              </a:rPr>
              <a:t>DSD </a:t>
            </a:r>
            <a:r>
              <a:rPr lang="en-ZA" sz="2800" b="1" dirty="0" smtClean="0">
                <a:latin typeface="Arial Black" panose="020B0A04020102020204" pitchFamily="34" charset="0"/>
                <a:cs typeface="Arial" panose="020B0604020202020204" pitchFamily="34" charset="0"/>
              </a:rPr>
              <a:t>Sector Funding Policy as instrument for Transformation of the Social Sector NPOs </a:t>
            </a:r>
            <a:endParaRPr lang="en-ZA" sz="2800" b="1" dirty="0">
              <a:latin typeface="Arial Black" panose="020B0A04020102020204" pitchFamily="34" charset="0"/>
              <a:cs typeface="Arial" panose="020B0604020202020204" pitchFamily="34" charset="0"/>
            </a:endParaRPr>
          </a:p>
        </p:txBody>
      </p:sp>
      <p:sp>
        <p:nvSpPr>
          <p:cNvPr id="3" name="Content Placeholder 2"/>
          <p:cNvSpPr>
            <a:spLocks noGrp="1"/>
          </p:cNvSpPr>
          <p:nvPr>
            <p:ph idx="1"/>
          </p:nvPr>
        </p:nvSpPr>
        <p:spPr>
          <a:xfrm>
            <a:off x="163576" y="1219200"/>
            <a:ext cx="11769806" cy="4656040"/>
          </a:xfrm>
        </p:spPr>
        <p:txBody>
          <a:bodyPr>
            <a:noAutofit/>
          </a:bodyPr>
          <a:lstStyle/>
          <a:p>
            <a:r>
              <a:rPr lang="en-ZA" b="1" dirty="0" smtClean="0"/>
              <a:t>The Sector Funding Policy aims to:</a:t>
            </a:r>
            <a:endParaRPr lang="en-ZA" sz="2000" dirty="0" smtClean="0"/>
          </a:p>
          <a:p>
            <a:pPr algn="just"/>
            <a:r>
              <a:rPr lang="en-ZA" sz="2200" dirty="0" smtClean="0"/>
              <a:t>Facilitate </a:t>
            </a:r>
            <a:r>
              <a:rPr lang="en-ZA" sz="2200" dirty="0"/>
              <a:t>the equitable provision of developmental social services to all people who need them, prioritising people who are most vulnerable, and specifically expanding access in poor, underserved informal settlements and rural areas.</a:t>
            </a:r>
          </a:p>
          <a:p>
            <a:pPr algn="just"/>
            <a:endParaRPr lang="en-ZA" sz="2200" dirty="0" smtClean="0"/>
          </a:p>
          <a:p>
            <a:pPr algn="just"/>
            <a:r>
              <a:rPr lang="en-ZA" sz="2200" b="1" dirty="0" smtClean="0"/>
              <a:t>Promote </a:t>
            </a:r>
            <a:r>
              <a:rPr lang="en-ZA" sz="2200" b="1" dirty="0"/>
              <a:t>transformation </a:t>
            </a:r>
            <a:r>
              <a:rPr lang="en-ZA" sz="2200" dirty="0"/>
              <a:t>through aligning social services to the developmental approach, expanding equitable access by working with a wider range of entities, promoting organisational transformation, capacity building and creating training and mentoring opportunities for new and emerging entities</a:t>
            </a:r>
            <a:r>
              <a:rPr lang="en-ZA" sz="2200" dirty="0" smtClean="0"/>
              <a:t>.</a:t>
            </a:r>
          </a:p>
          <a:p>
            <a:pPr algn="just"/>
            <a:endParaRPr lang="en-ZA" sz="2200" dirty="0"/>
          </a:p>
          <a:p>
            <a:pPr algn="just"/>
            <a:r>
              <a:rPr lang="en-ZA" sz="2200" dirty="0" smtClean="0"/>
              <a:t>Build </a:t>
            </a:r>
            <a:r>
              <a:rPr lang="en-ZA" sz="2200" dirty="0"/>
              <a:t>relationships between government and other role-players in the social development sector that are socially equitable, financially viable, structurally efficient and effective in delivering, and aimed at extending access to developmental social services.</a:t>
            </a:r>
          </a:p>
          <a:p>
            <a:pPr lvl="1"/>
            <a:endParaRPr lang="en-ZA" dirty="0"/>
          </a:p>
          <a:p>
            <a:pPr marL="342900" lvl="0" indent="-342900" algn="just">
              <a:lnSpc>
                <a:spcPct val="100000"/>
              </a:lnSpc>
              <a:spcAft>
                <a:spcPts val="0"/>
              </a:spcAft>
              <a:buFont typeface="Symbol" panose="05050102010706020507" pitchFamily="18" charset="2"/>
              <a:buChar char=""/>
            </a:pPr>
            <a:endParaRPr lang="en-ZA" sz="1800" dirty="0" smtClean="0">
              <a:effectLst/>
              <a:latin typeface="Calibri" panose="020F0502020204030204" pitchFamily="34" charset="0"/>
              <a:ea typeface="Calibri" panose="020F0502020204030204" pitchFamily="34" charset="0"/>
              <a:cs typeface="Times New Roman" panose="02020603050405020304" pitchFamily="18" charset="0"/>
            </a:endParaRPr>
          </a:p>
          <a:p>
            <a:endParaRPr lang="en-ZA" sz="2000" dirty="0"/>
          </a:p>
        </p:txBody>
      </p:sp>
    </p:spTree>
    <p:extLst>
      <p:ext uri="{BB962C8B-B14F-4D97-AF65-F5344CB8AC3E}">
        <p14:creationId xmlns:p14="http://schemas.microsoft.com/office/powerpoint/2010/main" val="987131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0583" y="255479"/>
            <a:ext cx="11962107" cy="344886"/>
          </a:xfrm>
        </p:spPr>
        <p:txBody>
          <a:bodyPr>
            <a:noAutofit/>
          </a:bodyPr>
          <a:lstStyle/>
          <a:p>
            <a:r>
              <a:rPr lang="en-ZA" sz="2400" b="1" dirty="0" smtClean="0"/>
              <a:t>DSD Strategies to address Sector Transformation in the Social Services NPO</a:t>
            </a:r>
            <a:endParaRPr lang="en-ZA" sz="2400" b="1" dirty="0"/>
          </a:p>
        </p:txBody>
      </p:sp>
      <p:sp>
        <p:nvSpPr>
          <p:cNvPr id="3" name="Content Placeholder 2"/>
          <p:cNvSpPr>
            <a:spLocks noGrp="1"/>
          </p:cNvSpPr>
          <p:nvPr>
            <p:ph idx="1"/>
          </p:nvPr>
        </p:nvSpPr>
        <p:spPr>
          <a:xfrm>
            <a:off x="301752" y="1078992"/>
            <a:ext cx="11052048" cy="4435117"/>
          </a:xfrm>
        </p:spPr>
        <p:txBody>
          <a:bodyPr/>
          <a:lstStyle/>
          <a:p>
            <a:endParaRPr lang="en-ZA" dirty="0" smtClean="0"/>
          </a:p>
          <a:p>
            <a:endParaRPr lang="en-ZA" dirty="0"/>
          </a:p>
          <a:p>
            <a:endParaRPr lang="en-ZA" dirty="0" smtClean="0"/>
          </a:p>
          <a:p>
            <a:endParaRPr lang="en-ZA" dirty="0"/>
          </a:p>
          <a:p>
            <a:endParaRPr lang="en-ZA" dirty="0" smtClean="0"/>
          </a:p>
          <a:p>
            <a:endParaRPr lang="en-ZA" dirty="0"/>
          </a:p>
          <a:p>
            <a:endParaRPr lang="en-ZA" dirty="0"/>
          </a:p>
        </p:txBody>
      </p:sp>
      <p:graphicFrame>
        <p:nvGraphicFramePr>
          <p:cNvPr id="4" name="Table 3"/>
          <p:cNvGraphicFramePr>
            <a:graphicFrameLocks noGrp="1"/>
          </p:cNvGraphicFramePr>
          <p:nvPr>
            <p:extLst>
              <p:ext uri="{D42A27DB-BD31-4B8C-83A1-F6EECF244321}">
                <p14:modId xmlns:p14="http://schemas.microsoft.com/office/powerpoint/2010/main" val="1425366489"/>
              </p:ext>
            </p:extLst>
          </p:nvPr>
        </p:nvGraphicFramePr>
        <p:xfrm>
          <a:off x="100583" y="795527"/>
          <a:ext cx="11962107" cy="4820181"/>
        </p:xfrm>
        <a:graphic>
          <a:graphicData uri="http://schemas.openxmlformats.org/drawingml/2006/table">
            <a:tbl>
              <a:tblPr firstRow="1" bandRow="1">
                <a:tableStyleId>{5C22544A-7EE6-4342-B048-85BDC9FD1C3A}</a:tableStyleId>
              </a:tblPr>
              <a:tblGrid>
                <a:gridCol w="2541017">
                  <a:extLst>
                    <a:ext uri="{9D8B030D-6E8A-4147-A177-3AD203B41FA5}">
                      <a16:colId xmlns:a16="http://schemas.microsoft.com/office/drawing/2014/main" val="20000"/>
                    </a:ext>
                  </a:extLst>
                </a:gridCol>
                <a:gridCol w="9421090">
                  <a:extLst>
                    <a:ext uri="{9D8B030D-6E8A-4147-A177-3AD203B41FA5}">
                      <a16:colId xmlns:a16="http://schemas.microsoft.com/office/drawing/2014/main" val="20001"/>
                    </a:ext>
                  </a:extLst>
                </a:gridCol>
              </a:tblGrid>
              <a:tr h="659878">
                <a:tc>
                  <a:txBody>
                    <a:bodyPr/>
                    <a:lstStyle/>
                    <a:p>
                      <a:r>
                        <a:rPr lang="en-ZA" dirty="0" smtClean="0"/>
                        <a:t>STRATEGY / INTERVENTION</a:t>
                      </a:r>
                      <a:r>
                        <a:rPr lang="en-ZA" baseline="0" dirty="0" smtClean="0"/>
                        <a:t> </a:t>
                      </a:r>
                      <a:endParaRPr lang="en-ZA" dirty="0"/>
                    </a:p>
                  </a:txBody>
                  <a:tcPr/>
                </a:tc>
                <a:tc>
                  <a:txBody>
                    <a:bodyPr/>
                    <a:lstStyle/>
                    <a:p>
                      <a:r>
                        <a:rPr lang="en-ZA" dirty="0" smtClean="0"/>
                        <a:t>INTENTIONS</a:t>
                      </a:r>
                      <a:endParaRPr lang="en-ZA" dirty="0"/>
                    </a:p>
                  </a:txBody>
                  <a:tcPr/>
                </a:tc>
                <a:extLst>
                  <a:ext uri="{0D108BD9-81ED-4DB2-BD59-A6C34878D82A}">
                    <a16:rowId xmlns:a16="http://schemas.microsoft.com/office/drawing/2014/main" val="10000"/>
                  </a:ext>
                </a:extLst>
              </a:tr>
              <a:tr h="857431">
                <a:tc>
                  <a:txBody>
                    <a:bodyPr/>
                    <a:lstStyle/>
                    <a:p>
                      <a:pPr algn="just"/>
                      <a:r>
                        <a:rPr lang="en-ZA" sz="1600" b="1" dirty="0" smtClean="0">
                          <a:latin typeface="Arial" panose="020B0604020202020204" pitchFamily="34" charset="0"/>
                          <a:cs typeface="Arial" panose="020B0604020202020204" pitchFamily="34" charset="0"/>
                        </a:rPr>
                        <a:t>Expand access to services</a:t>
                      </a:r>
                      <a:endParaRPr lang="en-ZA" sz="1600" b="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dirty="0" smtClean="0">
                          <a:latin typeface="+mn-lt"/>
                        </a:rPr>
                        <a:t>Expanding equitable access to services will require deliberate planning and budgeting. </a:t>
                      </a:r>
                    </a:p>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dirty="0" smtClean="0">
                          <a:latin typeface="+mn-lt"/>
                        </a:rPr>
                        <a:t>The DSD will lead with plans and budgets that redress historical inequalities and specifically expand services to those who are most vulnerable in poor, underserved informal settlements and rural areas.</a:t>
                      </a:r>
                      <a:endParaRPr lang="en-ZA" sz="1600" dirty="0">
                        <a:latin typeface="+mn-lt"/>
                      </a:endParaRPr>
                    </a:p>
                  </a:txBody>
                  <a:tcPr/>
                </a:tc>
                <a:extLst>
                  <a:ext uri="{0D108BD9-81ED-4DB2-BD59-A6C34878D82A}">
                    <a16:rowId xmlns:a16="http://schemas.microsoft.com/office/drawing/2014/main" val="10001"/>
                  </a:ext>
                </a:extLst>
              </a:tr>
              <a:tr h="1250625">
                <a:tc>
                  <a: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en-GB" sz="1600" b="1" kern="1400" spc="-75" dirty="0" smtClean="0">
                          <a:solidFill>
                            <a:schemeClr val="tx1"/>
                          </a:solidFill>
                          <a:effectLst/>
                          <a:latin typeface="Arial" panose="020B0604020202020204" pitchFamily="34" charset="0"/>
                          <a:cs typeface="Arial" panose="020B0604020202020204" pitchFamily="34" charset="0"/>
                        </a:rPr>
                        <a:t>Partnering with a wider range of entities</a:t>
                      </a:r>
                      <a:endParaRPr lang="en-ZA" sz="1600" b="1" kern="1400" spc="-75" dirty="0" smtClean="0">
                        <a:solidFill>
                          <a:schemeClr val="tx1"/>
                        </a:solidFill>
                        <a:effectLst/>
                        <a:latin typeface="Arial" panose="020B0604020202020204" pitchFamily="34" charset="0"/>
                        <a:cs typeface="Arial" panose="020B0604020202020204" pitchFamily="34" charset="0"/>
                      </a:endParaRPr>
                    </a:p>
                    <a:p>
                      <a:pPr algn="just"/>
                      <a:endParaRPr lang="en-ZA" sz="1600" b="1" dirty="0">
                        <a:latin typeface="Arial" panose="020B0604020202020204" pitchFamily="34" charset="0"/>
                        <a:cs typeface="Arial" panose="020B0604020202020204" pitchFamily="34" charset="0"/>
                      </a:endParaRPr>
                    </a:p>
                  </a:txBody>
                  <a:tcPr/>
                </a:tc>
                <a:tc>
                  <a:txBody>
                    <a:bodyPr/>
                    <a:lstStyle/>
                    <a:p>
                      <a:pPr algn="just">
                        <a:lnSpc>
                          <a:spcPct val="115000"/>
                        </a:lnSpc>
                        <a:spcAft>
                          <a:spcPts val="800"/>
                        </a:spcAft>
                      </a:pPr>
                      <a:r>
                        <a:rPr lang="en-GB" sz="1600" dirty="0" smtClean="0">
                          <a:effectLst/>
                          <a:latin typeface="+mn-lt"/>
                          <a:ea typeface="Times New Roman" panose="02020603050405020304" pitchFamily="18" charset="0"/>
                          <a:cs typeface="Times New Roman" panose="02020603050405020304" pitchFamily="18" charset="0"/>
                        </a:rPr>
                        <a:t>In relation</a:t>
                      </a:r>
                      <a:r>
                        <a:rPr lang="en-GB" sz="1600" baseline="0" dirty="0" smtClean="0">
                          <a:effectLst/>
                          <a:latin typeface="+mn-lt"/>
                          <a:ea typeface="Times New Roman" panose="02020603050405020304" pitchFamily="18" charset="0"/>
                          <a:cs typeface="Times New Roman" panose="02020603050405020304" pitchFamily="18" charset="0"/>
                        </a:rPr>
                        <a:t> to partnering, </a:t>
                      </a:r>
                      <a:r>
                        <a:rPr lang="en-GB" sz="1600" dirty="0" smtClean="0">
                          <a:effectLst/>
                          <a:latin typeface="+mn-lt"/>
                          <a:ea typeface="Times New Roman" panose="02020603050405020304" pitchFamily="18" charset="0"/>
                          <a:cs typeface="Times New Roman" panose="02020603050405020304" pitchFamily="18" charset="0"/>
                        </a:rPr>
                        <a:t>the DSDs partnered previously with established NPOs in delivering services. However, the range of NPOs funded has increased over time,</a:t>
                      </a:r>
                      <a:r>
                        <a:rPr lang="en-GB" sz="1600" baseline="0" dirty="0" smtClean="0">
                          <a:effectLst/>
                          <a:latin typeface="+mn-lt"/>
                          <a:ea typeface="Times New Roman" panose="02020603050405020304" pitchFamily="18" charset="0"/>
                          <a:cs typeface="Times New Roman" panose="02020603050405020304" pitchFamily="18" charset="0"/>
                        </a:rPr>
                        <a:t> and i</a:t>
                      </a:r>
                      <a:r>
                        <a:rPr lang="en-GB" sz="1600" dirty="0" smtClean="0">
                          <a:effectLst/>
                          <a:latin typeface="+mn-lt"/>
                          <a:ea typeface="Times New Roman" panose="02020603050405020304" pitchFamily="18" charset="0"/>
                          <a:cs typeface="Times New Roman" panose="02020603050405020304" pitchFamily="18" charset="0"/>
                        </a:rPr>
                        <a:t>n particular, the rapid expansion of ECD in recent years</a:t>
                      </a:r>
                      <a:r>
                        <a:rPr lang="en-GB" sz="1600" baseline="0" dirty="0" smtClean="0">
                          <a:effectLst/>
                          <a:latin typeface="+mn-lt"/>
                          <a:ea typeface="Times New Roman" panose="02020603050405020304" pitchFamily="18" charset="0"/>
                          <a:cs typeface="Times New Roman" panose="02020603050405020304" pitchFamily="18" charset="0"/>
                        </a:rPr>
                        <a:t>. This</a:t>
                      </a:r>
                      <a:r>
                        <a:rPr lang="en-GB" sz="1600" dirty="0" smtClean="0">
                          <a:effectLst/>
                          <a:latin typeface="+mn-lt"/>
                          <a:ea typeface="Times New Roman" panose="02020603050405020304" pitchFamily="18" charset="0"/>
                          <a:cs typeface="Times New Roman" panose="02020603050405020304" pitchFamily="18" charset="0"/>
                        </a:rPr>
                        <a:t> created opportunities for provincial DSDs to partner with many </a:t>
                      </a:r>
                      <a:r>
                        <a:rPr lang="en-ZA" sz="1600" dirty="0" smtClean="0">
                          <a:effectLst/>
                          <a:latin typeface="+mn-lt"/>
                          <a:ea typeface="Times New Roman" panose="02020603050405020304" pitchFamily="18" charset="0"/>
                          <a:cs typeface="Times New Roman" panose="02020603050405020304" pitchFamily="18" charset="0"/>
                        </a:rPr>
                        <a:t>more</a:t>
                      </a:r>
                      <a:r>
                        <a:rPr lang="en-GB" sz="1600" dirty="0" smtClean="0">
                          <a:effectLst/>
                          <a:latin typeface="+mn-lt"/>
                          <a:ea typeface="Times New Roman" panose="02020603050405020304" pitchFamily="18" charset="0"/>
                          <a:cs typeface="Times New Roman" panose="02020603050405020304" pitchFamily="18" charset="0"/>
                        </a:rPr>
                        <a:t> new and emerging NPOs. </a:t>
                      </a:r>
                    </a:p>
                  </a:txBody>
                  <a:tcPr/>
                </a:tc>
                <a:extLst>
                  <a:ext uri="{0D108BD9-81ED-4DB2-BD59-A6C34878D82A}">
                    <a16:rowId xmlns:a16="http://schemas.microsoft.com/office/drawing/2014/main" val="10002"/>
                  </a:ext>
                </a:extLst>
              </a:tr>
              <a:tr h="2052247">
                <a:tc>
                  <a:txBody>
                    <a:bodyPr/>
                    <a:lstStyle/>
                    <a:p>
                      <a:pPr algn="just"/>
                      <a:r>
                        <a:rPr lang="en-ZA" sz="1600" b="1" dirty="0" smtClean="0">
                          <a:latin typeface="Arial" panose="020B0604020202020204" pitchFamily="34" charset="0"/>
                          <a:cs typeface="Arial" panose="020B0604020202020204" pitchFamily="34" charset="0"/>
                        </a:rPr>
                        <a:t>Additional</a:t>
                      </a:r>
                      <a:r>
                        <a:rPr lang="en-ZA" sz="1600" b="1" baseline="0" dirty="0" smtClean="0">
                          <a:latin typeface="Arial" panose="020B0604020202020204" pitchFamily="34" charset="0"/>
                          <a:cs typeface="Arial" panose="020B0604020202020204" pitchFamily="34" charset="0"/>
                        </a:rPr>
                        <a:t> Capacity</a:t>
                      </a:r>
                      <a:endParaRPr lang="en-ZA" sz="1600" b="1" dirty="0">
                        <a:latin typeface="Arial" panose="020B0604020202020204" pitchFamily="34" charset="0"/>
                        <a:cs typeface="Arial" panose="020B0604020202020204" pitchFamily="34" charset="0"/>
                      </a:endParaRPr>
                    </a:p>
                  </a:txBody>
                  <a:tcPr/>
                </a:tc>
                <a:tc>
                  <a:txBody>
                    <a:bodyPr/>
                    <a:lstStyle/>
                    <a:p>
                      <a:pPr marL="0" marR="0" lvl="0" indent="0" algn="just" defTabSz="914400" rtl="0" eaLnBrk="1" fontAlgn="auto" latinLnBrk="0" hangingPunct="1">
                        <a:lnSpc>
                          <a:spcPct val="115000"/>
                        </a:lnSpc>
                        <a:spcBef>
                          <a:spcPts val="0"/>
                        </a:spcBef>
                        <a:spcAft>
                          <a:spcPts val="800"/>
                        </a:spcAft>
                        <a:buClrTx/>
                        <a:buSzTx/>
                        <a:buFontTx/>
                        <a:buNone/>
                        <a:tabLst/>
                        <a:defRPr/>
                      </a:pPr>
                      <a:r>
                        <a:rPr lang="en-GB" sz="1600" dirty="0" smtClean="0">
                          <a:effectLst/>
                          <a:latin typeface="+mn-lt"/>
                          <a:ea typeface="Times New Roman" panose="02020603050405020304" pitchFamily="18" charset="0"/>
                          <a:cs typeface="Times New Roman" panose="02020603050405020304" pitchFamily="18" charset="0"/>
                        </a:rPr>
                        <a:t>In order to achieve transformation imperatives, significant additional capacity is required to transform the sector and ensure that everyone has access to quality developmental social services, particularly in poor, underserved informal settlements and rural areas. </a:t>
                      </a:r>
                    </a:p>
                    <a:p>
                      <a:pPr marL="0" marR="0" lvl="0" indent="0" algn="just" defTabSz="914400" rtl="0" eaLnBrk="1" fontAlgn="auto" latinLnBrk="0" hangingPunct="1">
                        <a:lnSpc>
                          <a:spcPct val="115000"/>
                        </a:lnSpc>
                        <a:spcBef>
                          <a:spcPts val="0"/>
                        </a:spcBef>
                        <a:spcAft>
                          <a:spcPts val="800"/>
                        </a:spcAft>
                        <a:buClrTx/>
                        <a:buSzTx/>
                        <a:buFontTx/>
                        <a:buNone/>
                        <a:tabLst/>
                        <a:defRPr/>
                      </a:pPr>
                      <a:r>
                        <a:rPr lang="en-GB" sz="1600" dirty="0" smtClean="0">
                          <a:effectLst/>
                          <a:latin typeface="+mn-lt"/>
                          <a:ea typeface="Times New Roman" panose="02020603050405020304" pitchFamily="18" charset="0"/>
                          <a:cs typeface="Times New Roman" panose="02020603050405020304" pitchFamily="18" charset="0"/>
                        </a:rPr>
                        <a:t>The provinces need to expand their in-house delivery capacity, to work with established NPOs to further expand their capacity and geographic reach, and to</a:t>
                      </a:r>
                      <a:r>
                        <a:rPr lang="en-GB" sz="1600" baseline="0" dirty="0" smtClean="0">
                          <a:effectLst/>
                          <a:latin typeface="+mn-lt"/>
                          <a:ea typeface="Times New Roman" panose="02020603050405020304" pitchFamily="18" charset="0"/>
                          <a:cs typeface="Times New Roman" panose="02020603050405020304" pitchFamily="18" charset="0"/>
                        </a:rPr>
                        <a:t> </a:t>
                      </a:r>
                      <a:r>
                        <a:rPr lang="en-GB" sz="1600" dirty="0" smtClean="0">
                          <a:effectLst/>
                          <a:latin typeface="+mn-lt"/>
                          <a:ea typeface="Times New Roman" panose="02020603050405020304" pitchFamily="18" charset="0"/>
                          <a:cs typeface="Times New Roman" panose="02020603050405020304" pitchFamily="18" charset="0"/>
                        </a:rPr>
                        <a:t>support new and emerging entities, and explore options for partnering with a wider range of entities. </a:t>
                      </a:r>
                      <a:endParaRPr lang="en-ZA" sz="1600" dirty="0">
                        <a:effectLst/>
                        <a:latin typeface="+mn-lt"/>
                        <a:ea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1264855509"/>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SD">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DSD" id="{3A7B8B25-02C2-4A28-B07A-737291CCF5BF}" vid="{35EB0E9D-CF4C-4E7F-B314-ED3C1FC6456B}"/>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2884</TotalTime>
  <Words>1813</Words>
  <Application>Microsoft Office PowerPoint</Application>
  <PresentationFormat>Widescreen</PresentationFormat>
  <Paragraphs>145</Paragraphs>
  <Slides>14</Slides>
  <Notes>1</Notes>
  <HiddenSlides>0</HiddenSlides>
  <MMClips>0</MMClips>
  <ScaleCrop>false</ScaleCrop>
  <HeadingPairs>
    <vt:vector size="6" baseType="variant">
      <vt:variant>
        <vt:lpstr>Fonts Used</vt:lpstr>
      </vt:variant>
      <vt:variant>
        <vt:i4>8</vt:i4>
      </vt:variant>
      <vt:variant>
        <vt:lpstr>Theme</vt:lpstr>
      </vt:variant>
      <vt:variant>
        <vt:i4>2</vt:i4>
      </vt:variant>
      <vt:variant>
        <vt:lpstr>Slide Titles</vt:lpstr>
      </vt:variant>
      <vt:variant>
        <vt:i4>14</vt:i4>
      </vt:variant>
    </vt:vector>
  </HeadingPairs>
  <TitlesOfParts>
    <vt:vector size="24" baseType="lpstr">
      <vt:lpstr>MS PGothic</vt:lpstr>
      <vt:lpstr>Arial</vt:lpstr>
      <vt:lpstr>Arial Black</vt:lpstr>
      <vt:lpstr>Arial Unicode MS</vt:lpstr>
      <vt:lpstr>Calibri</vt:lpstr>
      <vt:lpstr>Symbol</vt:lpstr>
      <vt:lpstr>Times New Roman</vt:lpstr>
      <vt:lpstr>ヒラギノ角ゴ Pro W3</vt:lpstr>
      <vt:lpstr>Custom Design</vt:lpstr>
      <vt:lpstr>DSD</vt:lpstr>
      <vt:lpstr> </vt:lpstr>
      <vt:lpstr>Presentation Outline </vt:lpstr>
      <vt:lpstr>Purpose </vt:lpstr>
      <vt:lpstr>Contextual Background</vt:lpstr>
      <vt:lpstr>DSD Legislative Mandate </vt:lpstr>
      <vt:lpstr>Transformation in the DSD NPO Sector</vt:lpstr>
      <vt:lpstr>DSD Transformation Interventions for NPOs </vt:lpstr>
      <vt:lpstr>DSD Sector Funding Policy as instrument for Transformation of the Social Sector NPOs </vt:lpstr>
      <vt:lpstr>DSD Strategies to address Sector Transformation in the Social Services NPO</vt:lpstr>
      <vt:lpstr>DSD Strategies to address Sector Transformation in the Social Services NPOs </vt:lpstr>
      <vt:lpstr>DSD Strategies to address Sector Transformation in the Social Services NPOs </vt:lpstr>
      <vt:lpstr>DSD Strategies to address Sector Transformation in the Social Services NPOs  </vt:lpstr>
      <vt:lpstr>Role of the NPOs in Transformation</vt:lpstr>
      <vt:lpstr>Conclusion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Content Outline of the Mentoring Framework</dc:title>
  <dc:creator>Lindi Mkwanazi</dc:creator>
  <cp:lastModifiedBy>Nthabiseng Kraai</cp:lastModifiedBy>
  <cp:revision>152</cp:revision>
  <dcterms:created xsi:type="dcterms:W3CDTF">2021-05-19T13:53:41Z</dcterms:created>
  <dcterms:modified xsi:type="dcterms:W3CDTF">2021-10-14T19:18:31Z</dcterms:modified>
</cp:coreProperties>
</file>