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Override1.xml" ContentType="application/vnd.openxmlformats-officedocument.themeOverr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drawings/drawing1.xml" ContentType="application/vnd.openxmlformats-officedocument.drawingml.chartshapes+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1.xml" ContentType="application/vnd.openxmlformats-officedocument.presentationml.notesSl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notesSlides/notesSlide2.xml" ContentType="application/vnd.openxmlformats-officedocument.presentationml.notesSlid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4"/>
  </p:notesMasterIdLst>
  <p:sldIdLst>
    <p:sldId id="257" r:id="rId2"/>
    <p:sldId id="267" r:id="rId3"/>
    <p:sldId id="266" r:id="rId4"/>
    <p:sldId id="259" r:id="rId5"/>
    <p:sldId id="270" r:id="rId6"/>
    <p:sldId id="271" r:id="rId7"/>
    <p:sldId id="272" r:id="rId8"/>
    <p:sldId id="262" r:id="rId9"/>
    <p:sldId id="265" r:id="rId10"/>
    <p:sldId id="283" r:id="rId11"/>
    <p:sldId id="273" r:id="rId12"/>
    <p:sldId id="285" r:id="rId13"/>
    <p:sldId id="276" r:id="rId14"/>
    <p:sldId id="278" r:id="rId15"/>
    <p:sldId id="279" r:id="rId16"/>
    <p:sldId id="275" r:id="rId17"/>
    <p:sldId id="277" r:id="rId18"/>
    <p:sldId id="287" r:id="rId19"/>
    <p:sldId id="288" r:id="rId20"/>
    <p:sldId id="286" r:id="rId21"/>
    <p:sldId id="289" r:id="rId22"/>
    <p:sldId id="290" r:id="rId2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73" d="100"/>
          <a:sy n="73" d="100"/>
        </p:scale>
        <p:origin x="618" y="78"/>
      </p:cViewPr>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charts/_rels/chart1.xml.rels><?xml version="1.0" encoding="UTF-8" standalone="yes"?>
<Relationships xmlns="http://schemas.openxmlformats.org/package/2006/relationships"><Relationship Id="rId3" Type="http://schemas.openxmlformats.org/officeDocument/2006/relationships/oleObject" Target="file:///C:\Users\MmatjiengR\Documents\DATABASE%20MANAGEMENT%20AND%20STAKEHOLDER%20LIASON\DATA\2020\ExtData20200302\Stats%2002%20March%202020.xlsx" TargetMode="Externa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chartUserShapes" Target="../drawings/drawing1.xml"/></Relationships>
</file>

<file path=ppt/charts/_rels/chart2.xml.rels><?xml version="1.0" encoding="UTF-8" standalone="yes"?>
<Relationships xmlns="http://schemas.openxmlformats.org/package/2006/relationships"><Relationship Id="rId3" Type="http://schemas.openxmlformats.org/officeDocument/2006/relationships/oleObject" Target="file:///C:\Users\MmatjiengR\Documents\DATABASE%20MANAGEMENT%20AND%20STAKEHOLDER%20LIASON\DATA\2020\ExtData20200302\Stats%2002%20March%202020.xlsx"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file:///C:\Users\Molefim\Desktop\Desktop\DSD%20Projects\Expenditure\2019\NPO%20Database%202019-20.xlsx" TargetMode="External"/><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6.xml"/><Relationship Id="rId1" Type="http://schemas.microsoft.com/office/2011/relationships/chartStyle" Target="style6.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30"/>
      <c:rotY val="40"/>
      <c:depthPercent val="100"/>
      <c:rAngAx val="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pie3DChart>
        <c:varyColors val="1"/>
        <c:ser>
          <c:idx val="0"/>
          <c:order val="0"/>
          <c:tx>
            <c:strRef>
              <c:f>Sheet1!$B$46</c:f>
              <c:strCache>
                <c:ptCount val="1"/>
                <c:pt idx="0">
                  <c:v>%</c:v>
                </c:pt>
              </c:strCache>
            </c:strRef>
          </c:tx>
          <c:explosion val="6"/>
          <c:dPt>
            <c:idx val="0"/>
            <c:bubble3D val="0"/>
            <c:spPr>
              <a:solidFill>
                <a:schemeClr val="accent1"/>
              </a:solidFill>
              <a:ln w="25400">
                <a:solidFill>
                  <a:schemeClr val="lt1"/>
                </a:solidFill>
              </a:ln>
              <a:effectLst/>
              <a:sp3d contourW="25400">
                <a:contourClr>
                  <a:schemeClr val="lt1"/>
                </a:contourClr>
              </a:sp3d>
            </c:spPr>
            <c:extLst>
              <c:ext xmlns:c16="http://schemas.microsoft.com/office/drawing/2014/chart" uri="{C3380CC4-5D6E-409C-BE32-E72D297353CC}">
                <c16:uniqueId val="{00000001-CB3E-40CD-A5E9-D85A48706CB9}"/>
              </c:ext>
            </c:extLst>
          </c:dPt>
          <c:dPt>
            <c:idx val="1"/>
            <c:bubble3D val="0"/>
            <c:spPr>
              <a:solidFill>
                <a:schemeClr val="accent2"/>
              </a:solidFill>
              <a:ln w="25400">
                <a:solidFill>
                  <a:schemeClr val="lt1"/>
                </a:solidFill>
              </a:ln>
              <a:effectLst/>
              <a:sp3d contourW="25400">
                <a:contourClr>
                  <a:schemeClr val="lt1"/>
                </a:contourClr>
              </a:sp3d>
            </c:spPr>
            <c:extLst>
              <c:ext xmlns:c16="http://schemas.microsoft.com/office/drawing/2014/chart" uri="{C3380CC4-5D6E-409C-BE32-E72D297353CC}">
                <c16:uniqueId val="{00000003-CB3E-40CD-A5E9-D85A48706CB9}"/>
              </c:ext>
            </c:extLst>
          </c:dPt>
          <c:dPt>
            <c:idx val="2"/>
            <c:bubble3D val="0"/>
            <c:spPr>
              <a:solidFill>
                <a:schemeClr val="accent3"/>
              </a:solidFill>
              <a:ln w="25400">
                <a:solidFill>
                  <a:schemeClr val="lt1"/>
                </a:solidFill>
              </a:ln>
              <a:effectLst/>
              <a:sp3d contourW="25400">
                <a:contourClr>
                  <a:schemeClr val="lt1"/>
                </a:contourClr>
              </a:sp3d>
            </c:spPr>
            <c:extLst>
              <c:ext xmlns:c16="http://schemas.microsoft.com/office/drawing/2014/chart" uri="{C3380CC4-5D6E-409C-BE32-E72D297353CC}">
                <c16:uniqueId val="{00000005-CB3E-40CD-A5E9-D85A48706CB9}"/>
              </c:ext>
            </c:extLst>
          </c:dPt>
          <c:dPt>
            <c:idx val="3"/>
            <c:bubble3D val="0"/>
            <c:spPr>
              <a:solidFill>
                <a:schemeClr val="accent4"/>
              </a:solidFill>
              <a:ln w="25400">
                <a:solidFill>
                  <a:schemeClr val="lt1"/>
                </a:solidFill>
              </a:ln>
              <a:effectLst/>
              <a:sp3d contourW="25400">
                <a:contourClr>
                  <a:schemeClr val="lt1"/>
                </a:contourClr>
              </a:sp3d>
            </c:spPr>
            <c:extLst>
              <c:ext xmlns:c16="http://schemas.microsoft.com/office/drawing/2014/chart" uri="{C3380CC4-5D6E-409C-BE32-E72D297353CC}">
                <c16:uniqueId val="{00000007-CB3E-40CD-A5E9-D85A48706CB9}"/>
              </c:ext>
            </c:extLst>
          </c:dPt>
          <c:dPt>
            <c:idx val="4"/>
            <c:bubble3D val="0"/>
            <c:spPr>
              <a:solidFill>
                <a:schemeClr val="accent5"/>
              </a:solidFill>
              <a:ln w="25400">
                <a:solidFill>
                  <a:schemeClr val="lt1"/>
                </a:solidFill>
              </a:ln>
              <a:effectLst/>
              <a:sp3d contourW="25400">
                <a:contourClr>
                  <a:schemeClr val="lt1"/>
                </a:contourClr>
              </a:sp3d>
            </c:spPr>
            <c:extLst>
              <c:ext xmlns:c16="http://schemas.microsoft.com/office/drawing/2014/chart" uri="{C3380CC4-5D6E-409C-BE32-E72D297353CC}">
                <c16:uniqueId val="{00000009-CB3E-40CD-A5E9-D85A48706CB9}"/>
              </c:ext>
            </c:extLst>
          </c:dPt>
          <c:dPt>
            <c:idx val="5"/>
            <c:bubble3D val="0"/>
            <c:spPr>
              <a:solidFill>
                <a:schemeClr val="accent6"/>
              </a:solidFill>
              <a:ln w="25400">
                <a:solidFill>
                  <a:schemeClr val="lt1"/>
                </a:solidFill>
              </a:ln>
              <a:effectLst/>
              <a:sp3d contourW="25400">
                <a:contourClr>
                  <a:schemeClr val="lt1"/>
                </a:contourClr>
              </a:sp3d>
            </c:spPr>
            <c:extLst>
              <c:ext xmlns:c16="http://schemas.microsoft.com/office/drawing/2014/chart" uri="{C3380CC4-5D6E-409C-BE32-E72D297353CC}">
                <c16:uniqueId val="{0000000B-CB3E-40CD-A5E9-D85A48706CB9}"/>
              </c:ext>
            </c:extLst>
          </c:dPt>
          <c:dPt>
            <c:idx val="6"/>
            <c:bubble3D val="0"/>
            <c:spPr>
              <a:solidFill>
                <a:schemeClr val="accent1">
                  <a:lumMod val="60000"/>
                </a:schemeClr>
              </a:solidFill>
              <a:ln w="25400">
                <a:solidFill>
                  <a:schemeClr val="lt1"/>
                </a:solidFill>
              </a:ln>
              <a:effectLst/>
              <a:sp3d contourW="25400">
                <a:contourClr>
                  <a:schemeClr val="lt1"/>
                </a:contourClr>
              </a:sp3d>
            </c:spPr>
            <c:extLst>
              <c:ext xmlns:c16="http://schemas.microsoft.com/office/drawing/2014/chart" uri="{C3380CC4-5D6E-409C-BE32-E72D297353CC}">
                <c16:uniqueId val="{0000000D-CB3E-40CD-A5E9-D85A48706CB9}"/>
              </c:ext>
            </c:extLst>
          </c:dPt>
          <c:dPt>
            <c:idx val="7"/>
            <c:bubble3D val="0"/>
            <c:spPr>
              <a:solidFill>
                <a:schemeClr val="accent2">
                  <a:lumMod val="60000"/>
                </a:schemeClr>
              </a:solidFill>
              <a:ln w="25400">
                <a:solidFill>
                  <a:schemeClr val="lt1"/>
                </a:solidFill>
              </a:ln>
              <a:effectLst/>
              <a:sp3d contourW="25400">
                <a:contourClr>
                  <a:schemeClr val="lt1"/>
                </a:contourClr>
              </a:sp3d>
            </c:spPr>
            <c:extLst>
              <c:ext xmlns:c16="http://schemas.microsoft.com/office/drawing/2014/chart" uri="{C3380CC4-5D6E-409C-BE32-E72D297353CC}">
                <c16:uniqueId val="{0000000F-CB3E-40CD-A5E9-D85A48706CB9}"/>
              </c:ext>
            </c:extLst>
          </c:dPt>
          <c:dPt>
            <c:idx val="8"/>
            <c:bubble3D val="0"/>
            <c:spPr>
              <a:solidFill>
                <a:schemeClr val="accent3">
                  <a:lumMod val="60000"/>
                </a:schemeClr>
              </a:solidFill>
              <a:ln w="25400">
                <a:solidFill>
                  <a:schemeClr val="lt1"/>
                </a:solidFill>
              </a:ln>
              <a:effectLst/>
              <a:sp3d contourW="25400">
                <a:contourClr>
                  <a:schemeClr val="lt1"/>
                </a:contourClr>
              </a:sp3d>
            </c:spPr>
            <c:extLst>
              <c:ext xmlns:c16="http://schemas.microsoft.com/office/drawing/2014/chart" uri="{C3380CC4-5D6E-409C-BE32-E72D297353CC}">
                <c16:uniqueId val="{00000011-CB3E-40CD-A5E9-D85A48706CB9}"/>
              </c:ext>
            </c:extLst>
          </c:dPt>
          <c:dPt>
            <c:idx val="9"/>
            <c:bubble3D val="0"/>
            <c:spPr>
              <a:solidFill>
                <a:schemeClr val="accent4">
                  <a:lumMod val="60000"/>
                </a:schemeClr>
              </a:solidFill>
              <a:ln w="25400">
                <a:solidFill>
                  <a:schemeClr val="lt1"/>
                </a:solidFill>
              </a:ln>
              <a:effectLst/>
              <a:sp3d contourW="25400">
                <a:contourClr>
                  <a:schemeClr val="lt1"/>
                </a:contourClr>
              </a:sp3d>
            </c:spPr>
            <c:extLst>
              <c:ext xmlns:c16="http://schemas.microsoft.com/office/drawing/2014/chart" uri="{C3380CC4-5D6E-409C-BE32-E72D297353CC}">
                <c16:uniqueId val="{00000013-CB3E-40CD-A5E9-D85A48706CB9}"/>
              </c:ext>
            </c:extLst>
          </c:dPt>
          <c:dPt>
            <c:idx val="10"/>
            <c:bubble3D val="0"/>
            <c:spPr>
              <a:solidFill>
                <a:schemeClr val="accent5">
                  <a:lumMod val="60000"/>
                </a:schemeClr>
              </a:solidFill>
              <a:ln w="25400">
                <a:solidFill>
                  <a:schemeClr val="lt1"/>
                </a:solidFill>
              </a:ln>
              <a:effectLst/>
              <a:sp3d contourW="25400">
                <a:contourClr>
                  <a:schemeClr val="lt1"/>
                </a:contourClr>
              </a:sp3d>
            </c:spPr>
            <c:extLst>
              <c:ext xmlns:c16="http://schemas.microsoft.com/office/drawing/2014/chart" uri="{C3380CC4-5D6E-409C-BE32-E72D297353CC}">
                <c16:uniqueId val="{00000015-CB3E-40CD-A5E9-D85A48706CB9}"/>
              </c:ext>
            </c:extLst>
          </c:dPt>
          <c:dLbls>
            <c:dLbl>
              <c:idx val="0"/>
              <c:layout>
                <c:manualLayout>
                  <c:x val="2.3979658792650919E-3"/>
                  <c:y val="-3.186654552796285E-2"/>
                </c:manualLayout>
              </c:layout>
              <c:dLblPos val="bestFi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1-CB3E-40CD-A5E9-D85A48706CB9}"/>
                </c:ext>
              </c:extLst>
            </c:dLbl>
            <c:dLbl>
              <c:idx val="1"/>
              <c:layout>
                <c:manualLayout>
                  <c:x val="4.5187445319335086E-2"/>
                  <c:y val="7.6410592906655861E-2"/>
                </c:manualLayout>
              </c:layout>
              <c:dLblPos val="bestFi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3-CB3E-40CD-A5E9-D85A48706CB9}"/>
                </c:ext>
              </c:extLst>
            </c:dLbl>
            <c:dLbl>
              <c:idx val="3"/>
              <c:layout>
                <c:manualLayout>
                  <c:x val="-6.2183289588801503E-2"/>
                  <c:y val="-0.2122508244161789"/>
                </c:manualLayout>
              </c:layout>
              <c:dLblPos val="bestFi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7-CB3E-40CD-A5E9-D85A48706CB9}"/>
                </c:ext>
              </c:extLst>
            </c:dLbl>
            <c:dLbl>
              <c:idx val="4"/>
              <c:layout>
                <c:manualLayout>
                  <c:x val="0.12183092738407698"/>
                  <c:y val="2.6067731116943715E-2"/>
                </c:manualLayout>
              </c:layout>
              <c:dLblPos val="bestFi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9-CB3E-40CD-A5E9-D85A48706CB9}"/>
                </c:ext>
              </c:extLst>
            </c:dLbl>
            <c:dLbl>
              <c:idx val="6"/>
              <c:layout>
                <c:manualLayout>
                  <c:x val="0.18831277913099972"/>
                  <c:y val="4.9456161520536411E-2"/>
                </c:manualLayout>
              </c:layout>
              <c:dLblPos val="bestFi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D-CB3E-40CD-A5E9-D85A48706CB9}"/>
                </c:ext>
              </c:extLst>
            </c:dLbl>
            <c:dLbl>
              <c:idx val="7"/>
              <c:layout>
                <c:manualLayout>
                  <c:x val="4.9725914876853454E-2"/>
                  <c:y val="4.2277274126530151E-2"/>
                </c:manualLayout>
              </c:layout>
              <c:dLblPos val="bestFit"/>
              <c:showLegendKey val="0"/>
              <c:showVal val="0"/>
              <c:showCatName val="1"/>
              <c:showSerName val="0"/>
              <c:showPercent val="1"/>
              <c:showBubbleSize val="0"/>
              <c:extLst>
                <c:ext xmlns:c15="http://schemas.microsoft.com/office/drawing/2012/chart" uri="{CE6537A1-D6FC-4f65-9D91-7224C49458BB}">
                  <c15:layout>
                    <c:manualLayout>
                      <c:w val="0.12820203485521758"/>
                      <c:h val="0.15113469948563019"/>
                    </c:manualLayout>
                  </c15:layout>
                </c:ext>
                <c:ext xmlns:c16="http://schemas.microsoft.com/office/drawing/2014/chart" uri="{C3380CC4-5D6E-409C-BE32-E72D297353CC}">
                  <c16:uniqueId val="{0000000F-CB3E-40CD-A5E9-D85A48706CB9}"/>
                </c:ext>
              </c:extLst>
            </c:dLbl>
            <c:dLbl>
              <c:idx val="8"/>
              <c:layout>
                <c:manualLayout>
                  <c:x val="-4.223586816311569E-2"/>
                  <c:y val="-3.1278606629177599E-2"/>
                </c:manualLayout>
              </c:layout>
              <c:dLblPos val="bestFi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11-CB3E-40CD-A5E9-D85A48706CB9}"/>
                </c:ext>
              </c:extLst>
            </c:dLbl>
            <c:spPr>
              <a:noFill/>
              <a:ln>
                <a:solidFill>
                  <a:schemeClr val="tx1"/>
                </a:solidFill>
              </a:ln>
              <a:effectLst/>
            </c:spPr>
            <c:txPr>
              <a:bodyPr rot="0" spcFirstLastPara="1" vertOverflow="ellipsis" vert="horz" wrap="square" anchor="ctr" anchorCtr="1"/>
              <a:lstStyle/>
              <a:p>
                <a:pPr>
                  <a:defRPr sz="1600" b="1" i="0" u="none" strike="noStrike" kern="1200" baseline="0">
                    <a:solidFill>
                      <a:schemeClr val="dk1"/>
                    </a:solidFill>
                    <a:latin typeface="+mn-lt"/>
                    <a:ea typeface="+mn-ea"/>
                    <a:cs typeface="+mn-cs"/>
                  </a:defRPr>
                </a:pPr>
                <a:endParaRPr lang="en-US"/>
              </a:p>
            </c:txPr>
            <c:dLblPos val="bestFit"/>
            <c:showLegendKey val="0"/>
            <c:showVal val="0"/>
            <c:showCatName val="1"/>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Sheet1!$A$47:$A$57</c:f>
              <c:strCache>
                <c:ptCount val="11"/>
                <c:pt idx="0">
                  <c:v>Business &amp; Professional Assoc, Unions</c:v>
                </c:pt>
                <c:pt idx="1">
                  <c:v>Culture &amp; Recreation</c:v>
                </c:pt>
                <c:pt idx="2">
                  <c:v>Develop &amp; Housing</c:v>
                </c:pt>
                <c:pt idx="3">
                  <c:v>Education &amp; Research</c:v>
                </c:pt>
                <c:pt idx="4">
                  <c:v>Environment</c:v>
                </c:pt>
                <c:pt idx="5">
                  <c:v>Health</c:v>
                </c:pt>
                <c:pt idx="6">
                  <c:v>International</c:v>
                </c:pt>
                <c:pt idx="7">
                  <c:v>Law &amp; Advocacy </c:v>
                </c:pt>
                <c:pt idx="8">
                  <c:v>Philanthropic intermediaries &amp; voluntarism promotion</c:v>
                </c:pt>
                <c:pt idx="9">
                  <c:v>Religion</c:v>
                </c:pt>
                <c:pt idx="10">
                  <c:v>Social Services</c:v>
                </c:pt>
              </c:strCache>
            </c:strRef>
          </c:cat>
          <c:val>
            <c:numRef>
              <c:f>Sheet1!$B$47:$B$57</c:f>
              <c:numCache>
                <c:formatCode>#,##0</c:formatCode>
                <c:ptCount val="11"/>
                <c:pt idx="0">
                  <c:v>1.1302494738417914</c:v>
                </c:pt>
                <c:pt idx="1">
                  <c:v>7.1914159159555835</c:v>
                </c:pt>
                <c:pt idx="2">
                  <c:v>25.104130892311488</c:v>
                </c:pt>
                <c:pt idx="3">
                  <c:v>4.9141855775411898</c:v>
                </c:pt>
                <c:pt idx="4">
                  <c:v>1.0342641270176736</c:v>
                </c:pt>
                <c:pt idx="5">
                  <c:v>6.2579804330788402</c:v>
                </c:pt>
                <c:pt idx="6">
                  <c:v>4.4470275363467447E-2</c:v>
                </c:pt>
                <c:pt idx="7">
                  <c:v>2.2085435764668584</c:v>
                </c:pt>
                <c:pt idx="8">
                  <c:v>0.77800966898264345</c:v>
                </c:pt>
                <c:pt idx="9">
                  <c:v>14.138905767046205</c:v>
                </c:pt>
                <c:pt idx="10">
                  <c:v>37.197844292394258</c:v>
                </c:pt>
              </c:numCache>
            </c:numRef>
          </c:val>
          <c:extLst>
            <c:ext xmlns:c16="http://schemas.microsoft.com/office/drawing/2014/chart" uri="{C3380CC4-5D6E-409C-BE32-E72D297353CC}">
              <c16:uniqueId val="{00000016-CB3E-40CD-A5E9-D85A48706CB9}"/>
            </c:ext>
          </c:extLst>
        </c:ser>
        <c:dLbls>
          <c:dLblPos val="bestFit"/>
          <c:showLegendKey val="0"/>
          <c:showVal val="1"/>
          <c:showCatName val="0"/>
          <c:showSerName val="0"/>
          <c:showPercent val="0"/>
          <c:showBubbleSize val="0"/>
          <c:showLeaderLines val="1"/>
        </c:dLbls>
      </c:pie3DChart>
      <c:spPr>
        <a:noFill/>
        <a:ln>
          <a:noFill/>
        </a:ln>
        <a:effectLst/>
      </c:spPr>
    </c:plotArea>
    <c:plotVisOnly val="1"/>
    <c:dispBlanksAs val="gap"/>
    <c:showDLblsOverMax val="0"/>
  </c:chart>
  <c:spPr>
    <a:solidFill>
      <a:schemeClr val="lt1"/>
    </a:solidFill>
    <a:ln w="25400" cap="flat" cmpd="sng" algn="ctr">
      <a:solidFill>
        <a:schemeClr val="dk1"/>
      </a:solidFill>
      <a:prstDash val="solid"/>
    </a:ln>
    <a:effectLst/>
  </c:spPr>
  <c:txPr>
    <a:bodyPr/>
    <a:lstStyle/>
    <a:p>
      <a:pPr>
        <a:defRPr sz="1600" b="1">
          <a:solidFill>
            <a:schemeClr val="dk1"/>
          </a:solidFill>
          <a:latin typeface="+mn-lt"/>
          <a:ea typeface="+mn-ea"/>
          <a:cs typeface="+mn-cs"/>
        </a:defRPr>
      </a:pPr>
      <a:endParaRPr lang="en-US"/>
    </a:p>
  </c:txPr>
  <c:externalData r:id="rId3">
    <c:autoUpdate val="0"/>
  </c:externalData>
  <c:userShapes r:id="rId4"/>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50"/>
      <c:rotY val="110"/>
      <c:depthPercent val="100"/>
      <c:rAngAx val="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manualLayout>
          <c:layoutTarget val="inner"/>
          <c:xMode val="edge"/>
          <c:yMode val="edge"/>
          <c:x val="9.6797900262467193E-2"/>
          <c:y val="0.12110793843077308"/>
          <c:w val="0.78068072680625533"/>
          <c:h val="0.76755213290646362"/>
        </c:manualLayout>
      </c:layout>
      <c:pie3DChart>
        <c:varyColors val="1"/>
        <c:ser>
          <c:idx val="0"/>
          <c:order val="0"/>
          <c:tx>
            <c:strRef>
              <c:f>Sheet1!$B$31</c:f>
              <c:strCache>
                <c:ptCount val="1"/>
                <c:pt idx="0">
                  <c:v>Registered</c:v>
                </c:pt>
              </c:strCache>
            </c:strRef>
          </c:tx>
          <c:explosion val="20"/>
          <c:dPt>
            <c:idx val="0"/>
            <c:bubble3D val="0"/>
            <c:spPr>
              <a:solidFill>
                <a:schemeClr val="accent1"/>
              </a:solidFill>
              <a:ln>
                <a:noFill/>
              </a:ln>
              <a:effectLst>
                <a:outerShdw blurRad="254000" sx="102000" sy="102000" algn="ctr" rotWithShape="0">
                  <a:prstClr val="black">
                    <a:alpha val="20000"/>
                  </a:prstClr>
                </a:outerShdw>
              </a:effectLst>
              <a:sp3d/>
            </c:spPr>
            <c:extLst>
              <c:ext xmlns:c16="http://schemas.microsoft.com/office/drawing/2014/chart" uri="{C3380CC4-5D6E-409C-BE32-E72D297353CC}">
                <c16:uniqueId val="{00000001-3DDF-48FE-BC51-C1CB5C931EB4}"/>
              </c:ext>
            </c:extLst>
          </c:dPt>
          <c:dPt>
            <c:idx val="1"/>
            <c:bubble3D val="0"/>
            <c:spPr>
              <a:solidFill>
                <a:schemeClr val="accent2"/>
              </a:solidFill>
              <a:ln>
                <a:noFill/>
              </a:ln>
              <a:effectLst>
                <a:outerShdw blurRad="254000" sx="102000" sy="102000" algn="ctr" rotWithShape="0">
                  <a:prstClr val="black">
                    <a:alpha val="20000"/>
                  </a:prstClr>
                </a:outerShdw>
              </a:effectLst>
              <a:sp3d/>
            </c:spPr>
            <c:extLst>
              <c:ext xmlns:c16="http://schemas.microsoft.com/office/drawing/2014/chart" uri="{C3380CC4-5D6E-409C-BE32-E72D297353CC}">
                <c16:uniqueId val="{00000003-3DDF-48FE-BC51-C1CB5C931EB4}"/>
              </c:ext>
            </c:extLst>
          </c:dPt>
          <c:dPt>
            <c:idx val="2"/>
            <c:bubble3D val="0"/>
            <c:spPr>
              <a:solidFill>
                <a:schemeClr val="accent3"/>
              </a:solidFill>
              <a:ln>
                <a:noFill/>
              </a:ln>
              <a:effectLst>
                <a:outerShdw blurRad="254000" sx="102000" sy="102000" algn="ctr" rotWithShape="0">
                  <a:prstClr val="black">
                    <a:alpha val="20000"/>
                  </a:prstClr>
                </a:outerShdw>
              </a:effectLst>
              <a:sp3d/>
            </c:spPr>
            <c:extLst>
              <c:ext xmlns:c16="http://schemas.microsoft.com/office/drawing/2014/chart" uri="{C3380CC4-5D6E-409C-BE32-E72D297353CC}">
                <c16:uniqueId val="{00000005-3DDF-48FE-BC51-C1CB5C931EB4}"/>
              </c:ext>
            </c:extLst>
          </c:dPt>
          <c:dLbls>
            <c:dLbl>
              <c:idx val="0"/>
              <c:layout>
                <c:manualLayout>
                  <c:x val="-2.844586028299385E-2"/>
                  <c:y val="-0.25020528262078434"/>
                </c:manualLayout>
              </c:layout>
              <c:dLblPos val="bestFi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1-3DDF-48FE-BC51-C1CB5C931EB4}"/>
                </c:ext>
              </c:extLst>
            </c:dLbl>
            <c:dLbl>
              <c:idx val="1"/>
              <c:layout>
                <c:manualLayout>
                  <c:x val="-0.14721009221905768"/>
                  <c:y val="-6.0878349849136641E-2"/>
                </c:manualLayout>
              </c:layout>
              <c:dLblPos val="bestFi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3-3DDF-48FE-BC51-C1CB5C931EB4}"/>
                </c:ext>
              </c:extLst>
            </c:dLbl>
            <c:spPr>
              <a:pattFill prst="pct75">
                <a:fgClr>
                  <a:schemeClr val="dk1">
                    <a:lumMod val="75000"/>
                    <a:lumOff val="25000"/>
                  </a:schemeClr>
                </a:fgClr>
                <a:bgClr>
                  <a:schemeClr val="dk1">
                    <a:lumMod val="65000"/>
                    <a:lumOff val="35000"/>
                  </a:schemeClr>
                </a:bgClr>
              </a:pattFill>
              <a:ln>
                <a:noFill/>
              </a:ln>
              <a:effectLst>
                <a:outerShdw blurRad="50800" dist="38100" dir="2700000" algn="tl" rotWithShape="0">
                  <a:prstClr val="black">
                    <a:alpha val="40000"/>
                  </a:prstClr>
                </a:outerShdw>
              </a:effectLst>
            </c:spPr>
            <c:txPr>
              <a:bodyPr rot="0" spcFirstLastPara="1" vertOverflow="ellipsis" vert="horz" wrap="square" lIns="38100" tIns="19050" rIns="38100" bIns="19050" anchor="ctr" anchorCtr="1">
                <a:spAutoFit/>
              </a:bodyPr>
              <a:lstStyle/>
              <a:p>
                <a:pPr>
                  <a:defRPr sz="2400" b="1" i="0" u="none" strike="noStrike" kern="1200" baseline="0">
                    <a:solidFill>
                      <a:schemeClr val="lt1"/>
                    </a:solidFill>
                    <a:latin typeface="+mn-lt"/>
                    <a:ea typeface="+mn-ea"/>
                    <a:cs typeface="+mn-cs"/>
                  </a:defRPr>
                </a:pPr>
                <a:endParaRPr lang="en-US"/>
              </a:p>
            </c:txPr>
            <c:dLblPos val="ctr"/>
            <c:showLegendKey val="0"/>
            <c:showVal val="0"/>
            <c:showCatName val="1"/>
            <c:showSerName val="0"/>
            <c:showPercent val="1"/>
            <c:showBubbleSize val="0"/>
            <c:showLeaderLines val="1"/>
            <c:leaderLines>
              <c:spPr>
                <a:ln w="9525">
                  <a:solidFill>
                    <a:schemeClr val="dk1">
                      <a:lumMod val="50000"/>
                      <a:lumOff val="50000"/>
                    </a:schemeClr>
                  </a:solidFill>
                </a:ln>
                <a:effectLst/>
              </c:spPr>
            </c:leaderLines>
            <c:extLst>
              <c:ext xmlns:c15="http://schemas.microsoft.com/office/drawing/2012/chart" uri="{CE6537A1-D6FC-4f65-9D91-7224C49458BB}"/>
            </c:extLst>
          </c:dLbls>
          <c:cat>
            <c:strRef>
              <c:f>Sheet1!$A$32:$A$34</c:f>
              <c:strCache>
                <c:ptCount val="3"/>
                <c:pt idx="0">
                  <c:v>NPC</c:v>
                </c:pt>
                <c:pt idx="1">
                  <c:v>Trust</c:v>
                </c:pt>
                <c:pt idx="2">
                  <c:v>VA</c:v>
                </c:pt>
              </c:strCache>
            </c:strRef>
          </c:cat>
          <c:val>
            <c:numRef>
              <c:f>Sheet1!$B$32:$B$34</c:f>
              <c:numCache>
                <c:formatCode>#,##0</c:formatCode>
                <c:ptCount val="3"/>
                <c:pt idx="0">
                  <c:v>15660</c:v>
                </c:pt>
                <c:pt idx="1">
                  <c:v>2988</c:v>
                </c:pt>
                <c:pt idx="2">
                  <c:v>208470</c:v>
                </c:pt>
              </c:numCache>
            </c:numRef>
          </c:val>
          <c:extLst>
            <c:ext xmlns:c16="http://schemas.microsoft.com/office/drawing/2014/chart" uri="{C3380CC4-5D6E-409C-BE32-E72D297353CC}">
              <c16:uniqueId val="{00000006-3DDF-48FE-BC51-C1CB5C931EB4}"/>
            </c:ext>
          </c:extLst>
        </c:ser>
        <c:dLbls>
          <c:dLblPos val="ctr"/>
          <c:showLegendKey val="0"/>
          <c:showVal val="1"/>
          <c:showCatName val="0"/>
          <c:showSerName val="0"/>
          <c:showPercent val="0"/>
          <c:showBubbleSize val="0"/>
          <c:showLeaderLines val="1"/>
        </c:dLbls>
      </c:pie3DChart>
      <c:spPr>
        <a:noFill/>
        <a:ln>
          <a:noFill/>
        </a:ln>
        <a:effectLst/>
      </c:spPr>
    </c:plotArea>
    <c:plotVisOnly val="1"/>
    <c:dispBlanksAs val="gap"/>
    <c:showDLblsOverMax val="0"/>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a:scene3d>
      <a:camera prst="orthographicFront"/>
      <a:lightRig rig="threePt" dir="t"/>
    </a:scene3d>
    <a:sp3d>
      <a:bevelT/>
    </a:sp3d>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Sheet1!$C$31:$C$34</c:f>
              <c:strCache>
                <c:ptCount val="4"/>
                <c:pt idx="0">
                  <c:v>2019/20</c:v>
                </c:pt>
                <c:pt idx="1">
                  <c:v>Main</c:v>
                </c:pt>
                <c:pt idx="2">
                  <c:v>Appropriation</c:v>
                </c:pt>
                <c:pt idx="3">
                  <c:v>R'000</c:v>
                </c:pt>
              </c:strCache>
            </c:strRef>
          </c:tx>
          <c:spPr>
            <a:noFill/>
            <a:ln w="9525" cap="flat" cmpd="sng" algn="ctr">
              <a:solidFill>
                <a:schemeClr val="accent1"/>
              </a:solidFill>
              <a:miter lim="800000"/>
            </a:ln>
            <a:effectLst>
              <a:glow rad="63500">
                <a:schemeClr val="accent1">
                  <a:satMod val="175000"/>
                  <a:alpha val="25000"/>
                </a:schemeClr>
              </a:glow>
            </a:effectLst>
          </c:spPr>
          <c:invertIfNegative val="0"/>
          <c:cat>
            <c:strRef>
              <c:f>Sheet1!$B$35:$B$43</c:f>
              <c:strCache>
                <c:ptCount val="9"/>
                <c:pt idx="0">
                  <c:v>EC</c:v>
                </c:pt>
                <c:pt idx="1">
                  <c:v>FS</c:v>
                </c:pt>
                <c:pt idx="2">
                  <c:v>GP</c:v>
                </c:pt>
                <c:pt idx="3">
                  <c:v>KZN</c:v>
                </c:pt>
                <c:pt idx="4">
                  <c:v>LP</c:v>
                </c:pt>
                <c:pt idx="5">
                  <c:v>MP</c:v>
                </c:pt>
                <c:pt idx="6">
                  <c:v>NC</c:v>
                </c:pt>
                <c:pt idx="7">
                  <c:v>NW</c:v>
                </c:pt>
                <c:pt idx="8">
                  <c:v>WC</c:v>
                </c:pt>
              </c:strCache>
            </c:strRef>
          </c:cat>
          <c:val>
            <c:numRef>
              <c:f>Sheet1!$C$35:$C$43</c:f>
              <c:numCache>
                <c:formatCode>_(* #\ ##0_);_(* \(#\ ##0\);_(* "-"??_);_(@_)</c:formatCode>
                <c:ptCount val="9"/>
                <c:pt idx="0">
                  <c:v>640639</c:v>
                </c:pt>
                <c:pt idx="1">
                  <c:v>501490</c:v>
                </c:pt>
                <c:pt idx="2">
                  <c:v>2346274</c:v>
                </c:pt>
                <c:pt idx="3">
                  <c:v>1017580</c:v>
                </c:pt>
                <c:pt idx="4">
                  <c:v>586237</c:v>
                </c:pt>
                <c:pt idx="5">
                  <c:v>554025</c:v>
                </c:pt>
                <c:pt idx="6">
                  <c:v>239791</c:v>
                </c:pt>
                <c:pt idx="7">
                  <c:v>363528</c:v>
                </c:pt>
                <c:pt idx="8">
                  <c:v>1287188</c:v>
                </c:pt>
              </c:numCache>
            </c:numRef>
          </c:val>
          <c:extLst>
            <c:ext xmlns:c16="http://schemas.microsoft.com/office/drawing/2014/chart" uri="{C3380CC4-5D6E-409C-BE32-E72D297353CC}">
              <c16:uniqueId val="{00000000-A89E-42B1-97AE-00753531FD0E}"/>
            </c:ext>
          </c:extLst>
        </c:ser>
        <c:ser>
          <c:idx val="1"/>
          <c:order val="1"/>
          <c:tx>
            <c:strRef>
              <c:f>Sheet1!$D$31:$D$34</c:f>
              <c:strCache>
                <c:ptCount val="4"/>
                <c:pt idx="0">
                  <c:v>2020/21</c:v>
                </c:pt>
                <c:pt idx="1">
                  <c:v>Main</c:v>
                </c:pt>
                <c:pt idx="2">
                  <c:v>Appropriation</c:v>
                </c:pt>
                <c:pt idx="3">
                  <c:v>R'000</c:v>
                </c:pt>
              </c:strCache>
            </c:strRef>
          </c:tx>
          <c:spPr>
            <a:noFill/>
            <a:ln w="9525" cap="flat" cmpd="sng" algn="ctr">
              <a:solidFill>
                <a:schemeClr val="accent2"/>
              </a:solidFill>
              <a:miter lim="800000"/>
            </a:ln>
            <a:effectLst>
              <a:glow rad="63500">
                <a:schemeClr val="accent2">
                  <a:satMod val="175000"/>
                  <a:alpha val="25000"/>
                </a:schemeClr>
              </a:glow>
            </a:effectLst>
          </c:spPr>
          <c:invertIfNegative val="0"/>
          <c:cat>
            <c:strRef>
              <c:f>Sheet1!$B$35:$B$43</c:f>
              <c:strCache>
                <c:ptCount val="9"/>
                <c:pt idx="0">
                  <c:v>EC</c:v>
                </c:pt>
                <c:pt idx="1">
                  <c:v>FS</c:v>
                </c:pt>
                <c:pt idx="2">
                  <c:v>GP</c:v>
                </c:pt>
                <c:pt idx="3">
                  <c:v>KZN</c:v>
                </c:pt>
                <c:pt idx="4">
                  <c:v>LP</c:v>
                </c:pt>
                <c:pt idx="5">
                  <c:v>MP</c:v>
                </c:pt>
                <c:pt idx="6">
                  <c:v>NC</c:v>
                </c:pt>
                <c:pt idx="7">
                  <c:v>NW</c:v>
                </c:pt>
                <c:pt idx="8">
                  <c:v>WC</c:v>
                </c:pt>
              </c:strCache>
            </c:strRef>
          </c:cat>
          <c:val>
            <c:numRef>
              <c:f>Sheet1!$D$35:$D$43</c:f>
              <c:numCache>
                <c:formatCode>_(* #\ ##0_);_(* \(#\ ##0\);_(* "-"??_);_(@_)</c:formatCode>
                <c:ptCount val="9"/>
                <c:pt idx="0">
                  <c:v>677225</c:v>
                </c:pt>
                <c:pt idx="1">
                  <c:v>493444</c:v>
                </c:pt>
                <c:pt idx="2">
                  <c:v>2474153</c:v>
                </c:pt>
                <c:pt idx="3">
                  <c:v>1072269</c:v>
                </c:pt>
                <c:pt idx="4">
                  <c:v>585822</c:v>
                </c:pt>
                <c:pt idx="5">
                  <c:v>568497</c:v>
                </c:pt>
                <c:pt idx="6">
                  <c:v>247825</c:v>
                </c:pt>
                <c:pt idx="7">
                  <c:v>373952</c:v>
                </c:pt>
                <c:pt idx="8">
                  <c:v>1369363</c:v>
                </c:pt>
              </c:numCache>
            </c:numRef>
          </c:val>
          <c:extLst>
            <c:ext xmlns:c16="http://schemas.microsoft.com/office/drawing/2014/chart" uri="{C3380CC4-5D6E-409C-BE32-E72D297353CC}">
              <c16:uniqueId val="{00000001-A89E-42B1-97AE-00753531FD0E}"/>
            </c:ext>
          </c:extLst>
        </c:ser>
        <c:ser>
          <c:idx val="2"/>
          <c:order val="2"/>
          <c:tx>
            <c:strRef>
              <c:f>Sheet1!$E$31:$E$34</c:f>
              <c:strCache>
                <c:ptCount val="4"/>
                <c:pt idx="0">
                  <c:v>2021/22</c:v>
                </c:pt>
                <c:pt idx="1">
                  <c:v>Main</c:v>
                </c:pt>
                <c:pt idx="2">
                  <c:v>Appropriation</c:v>
                </c:pt>
                <c:pt idx="3">
                  <c:v>R'000</c:v>
                </c:pt>
              </c:strCache>
            </c:strRef>
          </c:tx>
          <c:spPr>
            <a:noFill/>
            <a:ln w="9525" cap="flat" cmpd="sng" algn="ctr">
              <a:solidFill>
                <a:schemeClr val="accent3"/>
              </a:solidFill>
              <a:miter lim="800000"/>
            </a:ln>
            <a:effectLst>
              <a:glow rad="63500">
                <a:schemeClr val="accent3">
                  <a:satMod val="175000"/>
                  <a:alpha val="25000"/>
                </a:schemeClr>
              </a:glow>
            </a:effectLst>
          </c:spPr>
          <c:invertIfNegative val="0"/>
          <c:cat>
            <c:strRef>
              <c:f>Sheet1!$B$35:$B$43</c:f>
              <c:strCache>
                <c:ptCount val="9"/>
                <c:pt idx="0">
                  <c:v>EC</c:v>
                </c:pt>
                <c:pt idx="1">
                  <c:v>FS</c:v>
                </c:pt>
                <c:pt idx="2">
                  <c:v>GP</c:v>
                </c:pt>
                <c:pt idx="3">
                  <c:v>KZN</c:v>
                </c:pt>
                <c:pt idx="4">
                  <c:v>LP</c:v>
                </c:pt>
                <c:pt idx="5">
                  <c:v>MP</c:v>
                </c:pt>
                <c:pt idx="6">
                  <c:v>NC</c:v>
                </c:pt>
                <c:pt idx="7">
                  <c:v>NW</c:v>
                </c:pt>
                <c:pt idx="8">
                  <c:v>WC</c:v>
                </c:pt>
              </c:strCache>
            </c:strRef>
          </c:cat>
          <c:val>
            <c:numRef>
              <c:f>Sheet1!$E$35:$E$43</c:f>
              <c:numCache>
                <c:formatCode>_(* #\ ##0_);_(* \(#\ ##0\);_(* "-"??_);_(@_)</c:formatCode>
                <c:ptCount val="9"/>
                <c:pt idx="0">
                  <c:v>713874</c:v>
                </c:pt>
                <c:pt idx="1">
                  <c:v>507865</c:v>
                </c:pt>
                <c:pt idx="2">
                  <c:v>2577981</c:v>
                </c:pt>
                <c:pt idx="3">
                  <c:v>1131245</c:v>
                </c:pt>
                <c:pt idx="4">
                  <c:v>608817</c:v>
                </c:pt>
                <c:pt idx="5">
                  <c:v>597490</c:v>
                </c:pt>
                <c:pt idx="6">
                  <c:v>257646</c:v>
                </c:pt>
                <c:pt idx="7">
                  <c:v>394688</c:v>
                </c:pt>
                <c:pt idx="8">
                  <c:v>1449582</c:v>
                </c:pt>
              </c:numCache>
            </c:numRef>
          </c:val>
          <c:extLst>
            <c:ext xmlns:c16="http://schemas.microsoft.com/office/drawing/2014/chart" uri="{C3380CC4-5D6E-409C-BE32-E72D297353CC}">
              <c16:uniqueId val="{00000002-A89E-42B1-97AE-00753531FD0E}"/>
            </c:ext>
          </c:extLst>
        </c:ser>
        <c:dLbls>
          <c:showLegendKey val="0"/>
          <c:showVal val="0"/>
          <c:showCatName val="0"/>
          <c:showSerName val="0"/>
          <c:showPercent val="0"/>
          <c:showBubbleSize val="0"/>
        </c:dLbls>
        <c:gapWidth val="315"/>
        <c:overlap val="-40"/>
        <c:axId val="326699360"/>
        <c:axId val="330316544"/>
      </c:barChart>
      <c:catAx>
        <c:axId val="326699360"/>
        <c:scaling>
          <c:orientation val="minMax"/>
        </c:scaling>
        <c:delete val="0"/>
        <c:axPos val="b"/>
        <c:majorGridlines>
          <c:spPr>
            <a:ln w="9525" cap="flat" cmpd="sng" algn="ctr">
              <a:gradFill>
                <a:gsLst>
                  <a:gs pos="100000">
                    <a:schemeClr val="dk1">
                      <a:lumMod val="75000"/>
                      <a:lumOff val="25000"/>
                    </a:schemeClr>
                  </a:gs>
                  <a:gs pos="0">
                    <a:schemeClr val="dk1">
                      <a:lumMod val="65000"/>
                      <a:lumOff val="35000"/>
                    </a:schemeClr>
                  </a:gs>
                </a:gsLst>
                <a:lin ang="5400000" scaled="0"/>
              </a:gra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lt1">
                    <a:lumMod val="75000"/>
                  </a:schemeClr>
                </a:solidFill>
                <a:latin typeface="+mn-lt"/>
                <a:ea typeface="+mn-ea"/>
                <a:cs typeface="+mn-cs"/>
              </a:defRPr>
            </a:pPr>
            <a:endParaRPr lang="en-US"/>
          </a:p>
        </c:txPr>
        <c:crossAx val="330316544"/>
        <c:crosses val="autoZero"/>
        <c:auto val="1"/>
        <c:lblAlgn val="ctr"/>
        <c:lblOffset val="100"/>
        <c:noMultiLvlLbl val="0"/>
      </c:catAx>
      <c:valAx>
        <c:axId val="330316544"/>
        <c:scaling>
          <c:orientation val="minMax"/>
        </c:scaling>
        <c:delete val="0"/>
        <c:axPos val="l"/>
        <c:majorGridlines>
          <c:spPr>
            <a:ln w="9525" cap="flat" cmpd="sng" algn="ctr">
              <a:gradFill>
                <a:gsLst>
                  <a:gs pos="100000">
                    <a:schemeClr val="dk1">
                      <a:lumMod val="75000"/>
                      <a:lumOff val="25000"/>
                    </a:schemeClr>
                  </a:gs>
                  <a:gs pos="0">
                    <a:schemeClr val="dk1">
                      <a:lumMod val="65000"/>
                      <a:lumOff val="35000"/>
                    </a:schemeClr>
                  </a:gs>
                </a:gsLst>
                <a:lin ang="5400000" scaled="0"/>
              </a:gradFill>
              <a:round/>
            </a:ln>
            <a:effectLst/>
          </c:spPr>
        </c:majorGridlines>
        <c:numFmt formatCode="_(* #\ ##0_);_(* \(#\ ##0\);_(* &quot;-&quot;??_);_(@_)"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lt1">
                    <a:lumMod val="75000"/>
                  </a:schemeClr>
                </a:solidFill>
                <a:latin typeface="+mn-lt"/>
                <a:ea typeface="+mn-ea"/>
                <a:cs typeface="+mn-cs"/>
              </a:defRPr>
            </a:pPr>
            <a:endParaRPr lang="en-US"/>
          </a:p>
        </c:txPr>
        <c:crossAx val="326699360"/>
        <c:crosses val="autoZero"/>
        <c:crossBetween val="between"/>
      </c:valAx>
      <c:spPr>
        <a:noFill/>
        <a:ln>
          <a:noFill/>
        </a:ln>
        <a:effectLst/>
      </c:spPr>
    </c:plotArea>
    <c:legend>
      <c:legendPos val="t"/>
      <c:overlay val="0"/>
      <c:spPr>
        <a:noFill/>
        <a:ln>
          <a:noFill/>
        </a:ln>
        <a:effectLst/>
      </c:spPr>
      <c:txPr>
        <a:bodyPr rot="0" spcFirstLastPara="1" vertOverflow="ellipsis" vert="horz" wrap="square" anchor="ctr" anchorCtr="1"/>
        <a:lstStyle/>
        <a:p>
          <a:pPr>
            <a:defRPr sz="1197" b="0" i="0" u="none" strike="noStrike" kern="1200" baseline="0">
              <a:solidFill>
                <a:schemeClr val="lt1">
                  <a:lumMod val="75000"/>
                </a:schemeClr>
              </a:solidFill>
              <a:latin typeface="+mn-lt"/>
              <a:ea typeface="+mn-ea"/>
              <a:cs typeface="+mn-cs"/>
            </a:defRPr>
          </a:pPr>
          <a:endParaRPr lang="en-US"/>
        </a:p>
      </c:txPr>
    </c:legend>
    <c:plotVisOnly val="1"/>
    <c:dispBlanksAs val="gap"/>
    <c:showDLblsOverMax val="0"/>
  </c:chart>
  <c:spPr>
    <a:solidFill>
      <a:schemeClr val="dk1">
        <a:lumMod val="75000"/>
        <a:lumOff val="25000"/>
      </a:schemeClr>
    </a:solidFill>
    <a:ln w="9525" cap="flat" cmpd="sng" algn="ctr">
      <a:solidFill>
        <a:schemeClr val="dk1">
          <a:lumMod val="15000"/>
          <a:lumOff val="85000"/>
        </a:schemeClr>
      </a:solidFill>
      <a:round/>
    </a:ln>
    <a:effectLst/>
  </c:spPr>
  <c:txPr>
    <a:bodyPr/>
    <a:lstStyle/>
    <a:p>
      <a:pPr>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30"/>
      <c:rotY val="0"/>
      <c:depthPercent val="100"/>
      <c:rAngAx val="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pie3DChart>
        <c:varyColors val="1"/>
        <c:ser>
          <c:idx val="0"/>
          <c:order val="0"/>
          <c:tx>
            <c:strRef>
              <c:f>Sheet1!$B$1</c:f>
              <c:strCache>
                <c:ptCount val="1"/>
                <c:pt idx="0">
                  <c:v>NPOs</c:v>
                </c:pt>
              </c:strCache>
            </c:strRef>
          </c:tx>
          <c:dPt>
            <c:idx val="0"/>
            <c:bubble3D val="0"/>
            <c:spPr>
              <a:solidFill>
                <a:schemeClr val="accent1"/>
              </a:solidFill>
              <a:ln w="25400">
                <a:solidFill>
                  <a:schemeClr val="lt1"/>
                </a:solidFill>
              </a:ln>
              <a:effectLst/>
              <a:sp3d contourW="25400">
                <a:contourClr>
                  <a:schemeClr val="lt1"/>
                </a:contourClr>
              </a:sp3d>
            </c:spPr>
            <c:extLst>
              <c:ext xmlns:c16="http://schemas.microsoft.com/office/drawing/2014/chart" uri="{C3380CC4-5D6E-409C-BE32-E72D297353CC}">
                <c16:uniqueId val="{00000001-911C-4620-B0C5-C17797FA0621}"/>
              </c:ext>
            </c:extLst>
          </c:dPt>
          <c:dPt>
            <c:idx val="1"/>
            <c:bubble3D val="0"/>
            <c:spPr>
              <a:solidFill>
                <a:schemeClr val="accent2"/>
              </a:solidFill>
              <a:ln w="25400">
                <a:solidFill>
                  <a:schemeClr val="lt1"/>
                </a:solidFill>
              </a:ln>
              <a:effectLst/>
              <a:sp3d contourW="25400">
                <a:contourClr>
                  <a:schemeClr val="lt1"/>
                </a:contourClr>
              </a:sp3d>
            </c:spPr>
            <c:extLst>
              <c:ext xmlns:c16="http://schemas.microsoft.com/office/drawing/2014/chart" uri="{C3380CC4-5D6E-409C-BE32-E72D297353CC}">
                <c16:uniqueId val="{00000003-911C-4620-B0C5-C17797FA0621}"/>
              </c:ext>
            </c:extLst>
          </c:dPt>
          <c:dPt>
            <c:idx val="2"/>
            <c:bubble3D val="0"/>
            <c:spPr>
              <a:solidFill>
                <a:srgbClr val="FFC000"/>
              </a:solidFill>
              <a:ln w="25400">
                <a:solidFill>
                  <a:schemeClr val="lt1"/>
                </a:solidFill>
              </a:ln>
              <a:effectLst/>
              <a:sp3d contourW="25400">
                <a:contourClr>
                  <a:schemeClr val="lt1"/>
                </a:contourClr>
              </a:sp3d>
            </c:spPr>
            <c:extLst>
              <c:ext xmlns:c16="http://schemas.microsoft.com/office/drawing/2014/chart" uri="{C3380CC4-5D6E-409C-BE32-E72D297353CC}">
                <c16:uniqueId val="{00000005-911C-4620-B0C5-C17797FA0621}"/>
              </c:ext>
            </c:extLst>
          </c:dPt>
          <c:dPt>
            <c:idx val="3"/>
            <c:bubble3D val="0"/>
            <c:spPr>
              <a:solidFill>
                <a:schemeClr val="accent4"/>
              </a:solidFill>
              <a:ln w="25400">
                <a:solidFill>
                  <a:schemeClr val="lt1"/>
                </a:solidFill>
              </a:ln>
              <a:effectLst/>
              <a:sp3d contourW="25400">
                <a:contourClr>
                  <a:schemeClr val="lt1"/>
                </a:contourClr>
              </a:sp3d>
            </c:spPr>
            <c:extLst>
              <c:ext xmlns:c16="http://schemas.microsoft.com/office/drawing/2014/chart" uri="{C3380CC4-5D6E-409C-BE32-E72D297353CC}">
                <c16:uniqueId val="{00000007-911C-4620-B0C5-C17797FA0621}"/>
              </c:ext>
            </c:extLst>
          </c:dPt>
          <c:dLbls>
            <c:dLbl>
              <c:idx val="0"/>
              <c:layout>
                <c:manualLayout>
                  <c:x val="2.7383515134002744E-2"/>
                  <c:y val="-6.1512310961129857E-2"/>
                </c:manualLayout>
              </c:layou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1-911C-4620-B0C5-C17797FA0621}"/>
                </c:ext>
              </c:extLst>
            </c:dLbl>
            <c:dLbl>
              <c:idx val="1"/>
              <c:layout>
                <c:manualLayout>
                  <c:x val="-0.15273969757163641"/>
                  <c:y val="-2.1541282120436697E-2"/>
                </c:manualLayout>
              </c:layout>
              <c:tx>
                <c:rich>
                  <a:bodyPr rot="0" spcFirstLastPara="1" vertOverflow="ellipsis" vert="horz" wrap="square" lIns="38100" tIns="19050" rIns="38100" bIns="19050" anchor="ctr" anchorCtr="1">
                    <a:noAutofit/>
                  </a:bodyPr>
                  <a:lstStyle/>
                  <a:p>
                    <a:pPr>
                      <a:defRPr sz="1197" b="1" i="0" u="none" strike="noStrike" kern="1200" baseline="0">
                        <a:solidFill>
                          <a:schemeClr val="dk1"/>
                        </a:solidFill>
                        <a:latin typeface="+mn-lt"/>
                        <a:ea typeface="+mn-ea"/>
                        <a:cs typeface="+mn-cs"/>
                      </a:defRPr>
                    </a:pPr>
                    <a:fld id="{389D5F13-F5D1-441D-9A72-A593D31F3081}" type="CATEGORYNAME">
                      <a:rPr lang="en-US" b="1"/>
                      <a:pPr>
                        <a:defRPr b="1">
                          <a:solidFill>
                            <a:schemeClr val="dk1"/>
                          </a:solidFill>
                        </a:defRPr>
                      </a:pPr>
                      <a:t>[CATEGORY NAME]</a:t>
                    </a:fld>
                    <a:r>
                      <a:rPr lang="en-US" b="1" baseline="0" dirty="0"/>
                      <a:t>
</a:t>
                    </a:r>
                    <a:fld id="{9C096224-F894-46BF-90FC-1E2357C80044}" type="PERCENTAGE">
                      <a:rPr lang="en-US" b="1" baseline="0"/>
                      <a:pPr>
                        <a:defRPr b="1">
                          <a:solidFill>
                            <a:schemeClr val="dk1"/>
                          </a:solidFill>
                        </a:defRPr>
                      </a:pPr>
                      <a:t>[PERCENTAGE]</a:t>
                    </a:fld>
                    <a:endParaRPr lang="en-US" b="1" baseline="0" dirty="0"/>
                  </a:p>
                </c:rich>
              </c:tx>
              <c:spPr>
                <a:solidFill>
                  <a:schemeClr val="lt1"/>
                </a:solidFill>
                <a:ln w="25400" cap="flat" cmpd="sng" algn="ctr">
                  <a:solidFill>
                    <a:schemeClr val="accent4"/>
                  </a:solidFill>
                  <a:prstDash val="solid"/>
                </a:ln>
                <a:effectLst/>
              </c:spPr>
              <c:txPr>
                <a:bodyPr rot="0" spcFirstLastPara="1" vertOverflow="ellipsis" vert="horz" wrap="square" lIns="38100" tIns="19050" rIns="38100" bIns="19050" anchor="ctr" anchorCtr="1">
                  <a:noAutofit/>
                </a:bodyPr>
                <a:lstStyle/>
                <a:p>
                  <a:pPr>
                    <a:defRPr sz="1197" b="1" i="0" u="none" strike="noStrike" kern="1200" baseline="0">
                      <a:solidFill>
                        <a:schemeClr val="dk1"/>
                      </a:solidFill>
                      <a:latin typeface="+mn-lt"/>
                      <a:ea typeface="+mn-ea"/>
                      <a:cs typeface="+mn-cs"/>
                    </a:defRPr>
                  </a:pPr>
                  <a:endParaRPr lang="en-US"/>
                </a:p>
              </c:txPr>
              <c:showLegendKey val="0"/>
              <c:showVal val="0"/>
              <c:showCatName val="1"/>
              <c:showSerName val="0"/>
              <c:showPercent val="1"/>
              <c:showBubbleSize val="0"/>
              <c:extLst>
                <c:ext xmlns:c15="http://schemas.microsoft.com/office/drawing/2012/chart" uri="{CE6537A1-D6FC-4f65-9D91-7224C49458BB}">
                  <c15:layout>
                    <c:manualLayout>
                      <c:w val="0.16613116233773942"/>
                      <c:h val="0.17913523967398812"/>
                    </c:manualLayout>
                  </c15:layout>
                  <c15:dlblFieldTable/>
                  <c15:showDataLabelsRange val="0"/>
                </c:ext>
                <c:ext xmlns:c16="http://schemas.microsoft.com/office/drawing/2014/chart" uri="{C3380CC4-5D6E-409C-BE32-E72D297353CC}">
                  <c16:uniqueId val="{00000003-911C-4620-B0C5-C17797FA0621}"/>
                </c:ext>
              </c:extLst>
            </c:dLbl>
            <c:dLbl>
              <c:idx val="2"/>
              <c:layout>
                <c:manualLayout>
                  <c:x val="-4.8625478581232388E-2"/>
                  <c:y val="-1.3839103445402658E-2"/>
                </c:manualLayout>
              </c:layou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5-911C-4620-B0C5-C17797FA0621}"/>
                </c:ext>
              </c:extLst>
            </c:dLbl>
            <c:dLbl>
              <c:idx val="3"/>
              <c:layout>
                <c:manualLayout>
                  <c:x val="-1.1641985118832623E-2"/>
                  <c:y val="-5.76109520400859E-2"/>
                </c:manualLayout>
              </c:layou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7-911C-4620-B0C5-C17797FA0621}"/>
                </c:ext>
              </c:extLst>
            </c:dLbl>
            <c:spPr>
              <a:solidFill>
                <a:schemeClr val="lt1"/>
              </a:solidFill>
              <a:ln w="25400" cap="flat" cmpd="sng" algn="ctr">
                <a:solidFill>
                  <a:schemeClr val="accent4"/>
                </a:solidFill>
                <a:prstDash val="solid"/>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dk1"/>
                    </a:solidFill>
                    <a:latin typeface="+mn-lt"/>
                    <a:ea typeface="+mn-ea"/>
                    <a:cs typeface="+mn-cs"/>
                  </a:defRPr>
                </a:pPr>
                <a:endParaRPr lang="en-US"/>
              </a:p>
            </c:txPr>
            <c:showLegendKey val="0"/>
            <c:showVal val="0"/>
            <c:showCatName val="1"/>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Sheet1!$A$2:$A$5</c:f>
              <c:strCache>
                <c:ptCount val="4"/>
                <c:pt idx="0">
                  <c:v>P 2:Social Welfare</c:v>
                </c:pt>
                <c:pt idx="1">
                  <c:v>P 3:Child &amp; Fam</c:v>
                </c:pt>
                <c:pt idx="2">
                  <c:v>P 4: Restorative</c:v>
                </c:pt>
                <c:pt idx="3">
                  <c:v>P 5:Develop</c:v>
                </c:pt>
              </c:strCache>
            </c:strRef>
          </c:cat>
          <c:val>
            <c:numRef>
              <c:f>Sheet1!$B$2:$B$5</c:f>
              <c:numCache>
                <c:formatCode>#,##0</c:formatCode>
                <c:ptCount val="4"/>
                <c:pt idx="0">
                  <c:v>2094549</c:v>
                </c:pt>
                <c:pt idx="1">
                  <c:v>4517975</c:v>
                </c:pt>
                <c:pt idx="2">
                  <c:v>824114</c:v>
                </c:pt>
                <c:pt idx="3">
                  <c:v>425912</c:v>
                </c:pt>
              </c:numCache>
            </c:numRef>
          </c:val>
          <c:extLst>
            <c:ext xmlns:c16="http://schemas.microsoft.com/office/drawing/2014/chart" uri="{C3380CC4-5D6E-409C-BE32-E72D297353CC}">
              <c16:uniqueId val="{00000008-911C-4620-B0C5-C17797FA0621}"/>
            </c:ext>
          </c:extLst>
        </c:ser>
        <c:dLbls>
          <c:showLegendKey val="0"/>
          <c:showVal val="0"/>
          <c:showCatName val="1"/>
          <c:showSerName val="0"/>
          <c:showPercent val="1"/>
          <c:showBubbleSize val="0"/>
          <c:showLeaderLines val="1"/>
        </c:dLbls>
      </c:pie3DChart>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2013/14</c:v>
                </c:pt>
              </c:strCache>
            </c:strRef>
          </c:tx>
          <c:spPr>
            <a:gradFill rotWithShape="1">
              <a:gsLst>
                <a:gs pos="0">
                  <a:schemeClr val="accent1">
                    <a:satMod val="103000"/>
                    <a:lumMod val="102000"/>
                    <a:tint val="94000"/>
                  </a:schemeClr>
                </a:gs>
                <a:gs pos="50000">
                  <a:schemeClr val="accent1">
                    <a:satMod val="110000"/>
                    <a:lumMod val="100000"/>
                    <a:shade val="100000"/>
                  </a:schemeClr>
                </a:gs>
                <a:gs pos="100000">
                  <a:schemeClr val="accent1">
                    <a:lumMod val="99000"/>
                    <a:satMod val="120000"/>
                    <a:shade val="78000"/>
                  </a:schemeClr>
                </a:gs>
              </a:gsLst>
              <a:lin ang="5400000" scaled="0"/>
            </a:gradFill>
            <a:ln>
              <a:noFill/>
            </a:ln>
            <a:effectLst>
              <a:outerShdw blurRad="57150" dist="19050" dir="5400000" algn="ctr" rotWithShape="0">
                <a:srgbClr val="000000">
                  <a:alpha val="63000"/>
                </a:srgbClr>
              </a:outerShdw>
            </a:effectLst>
          </c:spPr>
          <c:invertIfNegative val="0"/>
          <c:dLbls>
            <c:spPr>
              <a:noFill/>
              <a:ln>
                <a:noFill/>
              </a:ln>
              <a:effectLst/>
            </c:spPr>
            <c:txPr>
              <a:bodyPr rot="0" spcFirstLastPara="1" vertOverflow="ellipsis" vert="horz" wrap="square" anchor="ctr" anchorCtr="1"/>
              <a:lstStyle/>
              <a:p>
                <a:pPr>
                  <a:defRPr sz="1600" b="0" i="0" u="none" strike="noStrike" kern="1200" baseline="0">
                    <a:solidFill>
                      <a:schemeClr val="lt1">
                        <a:lumMod val="8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lt1">
                          <a:lumMod val="95000"/>
                          <a:alpha val="54000"/>
                        </a:schemeClr>
                      </a:solidFill>
                    </a:ln>
                    <a:effectLst/>
                  </c:spPr>
                </c15:leaderLines>
              </c:ext>
            </c:extLst>
          </c:dLbls>
          <c:cat>
            <c:strRef>
              <c:f>Sheet1!$A$2</c:f>
              <c:strCache>
                <c:ptCount val="1"/>
                <c:pt idx="0">
                  <c:v>Summary</c:v>
                </c:pt>
              </c:strCache>
            </c:strRef>
          </c:cat>
          <c:val>
            <c:numRef>
              <c:f>Sheet1!$B$2</c:f>
              <c:numCache>
                <c:formatCode>#,##0</c:formatCode>
                <c:ptCount val="1"/>
                <c:pt idx="0">
                  <c:v>5135711</c:v>
                </c:pt>
              </c:numCache>
            </c:numRef>
          </c:val>
          <c:extLst>
            <c:ext xmlns:c16="http://schemas.microsoft.com/office/drawing/2014/chart" uri="{C3380CC4-5D6E-409C-BE32-E72D297353CC}">
              <c16:uniqueId val="{00000000-C56C-468A-BF07-1EC26D41A127}"/>
            </c:ext>
          </c:extLst>
        </c:ser>
        <c:ser>
          <c:idx val="1"/>
          <c:order val="1"/>
          <c:tx>
            <c:strRef>
              <c:f>Sheet1!$C$1</c:f>
              <c:strCache>
                <c:ptCount val="1"/>
                <c:pt idx="0">
                  <c:v>2014/15</c:v>
                </c:pt>
              </c:strCache>
            </c:strRef>
          </c:tx>
          <c:spPr>
            <a:gradFill rotWithShape="1">
              <a:gsLst>
                <a:gs pos="0">
                  <a:schemeClr val="accent2">
                    <a:satMod val="103000"/>
                    <a:lumMod val="102000"/>
                    <a:tint val="94000"/>
                  </a:schemeClr>
                </a:gs>
                <a:gs pos="50000">
                  <a:schemeClr val="accent2">
                    <a:satMod val="110000"/>
                    <a:lumMod val="100000"/>
                    <a:shade val="100000"/>
                  </a:schemeClr>
                </a:gs>
                <a:gs pos="100000">
                  <a:schemeClr val="accent2">
                    <a:lumMod val="99000"/>
                    <a:satMod val="120000"/>
                    <a:shade val="78000"/>
                  </a:schemeClr>
                </a:gs>
              </a:gsLst>
              <a:lin ang="5400000" scaled="0"/>
            </a:gradFill>
            <a:ln>
              <a:noFill/>
            </a:ln>
            <a:effectLst>
              <a:outerShdw blurRad="57150" dist="19050" dir="5400000" algn="ctr" rotWithShape="0">
                <a:srgbClr val="000000">
                  <a:alpha val="63000"/>
                </a:srgbClr>
              </a:outerShdw>
            </a:effectLst>
          </c:spPr>
          <c:invertIfNegative val="0"/>
          <c:dLbls>
            <c:spPr>
              <a:noFill/>
              <a:ln>
                <a:noFill/>
              </a:ln>
              <a:effectLst/>
            </c:spPr>
            <c:txPr>
              <a:bodyPr rot="0" spcFirstLastPara="1" vertOverflow="ellipsis" vert="horz" wrap="square" anchor="ctr" anchorCtr="1"/>
              <a:lstStyle/>
              <a:p>
                <a:pPr>
                  <a:defRPr sz="1600" b="0" i="0" u="none" strike="noStrike" kern="1200" baseline="0">
                    <a:solidFill>
                      <a:schemeClr val="lt1">
                        <a:lumMod val="8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lt1">
                          <a:lumMod val="95000"/>
                          <a:alpha val="54000"/>
                        </a:schemeClr>
                      </a:solidFill>
                    </a:ln>
                    <a:effectLst/>
                  </c:spPr>
                </c15:leaderLines>
              </c:ext>
            </c:extLst>
          </c:dLbls>
          <c:cat>
            <c:strRef>
              <c:f>Sheet1!$A$2</c:f>
              <c:strCache>
                <c:ptCount val="1"/>
                <c:pt idx="0">
                  <c:v>Summary</c:v>
                </c:pt>
              </c:strCache>
            </c:strRef>
          </c:cat>
          <c:val>
            <c:numRef>
              <c:f>Sheet1!$C$2</c:f>
              <c:numCache>
                <c:formatCode>#,##0</c:formatCode>
                <c:ptCount val="1"/>
                <c:pt idx="0">
                  <c:v>5751175</c:v>
                </c:pt>
              </c:numCache>
            </c:numRef>
          </c:val>
          <c:extLst>
            <c:ext xmlns:c16="http://schemas.microsoft.com/office/drawing/2014/chart" uri="{C3380CC4-5D6E-409C-BE32-E72D297353CC}">
              <c16:uniqueId val="{00000001-C56C-468A-BF07-1EC26D41A127}"/>
            </c:ext>
          </c:extLst>
        </c:ser>
        <c:ser>
          <c:idx val="2"/>
          <c:order val="2"/>
          <c:tx>
            <c:strRef>
              <c:f>Sheet1!$D$1</c:f>
              <c:strCache>
                <c:ptCount val="1"/>
                <c:pt idx="0">
                  <c:v>2015/16</c:v>
                </c:pt>
              </c:strCache>
            </c:strRef>
          </c:tx>
          <c:spPr>
            <a:gradFill rotWithShape="1">
              <a:gsLst>
                <a:gs pos="0">
                  <a:schemeClr val="accent3">
                    <a:satMod val="103000"/>
                    <a:lumMod val="102000"/>
                    <a:tint val="94000"/>
                  </a:schemeClr>
                </a:gs>
                <a:gs pos="50000">
                  <a:schemeClr val="accent3">
                    <a:satMod val="110000"/>
                    <a:lumMod val="100000"/>
                    <a:shade val="100000"/>
                  </a:schemeClr>
                </a:gs>
                <a:gs pos="100000">
                  <a:schemeClr val="accent3">
                    <a:lumMod val="99000"/>
                    <a:satMod val="120000"/>
                    <a:shade val="78000"/>
                  </a:schemeClr>
                </a:gs>
              </a:gsLst>
              <a:lin ang="5400000" scaled="0"/>
            </a:gradFill>
            <a:ln>
              <a:noFill/>
            </a:ln>
            <a:effectLst>
              <a:outerShdw blurRad="57150" dist="19050" dir="5400000" algn="ctr" rotWithShape="0">
                <a:srgbClr val="000000">
                  <a:alpha val="63000"/>
                </a:srgbClr>
              </a:outerShdw>
            </a:effectLst>
          </c:spPr>
          <c:invertIfNegative val="0"/>
          <c:dLbls>
            <c:spPr>
              <a:noFill/>
              <a:ln>
                <a:noFill/>
              </a:ln>
              <a:effectLst/>
            </c:spPr>
            <c:txPr>
              <a:bodyPr rot="0" spcFirstLastPara="1" vertOverflow="ellipsis" vert="horz" wrap="square" anchor="ctr" anchorCtr="1"/>
              <a:lstStyle/>
              <a:p>
                <a:pPr>
                  <a:defRPr sz="1600" b="0" i="0" u="none" strike="noStrike" kern="1200" baseline="0">
                    <a:solidFill>
                      <a:schemeClr val="lt1">
                        <a:lumMod val="8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lt1">
                          <a:lumMod val="95000"/>
                          <a:alpha val="54000"/>
                        </a:schemeClr>
                      </a:solidFill>
                    </a:ln>
                    <a:effectLst/>
                  </c:spPr>
                </c15:leaderLines>
              </c:ext>
            </c:extLst>
          </c:dLbls>
          <c:cat>
            <c:strRef>
              <c:f>Sheet1!$A$2</c:f>
              <c:strCache>
                <c:ptCount val="1"/>
                <c:pt idx="0">
                  <c:v>Summary</c:v>
                </c:pt>
              </c:strCache>
            </c:strRef>
          </c:cat>
          <c:val>
            <c:numRef>
              <c:f>Sheet1!$D$2</c:f>
              <c:numCache>
                <c:formatCode>#,##0</c:formatCode>
                <c:ptCount val="1"/>
                <c:pt idx="0">
                  <c:v>6162130</c:v>
                </c:pt>
              </c:numCache>
            </c:numRef>
          </c:val>
          <c:extLst>
            <c:ext xmlns:c16="http://schemas.microsoft.com/office/drawing/2014/chart" uri="{C3380CC4-5D6E-409C-BE32-E72D297353CC}">
              <c16:uniqueId val="{00000002-C56C-468A-BF07-1EC26D41A127}"/>
            </c:ext>
          </c:extLst>
        </c:ser>
        <c:ser>
          <c:idx val="3"/>
          <c:order val="3"/>
          <c:tx>
            <c:strRef>
              <c:f>Sheet1!$E$1</c:f>
              <c:strCache>
                <c:ptCount val="1"/>
                <c:pt idx="0">
                  <c:v>  '2016/17 </c:v>
                </c:pt>
              </c:strCache>
            </c:strRef>
          </c:tx>
          <c:spPr>
            <a:gradFill rotWithShape="1">
              <a:gsLst>
                <a:gs pos="0">
                  <a:schemeClr val="accent4">
                    <a:satMod val="103000"/>
                    <a:lumMod val="102000"/>
                    <a:tint val="94000"/>
                  </a:schemeClr>
                </a:gs>
                <a:gs pos="50000">
                  <a:schemeClr val="accent4">
                    <a:satMod val="110000"/>
                    <a:lumMod val="100000"/>
                    <a:shade val="100000"/>
                  </a:schemeClr>
                </a:gs>
                <a:gs pos="100000">
                  <a:schemeClr val="accent4">
                    <a:lumMod val="99000"/>
                    <a:satMod val="120000"/>
                    <a:shade val="78000"/>
                  </a:schemeClr>
                </a:gs>
              </a:gsLst>
              <a:lin ang="5400000" scaled="0"/>
            </a:gradFill>
            <a:ln>
              <a:noFill/>
            </a:ln>
            <a:effectLst>
              <a:outerShdw blurRad="57150" dist="19050" dir="5400000" algn="ctr" rotWithShape="0">
                <a:srgbClr val="000000">
                  <a:alpha val="63000"/>
                </a:srgbClr>
              </a:outerShdw>
            </a:effectLst>
          </c:spPr>
          <c:invertIfNegative val="0"/>
          <c:dLbls>
            <c:spPr>
              <a:noFill/>
              <a:ln>
                <a:noFill/>
              </a:ln>
              <a:effectLst/>
            </c:spPr>
            <c:txPr>
              <a:bodyPr rot="0" spcFirstLastPara="1" vertOverflow="ellipsis" vert="horz" wrap="square" anchor="ctr" anchorCtr="1"/>
              <a:lstStyle/>
              <a:p>
                <a:pPr>
                  <a:defRPr sz="1600" b="0" i="0" u="none" strike="noStrike" kern="1200" baseline="0">
                    <a:solidFill>
                      <a:schemeClr val="lt1">
                        <a:lumMod val="8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lt1">
                          <a:lumMod val="95000"/>
                          <a:alpha val="54000"/>
                        </a:schemeClr>
                      </a:solidFill>
                    </a:ln>
                    <a:effectLst/>
                  </c:spPr>
                </c15:leaderLines>
              </c:ext>
            </c:extLst>
          </c:dLbls>
          <c:cat>
            <c:strRef>
              <c:f>Sheet1!$A$2</c:f>
              <c:strCache>
                <c:ptCount val="1"/>
                <c:pt idx="0">
                  <c:v>Summary</c:v>
                </c:pt>
              </c:strCache>
            </c:strRef>
          </c:cat>
          <c:val>
            <c:numRef>
              <c:f>Sheet1!$E$2</c:f>
              <c:numCache>
                <c:formatCode>#,##0</c:formatCode>
                <c:ptCount val="1"/>
                <c:pt idx="0">
                  <c:v>6560076</c:v>
                </c:pt>
              </c:numCache>
            </c:numRef>
          </c:val>
          <c:extLst>
            <c:ext xmlns:c16="http://schemas.microsoft.com/office/drawing/2014/chart" uri="{C3380CC4-5D6E-409C-BE32-E72D297353CC}">
              <c16:uniqueId val="{00000003-C56C-468A-BF07-1EC26D41A127}"/>
            </c:ext>
          </c:extLst>
        </c:ser>
        <c:ser>
          <c:idx val="4"/>
          <c:order val="4"/>
          <c:tx>
            <c:strRef>
              <c:f>Sheet1!$F$1</c:f>
              <c:strCache>
                <c:ptCount val="1"/>
                <c:pt idx="0">
                  <c:v>  2017/18 Budget</c:v>
                </c:pt>
              </c:strCache>
            </c:strRef>
          </c:tx>
          <c:spPr>
            <a:gradFill rotWithShape="1">
              <a:gsLst>
                <a:gs pos="0">
                  <a:schemeClr val="accent5">
                    <a:satMod val="103000"/>
                    <a:lumMod val="102000"/>
                    <a:tint val="94000"/>
                  </a:schemeClr>
                </a:gs>
                <a:gs pos="50000">
                  <a:schemeClr val="accent5">
                    <a:satMod val="110000"/>
                    <a:lumMod val="100000"/>
                    <a:shade val="100000"/>
                  </a:schemeClr>
                </a:gs>
                <a:gs pos="100000">
                  <a:schemeClr val="accent5">
                    <a:lumMod val="99000"/>
                    <a:satMod val="120000"/>
                    <a:shade val="78000"/>
                  </a:schemeClr>
                </a:gs>
              </a:gsLst>
              <a:lin ang="5400000" scaled="0"/>
            </a:gradFill>
            <a:ln>
              <a:noFill/>
            </a:ln>
            <a:effectLst>
              <a:outerShdw blurRad="57150" dist="19050" dir="5400000" algn="ctr" rotWithShape="0">
                <a:srgbClr val="000000">
                  <a:alpha val="63000"/>
                </a:srgbClr>
              </a:outerShdw>
            </a:effectLst>
          </c:spPr>
          <c:invertIfNegative val="0"/>
          <c:dLbls>
            <c:spPr>
              <a:noFill/>
              <a:ln>
                <a:noFill/>
              </a:ln>
              <a:effectLst/>
            </c:spPr>
            <c:txPr>
              <a:bodyPr rot="0" spcFirstLastPara="1" vertOverflow="ellipsis" vert="horz" wrap="square" anchor="ctr" anchorCtr="1"/>
              <a:lstStyle/>
              <a:p>
                <a:pPr>
                  <a:defRPr sz="1600" b="0" i="0" u="none" strike="noStrike" kern="1200" baseline="0">
                    <a:solidFill>
                      <a:schemeClr val="lt1">
                        <a:lumMod val="8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lt1">
                          <a:lumMod val="95000"/>
                          <a:alpha val="54000"/>
                        </a:schemeClr>
                      </a:solidFill>
                    </a:ln>
                    <a:effectLst/>
                  </c:spPr>
                </c15:leaderLines>
              </c:ext>
            </c:extLst>
          </c:dLbls>
          <c:cat>
            <c:strRef>
              <c:f>Sheet1!$A$2</c:f>
              <c:strCache>
                <c:ptCount val="1"/>
                <c:pt idx="0">
                  <c:v>Summary</c:v>
                </c:pt>
              </c:strCache>
            </c:strRef>
          </c:cat>
          <c:val>
            <c:numRef>
              <c:f>Sheet1!$F$2</c:f>
              <c:numCache>
                <c:formatCode>#,##0</c:formatCode>
                <c:ptCount val="1"/>
                <c:pt idx="0">
                  <c:v>7055590.9204000011</c:v>
                </c:pt>
              </c:numCache>
            </c:numRef>
          </c:val>
          <c:extLst>
            <c:ext xmlns:c16="http://schemas.microsoft.com/office/drawing/2014/chart" uri="{C3380CC4-5D6E-409C-BE32-E72D297353CC}">
              <c16:uniqueId val="{00000004-C56C-468A-BF07-1EC26D41A127}"/>
            </c:ext>
          </c:extLst>
        </c:ser>
        <c:ser>
          <c:idx val="5"/>
          <c:order val="5"/>
          <c:tx>
            <c:strRef>
              <c:f>Sheet1!$G$1</c:f>
              <c:strCache>
                <c:ptCount val="1"/>
                <c:pt idx="0">
                  <c:v>  2018/19 MTEF</c:v>
                </c:pt>
              </c:strCache>
            </c:strRef>
          </c:tx>
          <c:spPr>
            <a:gradFill rotWithShape="1">
              <a:gsLst>
                <a:gs pos="0">
                  <a:schemeClr val="accent6">
                    <a:satMod val="103000"/>
                    <a:lumMod val="102000"/>
                    <a:tint val="94000"/>
                  </a:schemeClr>
                </a:gs>
                <a:gs pos="50000">
                  <a:schemeClr val="accent6">
                    <a:satMod val="110000"/>
                    <a:lumMod val="100000"/>
                    <a:shade val="100000"/>
                  </a:schemeClr>
                </a:gs>
                <a:gs pos="100000">
                  <a:schemeClr val="accent6">
                    <a:lumMod val="99000"/>
                    <a:satMod val="120000"/>
                    <a:shade val="78000"/>
                  </a:schemeClr>
                </a:gs>
              </a:gsLst>
              <a:lin ang="5400000" scaled="0"/>
            </a:gradFill>
            <a:ln>
              <a:noFill/>
            </a:ln>
            <a:effectLst>
              <a:outerShdw blurRad="57150" dist="19050" dir="5400000" algn="ctr" rotWithShape="0">
                <a:srgbClr val="000000">
                  <a:alpha val="63000"/>
                </a:srgbClr>
              </a:outerShdw>
            </a:effectLst>
          </c:spPr>
          <c:invertIfNegative val="0"/>
          <c:dLbls>
            <c:spPr>
              <a:noFill/>
              <a:ln>
                <a:noFill/>
              </a:ln>
              <a:effectLst/>
            </c:spPr>
            <c:txPr>
              <a:bodyPr rot="0" spcFirstLastPara="1" vertOverflow="ellipsis" vert="horz" wrap="square" anchor="ctr" anchorCtr="1"/>
              <a:lstStyle/>
              <a:p>
                <a:pPr>
                  <a:defRPr sz="1600" b="0" i="0" u="none" strike="noStrike" kern="1200" baseline="0">
                    <a:solidFill>
                      <a:schemeClr val="lt1">
                        <a:lumMod val="8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lt1">
                          <a:lumMod val="95000"/>
                          <a:alpha val="54000"/>
                        </a:schemeClr>
                      </a:solidFill>
                    </a:ln>
                    <a:effectLst/>
                  </c:spPr>
                </c15:leaderLines>
              </c:ext>
            </c:extLst>
          </c:dLbls>
          <c:cat>
            <c:strRef>
              <c:f>Sheet1!$A$2</c:f>
              <c:strCache>
                <c:ptCount val="1"/>
                <c:pt idx="0">
                  <c:v>Summary</c:v>
                </c:pt>
              </c:strCache>
            </c:strRef>
          </c:cat>
          <c:val>
            <c:numRef>
              <c:f>Sheet1!$G$2</c:f>
              <c:numCache>
                <c:formatCode>#,##0</c:formatCode>
                <c:ptCount val="1"/>
                <c:pt idx="0">
                  <c:v>7486893.0217832001</c:v>
                </c:pt>
              </c:numCache>
            </c:numRef>
          </c:val>
          <c:extLst>
            <c:ext xmlns:c16="http://schemas.microsoft.com/office/drawing/2014/chart" uri="{C3380CC4-5D6E-409C-BE32-E72D297353CC}">
              <c16:uniqueId val="{00000005-C56C-468A-BF07-1EC26D41A127}"/>
            </c:ext>
          </c:extLst>
        </c:ser>
        <c:ser>
          <c:idx val="6"/>
          <c:order val="6"/>
          <c:tx>
            <c:strRef>
              <c:f>Sheet1!$H$1</c:f>
              <c:strCache>
                <c:ptCount val="1"/>
                <c:pt idx="0">
                  <c:v>  2019/20 MTEF</c:v>
                </c:pt>
              </c:strCache>
            </c:strRef>
          </c:tx>
          <c:spPr>
            <a:gradFill rotWithShape="1">
              <a:gsLst>
                <a:gs pos="0">
                  <a:schemeClr val="accent1">
                    <a:lumMod val="60000"/>
                    <a:satMod val="103000"/>
                    <a:lumMod val="102000"/>
                    <a:tint val="94000"/>
                  </a:schemeClr>
                </a:gs>
                <a:gs pos="50000">
                  <a:schemeClr val="accent1">
                    <a:lumMod val="60000"/>
                    <a:satMod val="110000"/>
                    <a:lumMod val="100000"/>
                    <a:shade val="100000"/>
                  </a:schemeClr>
                </a:gs>
                <a:gs pos="100000">
                  <a:schemeClr val="accent1">
                    <a:lumMod val="60000"/>
                    <a:lumMod val="99000"/>
                    <a:satMod val="120000"/>
                    <a:shade val="78000"/>
                  </a:schemeClr>
                </a:gs>
              </a:gsLst>
              <a:lin ang="5400000" scaled="0"/>
            </a:gradFill>
            <a:ln>
              <a:noFill/>
            </a:ln>
            <a:effectLst>
              <a:outerShdw blurRad="57150" dist="19050" dir="5400000" algn="ctr" rotWithShape="0">
                <a:srgbClr val="000000">
                  <a:alpha val="63000"/>
                </a:srgbClr>
              </a:outerShdw>
            </a:effectLst>
          </c:spPr>
          <c:invertIfNegative val="0"/>
          <c:dLbls>
            <c:spPr>
              <a:noFill/>
              <a:ln>
                <a:noFill/>
              </a:ln>
              <a:effectLst/>
            </c:spPr>
            <c:txPr>
              <a:bodyPr rot="0" spcFirstLastPara="1" vertOverflow="ellipsis" vert="horz" wrap="square" anchor="ctr" anchorCtr="1"/>
              <a:lstStyle/>
              <a:p>
                <a:pPr>
                  <a:defRPr sz="1600" b="0" i="0" u="none" strike="noStrike" kern="1200" baseline="0">
                    <a:solidFill>
                      <a:schemeClr val="lt1">
                        <a:lumMod val="8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lt1">
                          <a:lumMod val="95000"/>
                          <a:alpha val="54000"/>
                        </a:schemeClr>
                      </a:solidFill>
                    </a:ln>
                    <a:effectLst/>
                  </c:spPr>
                </c15:leaderLines>
              </c:ext>
            </c:extLst>
          </c:dLbls>
          <c:cat>
            <c:strRef>
              <c:f>Sheet1!$A$2</c:f>
              <c:strCache>
                <c:ptCount val="1"/>
                <c:pt idx="0">
                  <c:v>Summary</c:v>
                </c:pt>
              </c:strCache>
            </c:strRef>
          </c:cat>
          <c:val>
            <c:numRef>
              <c:f>Sheet1!$H$2</c:f>
              <c:numCache>
                <c:formatCode>#,##0</c:formatCode>
                <c:ptCount val="1"/>
                <c:pt idx="0">
                  <c:v>7789187</c:v>
                </c:pt>
              </c:numCache>
            </c:numRef>
          </c:val>
          <c:extLst>
            <c:ext xmlns:c16="http://schemas.microsoft.com/office/drawing/2014/chart" uri="{C3380CC4-5D6E-409C-BE32-E72D297353CC}">
              <c16:uniqueId val="{00000006-C56C-468A-BF07-1EC26D41A127}"/>
            </c:ext>
          </c:extLst>
        </c:ser>
        <c:dLbls>
          <c:showLegendKey val="0"/>
          <c:showVal val="1"/>
          <c:showCatName val="0"/>
          <c:showSerName val="0"/>
          <c:showPercent val="0"/>
          <c:showBubbleSize val="0"/>
        </c:dLbls>
        <c:gapWidth val="75"/>
        <c:axId val="402763928"/>
        <c:axId val="402764712"/>
      </c:barChart>
      <c:catAx>
        <c:axId val="402763928"/>
        <c:scaling>
          <c:orientation val="minMax"/>
        </c:scaling>
        <c:delete val="0"/>
        <c:axPos val="b"/>
        <c:numFmt formatCode="General" sourceLinked="1"/>
        <c:majorTickMark val="none"/>
        <c:minorTickMark val="none"/>
        <c:tickLblPos val="nextTo"/>
        <c:spPr>
          <a:noFill/>
          <a:ln w="12700" cap="flat" cmpd="sng" algn="ctr">
            <a:solidFill>
              <a:schemeClr val="lt1">
                <a:lumMod val="95000"/>
                <a:alpha val="54000"/>
              </a:schemeClr>
            </a:solidFill>
            <a:round/>
          </a:ln>
          <a:effectLst/>
        </c:spPr>
        <c:txPr>
          <a:bodyPr rot="-60000000" spcFirstLastPara="1" vertOverflow="ellipsis" vert="horz" wrap="square" anchor="ctr" anchorCtr="1"/>
          <a:lstStyle/>
          <a:p>
            <a:pPr>
              <a:defRPr sz="1600" b="0" i="0" u="none" strike="noStrike" kern="1200" baseline="0">
                <a:solidFill>
                  <a:schemeClr val="lt1">
                    <a:lumMod val="85000"/>
                  </a:schemeClr>
                </a:solidFill>
                <a:latin typeface="+mn-lt"/>
                <a:ea typeface="+mn-ea"/>
                <a:cs typeface="+mn-cs"/>
              </a:defRPr>
            </a:pPr>
            <a:endParaRPr lang="en-US"/>
          </a:p>
        </c:txPr>
        <c:crossAx val="402764712"/>
        <c:crosses val="autoZero"/>
        <c:auto val="1"/>
        <c:lblAlgn val="ctr"/>
        <c:lblOffset val="100"/>
        <c:noMultiLvlLbl val="0"/>
      </c:catAx>
      <c:valAx>
        <c:axId val="402764712"/>
        <c:scaling>
          <c:orientation val="minMax"/>
        </c:scaling>
        <c:delete val="0"/>
        <c:axPos val="l"/>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600" b="0" i="0" u="none" strike="noStrike" kern="1200" baseline="0">
                <a:solidFill>
                  <a:schemeClr val="lt1">
                    <a:lumMod val="85000"/>
                  </a:schemeClr>
                </a:solidFill>
                <a:latin typeface="+mn-lt"/>
                <a:ea typeface="+mn-ea"/>
                <a:cs typeface="+mn-cs"/>
              </a:defRPr>
            </a:pPr>
            <a:endParaRPr lang="en-US"/>
          </a:p>
        </c:txPr>
        <c:crossAx val="402763928"/>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600" b="0" i="0" u="none" strike="noStrike" kern="1200" baseline="0">
              <a:solidFill>
                <a:schemeClr val="lt1">
                  <a:lumMod val="85000"/>
                </a:schemeClr>
              </a:solidFill>
              <a:latin typeface="+mn-lt"/>
              <a:ea typeface="+mn-ea"/>
              <a:cs typeface="+mn-cs"/>
            </a:defRPr>
          </a:pPr>
          <a:endParaRPr lang="en-US"/>
        </a:p>
      </c:txPr>
    </c:legend>
    <c:plotVisOnly val="1"/>
    <c:dispBlanksAs val="gap"/>
    <c:showDLblsOverMax val="0"/>
  </c:chart>
  <c:spPr>
    <a:gradFill flip="none" rotWithShape="1">
      <a:gsLst>
        <a:gs pos="0">
          <a:schemeClr val="dk1">
            <a:lumMod val="65000"/>
            <a:lumOff val="35000"/>
          </a:schemeClr>
        </a:gs>
        <a:gs pos="100000">
          <a:schemeClr val="dk1">
            <a:lumMod val="85000"/>
            <a:lumOff val="15000"/>
          </a:schemeClr>
        </a:gs>
      </a:gsLst>
      <a:path path="circle">
        <a:fillToRect l="50000" t="50000" r="50000" b="50000"/>
      </a:path>
      <a:tileRect/>
    </a:gradFill>
    <a:ln>
      <a:noFill/>
    </a:ln>
    <a:effectLst/>
  </c:spPr>
  <c:txPr>
    <a:bodyPr/>
    <a:lstStyle/>
    <a:p>
      <a:pPr>
        <a:defRPr sz="1600"/>
      </a:pPr>
      <a:endParaRPr lang="en-US"/>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2013/14</c:v>
                </c:pt>
              </c:strCache>
            </c:strRef>
          </c:tx>
          <c:spPr>
            <a:gradFill rotWithShape="1">
              <a:gsLst>
                <a:gs pos="0">
                  <a:schemeClr val="accent1">
                    <a:satMod val="103000"/>
                    <a:lumMod val="102000"/>
                    <a:tint val="94000"/>
                  </a:schemeClr>
                </a:gs>
                <a:gs pos="50000">
                  <a:schemeClr val="accent1">
                    <a:satMod val="110000"/>
                    <a:lumMod val="100000"/>
                    <a:shade val="100000"/>
                  </a:schemeClr>
                </a:gs>
                <a:gs pos="100000">
                  <a:schemeClr val="accent1">
                    <a:lumMod val="99000"/>
                    <a:satMod val="120000"/>
                    <a:shade val="78000"/>
                  </a:schemeClr>
                </a:gs>
              </a:gsLst>
              <a:lin ang="5400000" scaled="0"/>
            </a:gradFill>
            <a:ln>
              <a:noFill/>
            </a:ln>
            <a:effectLst>
              <a:outerShdw blurRad="57150" dist="19050" dir="5400000" algn="ctr" rotWithShape="0">
                <a:srgbClr val="000000">
                  <a:alpha val="63000"/>
                </a:srgbClr>
              </a:outerShdw>
            </a:effectLst>
          </c:spPr>
          <c:invertIfNegative val="0"/>
          <c:cat>
            <c:strRef>
              <c:f>Sheet1!$A$2:$A$5</c:f>
              <c:strCache>
                <c:ptCount val="4"/>
                <c:pt idx="0">
                  <c:v>Children and Families</c:v>
                </c:pt>
                <c:pt idx="1">
                  <c:v>Development and Research</c:v>
                </c:pt>
                <c:pt idx="2">
                  <c:v>Restorative Services</c:v>
                </c:pt>
                <c:pt idx="3">
                  <c:v>Social Welfare Services</c:v>
                </c:pt>
              </c:strCache>
            </c:strRef>
          </c:cat>
          <c:val>
            <c:numRef>
              <c:f>Sheet1!$B$2:$B$5</c:f>
              <c:numCache>
                <c:formatCode>#,##0</c:formatCode>
                <c:ptCount val="4"/>
                <c:pt idx="0">
                  <c:v>2790775</c:v>
                </c:pt>
                <c:pt idx="1">
                  <c:v>329160</c:v>
                </c:pt>
                <c:pt idx="2">
                  <c:v>459401</c:v>
                </c:pt>
                <c:pt idx="3">
                  <c:v>1556375</c:v>
                </c:pt>
              </c:numCache>
            </c:numRef>
          </c:val>
          <c:extLst>
            <c:ext xmlns:c16="http://schemas.microsoft.com/office/drawing/2014/chart" uri="{C3380CC4-5D6E-409C-BE32-E72D297353CC}">
              <c16:uniqueId val="{00000000-C56C-468A-BF07-1EC26D41A127}"/>
            </c:ext>
          </c:extLst>
        </c:ser>
        <c:ser>
          <c:idx val="1"/>
          <c:order val="1"/>
          <c:tx>
            <c:strRef>
              <c:f>Sheet1!$C$1</c:f>
              <c:strCache>
                <c:ptCount val="1"/>
                <c:pt idx="0">
                  <c:v>2014/15</c:v>
                </c:pt>
              </c:strCache>
            </c:strRef>
          </c:tx>
          <c:spPr>
            <a:gradFill rotWithShape="1">
              <a:gsLst>
                <a:gs pos="0">
                  <a:schemeClr val="accent2">
                    <a:satMod val="103000"/>
                    <a:lumMod val="102000"/>
                    <a:tint val="94000"/>
                  </a:schemeClr>
                </a:gs>
                <a:gs pos="50000">
                  <a:schemeClr val="accent2">
                    <a:satMod val="110000"/>
                    <a:lumMod val="100000"/>
                    <a:shade val="100000"/>
                  </a:schemeClr>
                </a:gs>
                <a:gs pos="100000">
                  <a:schemeClr val="accent2">
                    <a:lumMod val="99000"/>
                    <a:satMod val="120000"/>
                    <a:shade val="78000"/>
                  </a:schemeClr>
                </a:gs>
              </a:gsLst>
              <a:lin ang="5400000" scaled="0"/>
            </a:gradFill>
            <a:ln>
              <a:noFill/>
            </a:ln>
            <a:effectLst>
              <a:outerShdw blurRad="57150" dist="19050" dir="5400000" algn="ctr" rotWithShape="0">
                <a:srgbClr val="000000">
                  <a:alpha val="63000"/>
                </a:srgbClr>
              </a:outerShdw>
            </a:effectLst>
          </c:spPr>
          <c:invertIfNegative val="0"/>
          <c:cat>
            <c:strRef>
              <c:f>Sheet1!$A$2:$A$5</c:f>
              <c:strCache>
                <c:ptCount val="4"/>
                <c:pt idx="0">
                  <c:v>Children and Families</c:v>
                </c:pt>
                <c:pt idx="1">
                  <c:v>Development and Research</c:v>
                </c:pt>
                <c:pt idx="2">
                  <c:v>Restorative Services</c:v>
                </c:pt>
                <c:pt idx="3">
                  <c:v>Social Welfare Services</c:v>
                </c:pt>
              </c:strCache>
            </c:strRef>
          </c:cat>
          <c:val>
            <c:numRef>
              <c:f>Sheet1!$C$2:$C$5</c:f>
              <c:numCache>
                <c:formatCode>#,##0</c:formatCode>
                <c:ptCount val="4"/>
                <c:pt idx="0">
                  <c:v>3184202</c:v>
                </c:pt>
                <c:pt idx="1">
                  <c:v>408256</c:v>
                </c:pt>
                <c:pt idx="2">
                  <c:v>533965</c:v>
                </c:pt>
                <c:pt idx="3">
                  <c:v>1624752</c:v>
                </c:pt>
              </c:numCache>
            </c:numRef>
          </c:val>
          <c:extLst>
            <c:ext xmlns:c16="http://schemas.microsoft.com/office/drawing/2014/chart" uri="{C3380CC4-5D6E-409C-BE32-E72D297353CC}">
              <c16:uniqueId val="{00000001-C56C-468A-BF07-1EC26D41A127}"/>
            </c:ext>
          </c:extLst>
        </c:ser>
        <c:ser>
          <c:idx val="2"/>
          <c:order val="2"/>
          <c:tx>
            <c:strRef>
              <c:f>Sheet1!$D$1</c:f>
              <c:strCache>
                <c:ptCount val="1"/>
                <c:pt idx="0">
                  <c:v>2015/16</c:v>
                </c:pt>
              </c:strCache>
            </c:strRef>
          </c:tx>
          <c:spPr>
            <a:gradFill rotWithShape="1">
              <a:gsLst>
                <a:gs pos="0">
                  <a:schemeClr val="accent3">
                    <a:satMod val="103000"/>
                    <a:lumMod val="102000"/>
                    <a:tint val="94000"/>
                  </a:schemeClr>
                </a:gs>
                <a:gs pos="50000">
                  <a:schemeClr val="accent3">
                    <a:satMod val="110000"/>
                    <a:lumMod val="100000"/>
                    <a:shade val="100000"/>
                  </a:schemeClr>
                </a:gs>
                <a:gs pos="100000">
                  <a:schemeClr val="accent3">
                    <a:lumMod val="99000"/>
                    <a:satMod val="120000"/>
                    <a:shade val="78000"/>
                  </a:schemeClr>
                </a:gs>
              </a:gsLst>
              <a:lin ang="5400000" scaled="0"/>
            </a:gradFill>
            <a:ln>
              <a:noFill/>
            </a:ln>
            <a:effectLst>
              <a:outerShdw blurRad="57150" dist="19050" dir="5400000" algn="ctr" rotWithShape="0">
                <a:srgbClr val="000000">
                  <a:alpha val="63000"/>
                </a:srgbClr>
              </a:outerShdw>
            </a:effectLst>
          </c:spPr>
          <c:invertIfNegative val="0"/>
          <c:cat>
            <c:strRef>
              <c:f>Sheet1!$A$2:$A$5</c:f>
              <c:strCache>
                <c:ptCount val="4"/>
                <c:pt idx="0">
                  <c:v>Children and Families</c:v>
                </c:pt>
                <c:pt idx="1">
                  <c:v>Development and Research</c:v>
                </c:pt>
                <c:pt idx="2">
                  <c:v>Restorative Services</c:v>
                </c:pt>
                <c:pt idx="3">
                  <c:v>Social Welfare Services</c:v>
                </c:pt>
              </c:strCache>
            </c:strRef>
          </c:cat>
          <c:val>
            <c:numRef>
              <c:f>Sheet1!$D$2:$D$5</c:f>
              <c:numCache>
                <c:formatCode>#,##0</c:formatCode>
                <c:ptCount val="4"/>
                <c:pt idx="0">
                  <c:v>3494006</c:v>
                </c:pt>
                <c:pt idx="1">
                  <c:v>457325</c:v>
                </c:pt>
                <c:pt idx="2">
                  <c:v>544772</c:v>
                </c:pt>
                <c:pt idx="3">
                  <c:v>1666027</c:v>
                </c:pt>
              </c:numCache>
            </c:numRef>
          </c:val>
          <c:extLst>
            <c:ext xmlns:c16="http://schemas.microsoft.com/office/drawing/2014/chart" uri="{C3380CC4-5D6E-409C-BE32-E72D297353CC}">
              <c16:uniqueId val="{00000002-C56C-468A-BF07-1EC26D41A127}"/>
            </c:ext>
          </c:extLst>
        </c:ser>
        <c:ser>
          <c:idx val="3"/>
          <c:order val="3"/>
          <c:tx>
            <c:strRef>
              <c:f>Sheet1!$E$1</c:f>
              <c:strCache>
                <c:ptCount val="1"/>
                <c:pt idx="0">
                  <c:v>  '2016/17 </c:v>
                </c:pt>
              </c:strCache>
            </c:strRef>
          </c:tx>
          <c:spPr>
            <a:gradFill rotWithShape="1">
              <a:gsLst>
                <a:gs pos="0">
                  <a:schemeClr val="accent4">
                    <a:satMod val="103000"/>
                    <a:lumMod val="102000"/>
                    <a:tint val="94000"/>
                  </a:schemeClr>
                </a:gs>
                <a:gs pos="50000">
                  <a:schemeClr val="accent4">
                    <a:satMod val="110000"/>
                    <a:lumMod val="100000"/>
                    <a:shade val="100000"/>
                  </a:schemeClr>
                </a:gs>
                <a:gs pos="100000">
                  <a:schemeClr val="accent4">
                    <a:lumMod val="99000"/>
                    <a:satMod val="120000"/>
                    <a:shade val="78000"/>
                  </a:schemeClr>
                </a:gs>
              </a:gsLst>
              <a:lin ang="5400000" scaled="0"/>
            </a:gradFill>
            <a:ln>
              <a:noFill/>
            </a:ln>
            <a:effectLst>
              <a:outerShdw blurRad="57150" dist="19050" dir="5400000" algn="ctr" rotWithShape="0">
                <a:srgbClr val="000000">
                  <a:alpha val="63000"/>
                </a:srgbClr>
              </a:outerShdw>
            </a:effectLst>
          </c:spPr>
          <c:invertIfNegative val="0"/>
          <c:cat>
            <c:strRef>
              <c:f>Sheet1!$A$2:$A$5</c:f>
              <c:strCache>
                <c:ptCount val="4"/>
                <c:pt idx="0">
                  <c:v>Children and Families</c:v>
                </c:pt>
                <c:pt idx="1">
                  <c:v>Development and Research</c:v>
                </c:pt>
                <c:pt idx="2">
                  <c:v>Restorative Services</c:v>
                </c:pt>
                <c:pt idx="3">
                  <c:v>Social Welfare Services</c:v>
                </c:pt>
              </c:strCache>
            </c:strRef>
          </c:cat>
          <c:val>
            <c:numRef>
              <c:f>Sheet1!$E$2:$E$5</c:f>
              <c:numCache>
                <c:formatCode>#,##0</c:formatCode>
                <c:ptCount val="4"/>
                <c:pt idx="0">
                  <c:v>3693193</c:v>
                </c:pt>
                <c:pt idx="1">
                  <c:v>517608</c:v>
                </c:pt>
                <c:pt idx="2">
                  <c:v>617342</c:v>
                </c:pt>
                <c:pt idx="3">
                  <c:v>1731933</c:v>
                </c:pt>
              </c:numCache>
            </c:numRef>
          </c:val>
          <c:extLst>
            <c:ext xmlns:c16="http://schemas.microsoft.com/office/drawing/2014/chart" uri="{C3380CC4-5D6E-409C-BE32-E72D297353CC}">
              <c16:uniqueId val="{00000003-C56C-468A-BF07-1EC26D41A127}"/>
            </c:ext>
          </c:extLst>
        </c:ser>
        <c:ser>
          <c:idx val="4"/>
          <c:order val="4"/>
          <c:tx>
            <c:strRef>
              <c:f>Sheet1!$F$1</c:f>
              <c:strCache>
                <c:ptCount val="1"/>
                <c:pt idx="0">
                  <c:v>  2017/18 Budget</c:v>
                </c:pt>
              </c:strCache>
            </c:strRef>
          </c:tx>
          <c:spPr>
            <a:gradFill rotWithShape="1">
              <a:gsLst>
                <a:gs pos="0">
                  <a:schemeClr val="accent5">
                    <a:satMod val="103000"/>
                    <a:lumMod val="102000"/>
                    <a:tint val="94000"/>
                  </a:schemeClr>
                </a:gs>
                <a:gs pos="50000">
                  <a:schemeClr val="accent5">
                    <a:satMod val="110000"/>
                    <a:lumMod val="100000"/>
                    <a:shade val="100000"/>
                  </a:schemeClr>
                </a:gs>
                <a:gs pos="100000">
                  <a:schemeClr val="accent5">
                    <a:lumMod val="99000"/>
                    <a:satMod val="120000"/>
                    <a:shade val="78000"/>
                  </a:schemeClr>
                </a:gs>
              </a:gsLst>
              <a:lin ang="5400000" scaled="0"/>
            </a:gradFill>
            <a:ln>
              <a:noFill/>
            </a:ln>
            <a:effectLst>
              <a:outerShdw blurRad="57150" dist="19050" dir="5400000" algn="ctr" rotWithShape="0">
                <a:srgbClr val="000000">
                  <a:alpha val="63000"/>
                </a:srgbClr>
              </a:outerShdw>
            </a:effectLst>
          </c:spPr>
          <c:invertIfNegative val="0"/>
          <c:cat>
            <c:strRef>
              <c:f>Sheet1!$A$2:$A$5</c:f>
              <c:strCache>
                <c:ptCount val="4"/>
                <c:pt idx="0">
                  <c:v>Children and Families</c:v>
                </c:pt>
                <c:pt idx="1">
                  <c:v>Development and Research</c:v>
                </c:pt>
                <c:pt idx="2">
                  <c:v>Restorative Services</c:v>
                </c:pt>
                <c:pt idx="3">
                  <c:v>Social Welfare Services</c:v>
                </c:pt>
              </c:strCache>
            </c:strRef>
          </c:cat>
          <c:val>
            <c:numRef>
              <c:f>Sheet1!$F$2:$F$5</c:f>
              <c:numCache>
                <c:formatCode>#,##0</c:formatCode>
                <c:ptCount val="4"/>
                <c:pt idx="0">
                  <c:v>3953358.2500000005</c:v>
                </c:pt>
                <c:pt idx="1">
                  <c:v>550995.77040000004</c:v>
                </c:pt>
                <c:pt idx="2">
                  <c:v>682257.2</c:v>
                </c:pt>
                <c:pt idx="3">
                  <c:v>1868979.7000000002</c:v>
                </c:pt>
              </c:numCache>
            </c:numRef>
          </c:val>
          <c:extLst>
            <c:ext xmlns:c16="http://schemas.microsoft.com/office/drawing/2014/chart" uri="{C3380CC4-5D6E-409C-BE32-E72D297353CC}">
              <c16:uniqueId val="{00000004-C56C-468A-BF07-1EC26D41A127}"/>
            </c:ext>
          </c:extLst>
        </c:ser>
        <c:ser>
          <c:idx val="5"/>
          <c:order val="5"/>
          <c:tx>
            <c:strRef>
              <c:f>Sheet1!$G$1</c:f>
              <c:strCache>
                <c:ptCount val="1"/>
                <c:pt idx="0">
                  <c:v>  2018/19 MTEF</c:v>
                </c:pt>
              </c:strCache>
            </c:strRef>
          </c:tx>
          <c:spPr>
            <a:gradFill rotWithShape="1">
              <a:gsLst>
                <a:gs pos="0">
                  <a:schemeClr val="accent6">
                    <a:satMod val="103000"/>
                    <a:lumMod val="102000"/>
                    <a:tint val="94000"/>
                  </a:schemeClr>
                </a:gs>
                <a:gs pos="50000">
                  <a:schemeClr val="accent6">
                    <a:satMod val="110000"/>
                    <a:lumMod val="100000"/>
                    <a:shade val="100000"/>
                  </a:schemeClr>
                </a:gs>
                <a:gs pos="100000">
                  <a:schemeClr val="accent6">
                    <a:lumMod val="99000"/>
                    <a:satMod val="120000"/>
                    <a:shade val="78000"/>
                  </a:schemeClr>
                </a:gs>
              </a:gsLst>
              <a:lin ang="5400000" scaled="0"/>
            </a:gradFill>
            <a:ln>
              <a:noFill/>
            </a:ln>
            <a:effectLst>
              <a:outerShdw blurRad="57150" dist="19050" dir="5400000" algn="ctr" rotWithShape="0">
                <a:srgbClr val="000000">
                  <a:alpha val="63000"/>
                </a:srgbClr>
              </a:outerShdw>
            </a:effectLst>
          </c:spPr>
          <c:invertIfNegative val="0"/>
          <c:cat>
            <c:strRef>
              <c:f>Sheet1!$A$2:$A$5</c:f>
              <c:strCache>
                <c:ptCount val="4"/>
                <c:pt idx="0">
                  <c:v>Children and Families</c:v>
                </c:pt>
                <c:pt idx="1">
                  <c:v>Development and Research</c:v>
                </c:pt>
                <c:pt idx="2">
                  <c:v>Restorative Services</c:v>
                </c:pt>
                <c:pt idx="3">
                  <c:v>Social Welfare Services</c:v>
                </c:pt>
              </c:strCache>
            </c:strRef>
          </c:cat>
          <c:val>
            <c:numRef>
              <c:f>Sheet1!$G$2:$G$5</c:f>
              <c:numCache>
                <c:formatCode>#,##0</c:formatCode>
                <c:ptCount val="4"/>
                <c:pt idx="0">
                  <c:v>4250146.3625000007</c:v>
                </c:pt>
                <c:pt idx="1">
                  <c:v>504452.44308319996</c:v>
                </c:pt>
                <c:pt idx="2">
                  <c:v>780526.85159999994</c:v>
                </c:pt>
                <c:pt idx="3">
                  <c:v>1951767.3645999997</c:v>
                </c:pt>
              </c:numCache>
            </c:numRef>
          </c:val>
          <c:extLst>
            <c:ext xmlns:c16="http://schemas.microsoft.com/office/drawing/2014/chart" uri="{C3380CC4-5D6E-409C-BE32-E72D297353CC}">
              <c16:uniqueId val="{00000005-C56C-468A-BF07-1EC26D41A127}"/>
            </c:ext>
          </c:extLst>
        </c:ser>
        <c:ser>
          <c:idx val="6"/>
          <c:order val="6"/>
          <c:tx>
            <c:strRef>
              <c:f>Sheet1!$H$1</c:f>
              <c:strCache>
                <c:ptCount val="1"/>
                <c:pt idx="0">
                  <c:v>  2019/20 MTEF</c:v>
                </c:pt>
              </c:strCache>
            </c:strRef>
          </c:tx>
          <c:spPr>
            <a:gradFill rotWithShape="1">
              <a:gsLst>
                <a:gs pos="0">
                  <a:schemeClr val="accent1">
                    <a:lumMod val="60000"/>
                    <a:satMod val="103000"/>
                    <a:lumMod val="102000"/>
                    <a:tint val="94000"/>
                  </a:schemeClr>
                </a:gs>
                <a:gs pos="50000">
                  <a:schemeClr val="accent1">
                    <a:lumMod val="60000"/>
                    <a:satMod val="110000"/>
                    <a:lumMod val="100000"/>
                    <a:shade val="100000"/>
                  </a:schemeClr>
                </a:gs>
                <a:gs pos="100000">
                  <a:schemeClr val="accent1">
                    <a:lumMod val="60000"/>
                    <a:lumMod val="99000"/>
                    <a:satMod val="120000"/>
                    <a:shade val="78000"/>
                  </a:schemeClr>
                </a:gs>
              </a:gsLst>
              <a:lin ang="5400000" scaled="0"/>
            </a:gradFill>
            <a:ln>
              <a:noFill/>
            </a:ln>
            <a:effectLst>
              <a:outerShdw blurRad="57150" dist="19050" dir="5400000" algn="ctr" rotWithShape="0">
                <a:srgbClr val="000000">
                  <a:alpha val="63000"/>
                </a:srgbClr>
              </a:outerShdw>
            </a:effectLst>
          </c:spPr>
          <c:invertIfNegative val="0"/>
          <c:cat>
            <c:strRef>
              <c:f>Sheet1!$A$2:$A$5</c:f>
              <c:strCache>
                <c:ptCount val="4"/>
                <c:pt idx="0">
                  <c:v>Children and Families</c:v>
                </c:pt>
                <c:pt idx="1">
                  <c:v>Development and Research</c:v>
                </c:pt>
                <c:pt idx="2">
                  <c:v>Restorative Services</c:v>
                </c:pt>
                <c:pt idx="3">
                  <c:v>Social Welfare Services</c:v>
                </c:pt>
              </c:strCache>
            </c:strRef>
          </c:cat>
          <c:val>
            <c:numRef>
              <c:f>Sheet1!$H$2:$H$5</c:f>
              <c:numCache>
                <c:formatCode>#,##0</c:formatCode>
                <c:ptCount val="4"/>
                <c:pt idx="0">
                  <c:v>4407359</c:v>
                </c:pt>
                <c:pt idx="1">
                  <c:v>527074</c:v>
                </c:pt>
                <c:pt idx="2">
                  <c:v>823043</c:v>
                </c:pt>
                <c:pt idx="3">
                  <c:v>2031711</c:v>
                </c:pt>
              </c:numCache>
            </c:numRef>
          </c:val>
          <c:extLst>
            <c:ext xmlns:c16="http://schemas.microsoft.com/office/drawing/2014/chart" uri="{C3380CC4-5D6E-409C-BE32-E72D297353CC}">
              <c16:uniqueId val="{00000006-C56C-468A-BF07-1EC26D41A127}"/>
            </c:ext>
          </c:extLst>
        </c:ser>
        <c:dLbls>
          <c:showLegendKey val="0"/>
          <c:showVal val="0"/>
          <c:showCatName val="0"/>
          <c:showSerName val="0"/>
          <c:showPercent val="0"/>
          <c:showBubbleSize val="0"/>
        </c:dLbls>
        <c:gapWidth val="100"/>
        <c:overlap val="-24"/>
        <c:axId val="382595744"/>
        <c:axId val="382596920"/>
      </c:barChart>
      <c:catAx>
        <c:axId val="382595744"/>
        <c:scaling>
          <c:orientation val="minMax"/>
        </c:scaling>
        <c:delete val="0"/>
        <c:axPos val="b"/>
        <c:numFmt formatCode="General" sourceLinked="1"/>
        <c:majorTickMark val="none"/>
        <c:minorTickMark val="none"/>
        <c:tickLblPos val="nextTo"/>
        <c:spPr>
          <a:noFill/>
          <a:ln w="12700" cap="flat" cmpd="sng" algn="ctr">
            <a:solidFill>
              <a:schemeClr val="lt1">
                <a:lumMod val="95000"/>
                <a:alpha val="54000"/>
              </a:schemeClr>
            </a:solidFill>
            <a:round/>
          </a:ln>
          <a:effectLst/>
        </c:spPr>
        <c:txPr>
          <a:bodyPr rot="-60000000" spcFirstLastPara="1" vertOverflow="ellipsis" vert="horz" wrap="square" anchor="ctr" anchorCtr="1"/>
          <a:lstStyle/>
          <a:p>
            <a:pPr>
              <a:defRPr sz="1400" b="0" i="0" u="none" strike="noStrike" kern="1200" baseline="0">
                <a:solidFill>
                  <a:schemeClr val="lt1">
                    <a:lumMod val="85000"/>
                  </a:schemeClr>
                </a:solidFill>
                <a:latin typeface="+mn-lt"/>
                <a:ea typeface="+mn-ea"/>
                <a:cs typeface="+mn-cs"/>
              </a:defRPr>
            </a:pPr>
            <a:endParaRPr lang="en-US"/>
          </a:p>
        </c:txPr>
        <c:crossAx val="382596920"/>
        <c:crosses val="autoZero"/>
        <c:auto val="1"/>
        <c:lblAlgn val="ctr"/>
        <c:lblOffset val="100"/>
        <c:noMultiLvlLbl val="0"/>
      </c:catAx>
      <c:valAx>
        <c:axId val="382596920"/>
        <c:scaling>
          <c:orientation val="minMax"/>
        </c:scaling>
        <c:delete val="0"/>
        <c:axPos val="l"/>
        <c:majorGridlines>
          <c:spPr>
            <a:ln w="9525" cap="flat" cmpd="sng" algn="ctr">
              <a:solidFill>
                <a:schemeClr val="lt1">
                  <a:lumMod val="95000"/>
                  <a:alpha val="10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chemeClr val="lt1">
                    <a:lumMod val="85000"/>
                  </a:schemeClr>
                </a:solidFill>
                <a:latin typeface="+mn-lt"/>
                <a:ea typeface="+mn-ea"/>
                <a:cs typeface="+mn-cs"/>
              </a:defRPr>
            </a:pPr>
            <a:endParaRPr lang="en-US"/>
          </a:p>
        </c:txPr>
        <c:crossAx val="382595744"/>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400" b="0" i="0" u="none" strike="noStrike" kern="1200" baseline="0">
              <a:solidFill>
                <a:schemeClr val="lt1">
                  <a:lumMod val="85000"/>
                </a:schemeClr>
              </a:solidFill>
              <a:latin typeface="+mn-lt"/>
              <a:ea typeface="+mn-ea"/>
              <a:cs typeface="+mn-cs"/>
            </a:defRPr>
          </a:pPr>
          <a:endParaRPr lang="en-US"/>
        </a:p>
      </c:txPr>
    </c:legend>
    <c:plotVisOnly val="1"/>
    <c:dispBlanksAs val="gap"/>
    <c:showDLblsOverMax val="0"/>
  </c:chart>
  <c:spPr>
    <a:gradFill flip="none" rotWithShape="1">
      <a:gsLst>
        <a:gs pos="0">
          <a:schemeClr val="dk1">
            <a:lumMod val="65000"/>
            <a:lumOff val="35000"/>
          </a:schemeClr>
        </a:gs>
        <a:gs pos="100000">
          <a:schemeClr val="dk1">
            <a:lumMod val="85000"/>
            <a:lumOff val="15000"/>
          </a:schemeClr>
        </a:gs>
      </a:gsLst>
      <a:path path="circle">
        <a:fillToRect l="50000" t="50000" r="50000" b="50000"/>
      </a:path>
      <a:tileRect/>
    </a:gradFill>
    <a:ln>
      <a:noFill/>
    </a:ln>
    <a:effectLst/>
  </c:spPr>
  <c:txPr>
    <a:bodyPr/>
    <a:lstStyle/>
    <a:p>
      <a:pPr>
        <a:defRPr sz="1400"/>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6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64">
  <cs:axisTitle>
    <cs:lnRef idx="0"/>
    <cs:fillRef idx="0"/>
    <cs:effectRef idx="0"/>
    <cs:fontRef idx="minor">
      <a:schemeClr val="dk1">
        <a:lumMod val="75000"/>
        <a:lumOff val="25000"/>
      </a:schemeClr>
    </cs:fontRef>
    <cs:defRPr sz="1197"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1197"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1197" kern="1200"/>
  </cs:chartArea>
  <cs:dataLabel>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330" b="1" i="0" u="none" strike="noStrike" kern="1200" baseline="0"/>
  </cs:dataLabel>
  <cs:dataLabelCallout>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330" b="1" i="0" u="none" strike="noStrike" kern="1200" baseline="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
  <cs:dataPoint3D>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1197"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1197"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22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1197"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1197" kern="1200"/>
  </cs:valueAxis>
  <cs:wall>
    <cs:lnRef idx="0"/>
    <cs:fillRef idx="0"/>
    <cs:effectRef idx="0"/>
    <cs:fontRef idx="minor">
      <a:schemeClr val="dk1"/>
    </cs:fontRef>
  </cs:wall>
</cs:chartStyle>
</file>

<file path=ppt/charts/style3.xml><?xml version="1.0" encoding="utf-8"?>
<cs:chartStyle xmlns:cs="http://schemas.microsoft.com/office/drawing/2012/chartStyle" xmlns:a="http://schemas.openxmlformats.org/drawingml/2006/main" id="213">
  <cs:axisTitle>
    <cs:lnRef idx="0"/>
    <cs:fillRef idx="0"/>
    <cs:effectRef idx="0"/>
    <cs:fontRef idx="minor">
      <a:schemeClr val="lt1">
        <a:lumMod val="75000"/>
      </a:schemeClr>
    </cs:fontRef>
    <cs:defRPr sz="1197" b="1" kern="1200"/>
  </cs:axisTitle>
  <cs:categoryAxis>
    <cs:lnRef idx="0"/>
    <cs:fillRef idx="0"/>
    <cs:effectRef idx="0"/>
    <cs:fontRef idx="minor">
      <a:schemeClr val="lt1">
        <a:lumMod val="75000"/>
      </a:schemeClr>
    </cs:fontRef>
    <cs:defRPr sz="1197" kern="1200"/>
  </cs:categoryAxis>
  <cs:chartArea>
    <cs:lnRef idx="0"/>
    <cs:fillRef idx="0"/>
    <cs:effectRef idx="0"/>
    <cs:fontRef idx="minor">
      <a:schemeClr val="dk1"/>
    </cs:fontRef>
    <cs:spPr>
      <a:solidFill>
        <a:schemeClr val="dk1">
          <a:lumMod val="75000"/>
          <a:lumOff val="25000"/>
        </a:schemeClr>
      </a:solidFill>
      <a:ln w="9525" cap="flat" cmpd="sng" algn="ctr">
        <a:solidFill>
          <a:schemeClr val="dk1">
            <a:lumMod val="15000"/>
            <a:lumOff val="85000"/>
          </a:schemeClr>
        </a:solidFill>
        <a:round/>
      </a:ln>
    </cs:spPr>
    <cs:defRPr sz="1197" kern="1200"/>
  </cs:chartArea>
  <cs:dataLabel>
    <cs:lnRef idx="0"/>
    <cs:fillRef idx="0"/>
    <cs:effectRef idx="0"/>
    <cs:fontRef idx="minor">
      <a:schemeClr val="lt1">
        <a:lumMod val="75000"/>
      </a:schemeClr>
    </cs:fontRef>
    <cs:defRPr sz="1197" kern="1200"/>
  </cs:dataLabel>
  <cs:dataLabelCallout>
    <cs:lnRef idx="0"/>
    <cs:fillRef idx="0"/>
    <cs:effectRef idx="0"/>
    <cs:fontRef idx="minor">
      <a:schemeClr val="lt1">
        <a:lumMod val="15000"/>
        <a:lumOff val="85000"/>
      </a:schemeClr>
    </cs:fontRef>
    <cs:spPr>
      <a:solidFill>
        <a:schemeClr val="dk1">
          <a:lumMod val="65000"/>
          <a:lumOff val="35000"/>
        </a:schemeClr>
      </a:solidFill>
    </cs:spPr>
    <cs:defRPr sz="1197" kern="1200"/>
    <cs:bodyPr rot="0" spcFirstLastPara="1" vertOverflow="clip" horzOverflow="clip" vert="horz" wrap="square" lIns="36576" tIns="18288" rIns="36576" bIns="18288" anchor="ctr" anchorCtr="1">
      <a:spAutoFit/>
    </cs:bodyPr>
  </cs:dataLabelCallout>
  <cs:dataPoint>
    <cs:lnRef idx="0">
      <cs:styleClr val="auto"/>
    </cs:lnRef>
    <cs:fillRef idx="0"/>
    <cs:effectRef idx="0">
      <cs:styleClr val="auto"/>
    </cs:effectRef>
    <cs:fontRef idx="minor">
      <a:schemeClr val="dk1"/>
    </cs:fontRef>
    <cs:spPr>
      <a:ln w="9525" cap="flat" cmpd="sng" algn="ctr">
        <a:solidFill>
          <a:schemeClr val="phClr"/>
        </a:solidFill>
        <a:miter lim="800000"/>
      </a:ln>
      <a:effectLst>
        <a:glow rad="63500">
          <a:schemeClr val="phClr">
            <a:satMod val="175000"/>
            <a:alpha val="25000"/>
          </a:schemeClr>
        </a:glow>
      </a:effectLst>
    </cs:spPr>
  </cs:dataPoint>
  <cs:dataPoint3D>
    <cs:lnRef idx="0">
      <cs:styleClr val="auto"/>
    </cs:lnRef>
    <cs:fillRef idx="0">
      <cs:styleClr val="auto"/>
    </cs:fillRef>
    <cs:effectRef idx="0">
      <cs:styleClr val="auto"/>
    </cs:effectRef>
    <cs:fontRef idx="minor">
      <a:schemeClr val="dk1"/>
    </cs:fontRef>
    <cs:spPr>
      <a:ln w="9525" cap="flat" cmpd="sng" algn="ctr">
        <a:solidFill>
          <a:schemeClr val="phClr"/>
        </a:solidFill>
        <a:miter lim="800000"/>
      </a:ln>
      <a:effectLst>
        <a:glow rad="63500">
          <a:schemeClr val="phClr">
            <a:satMod val="175000"/>
            <a:alpha val="25000"/>
          </a:schemeClr>
        </a:glow>
      </a:effectLst>
    </cs:spPr>
  </cs:dataPoint3D>
  <cs:dataPointLine>
    <cs:lnRef idx="0">
      <cs:styleClr val="auto"/>
    </cs:lnRef>
    <cs:fillRef idx="0">
      <cs:styleClr val="auto"/>
    </cs:fillRef>
    <cs:effectRef idx="0">
      <cs:styleClr val="auto"/>
    </cs:effectRef>
    <cs:fontRef idx="minor">
      <a:schemeClr val="dk1"/>
    </cs:fontRef>
    <cs:spPr>
      <a:ln w="22225" cap="rnd">
        <a:solidFill>
          <a:schemeClr val="phClr"/>
        </a:solidFill>
      </a:ln>
      <a:effectLst>
        <a:glow rad="139700">
          <a:schemeClr val="phClr">
            <a:satMod val="175000"/>
            <a:alpha val="14000"/>
          </a:schemeClr>
        </a:glow>
      </a:effectLst>
    </cs:spPr>
  </cs:dataPointLine>
  <cs:dataPointMarker>
    <cs:lnRef idx="0">
      <cs:styleClr val="auto"/>
    </cs:lnRef>
    <cs:fillRef idx="0">
      <cs:styleClr val="auto"/>
    </cs:fillRef>
    <cs:effectRef idx="0">
      <cs:styleClr val="auto"/>
    </cs:effectRef>
    <cs:fontRef idx="minor">
      <a:schemeClr val="dk1"/>
    </cs:fontRef>
    <cs:spPr>
      <a:solidFill>
        <a:schemeClr val="phClr">
          <a:lumMod val="60000"/>
          <a:lumOff val="40000"/>
        </a:schemeClr>
      </a:solidFill>
      <a:effectLst>
        <a:glow rad="63500">
          <a:schemeClr val="phClr">
            <a:satMod val="175000"/>
            <a:alpha val="25000"/>
          </a:schemeClr>
        </a:glow>
      </a:effectLst>
    </cs:spPr>
  </cs:dataPointMarker>
  <cs:dataPointMarkerLayout symbol="circle" size="4"/>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lt1">
        <a:lumMod val="75000"/>
      </a:schemeClr>
    </cs:fontRef>
    <cs:spPr>
      <a:ln w="9525">
        <a:solidFill>
          <a:schemeClr val="dk1">
            <a:lumMod val="50000"/>
            <a:lumOff val="50000"/>
          </a:schemeClr>
        </a:solidFill>
      </a:ln>
    </cs:spPr>
    <cs:defRPr sz="1197" kern="1200"/>
  </cs:dataTable>
  <cs:downBar>
    <cs:lnRef idx="0"/>
    <cs:fillRef idx="0"/>
    <cs:effectRef idx="0"/>
    <cs:fontRef idx="minor">
      <a:schemeClr val="lt1"/>
    </cs:fontRef>
    <cs:spPr>
      <a:solidFill>
        <a:schemeClr val="dk1">
          <a:lumMod val="50000"/>
          <a:lumOff val="50000"/>
        </a:schemeClr>
      </a:solidFill>
      <a:ln w="9525">
        <a:solidFill>
          <a:schemeClr val="dk1">
            <a:lumMod val="75000"/>
          </a:schemeClr>
        </a:solidFill>
        <a:round/>
      </a:ln>
    </cs:spPr>
  </cs:downBar>
  <cs:dropLine>
    <cs:lnRef idx="0"/>
    <cs:fillRef idx="0"/>
    <cs:effectRef idx="0"/>
    <cs:fontRef idx="minor">
      <a:schemeClr val="dk1"/>
    </cs:fontRef>
    <cs:spPr>
      <a:ln w="9525">
        <a:solidFill>
          <a:schemeClr val="lt1">
            <a:lumMod val="50000"/>
          </a:schemeClr>
        </a:solidFill>
        <a:round/>
      </a:ln>
    </cs:spPr>
  </cs:dropLine>
  <cs:errorBar>
    <cs:lnRef idx="0"/>
    <cs:fillRef idx="0"/>
    <cs:effectRef idx="0"/>
    <cs:fontRef idx="minor">
      <a:schemeClr val="dk1"/>
    </cs:fontRef>
    <cs:spPr>
      <a:ln w="9525">
        <a:solidFill>
          <a:schemeClr val="lt1">
            <a:lumMod val="50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75000"/>
                <a:lumOff val="25000"/>
              </a:schemeClr>
            </a:gs>
            <a:gs pos="0">
              <a:schemeClr val="dk1">
                <a:lumMod val="65000"/>
                <a:lumOff val="35000"/>
              </a:schemeClr>
            </a:gs>
          </a:gsLst>
          <a:lin ang="5400000" scaled="0"/>
        </a:gradFill>
        <a:round/>
      </a:ln>
    </cs:spPr>
  </cs:gridlineMajor>
  <cs:gridlineMinor>
    <cs:lnRef idx="0"/>
    <cs:fillRef idx="0"/>
    <cs:effectRef idx="0"/>
    <cs:fontRef idx="minor">
      <a:schemeClr val="dk1"/>
    </cs:fontRef>
    <cs:spPr>
      <a:ln w="9525" cap="flat" cmpd="sng" algn="ctr">
        <a:gradFill>
          <a:gsLst>
            <a:gs pos="100000">
              <a:schemeClr val="dk1">
                <a:lumMod val="75000"/>
                <a:lumOff val="25000"/>
                <a:alpha val="25000"/>
              </a:schemeClr>
            </a:gs>
            <a:gs pos="0">
              <a:schemeClr val="dk1">
                <a:lumMod val="65000"/>
                <a:lumOff val="35000"/>
                <a:alpha val="25000"/>
              </a:schemeClr>
            </a:gs>
          </a:gsLst>
          <a:lin ang="5400000" scaled="0"/>
        </a:gradFill>
        <a:round/>
      </a:ln>
    </cs:spPr>
  </cs:gridlineMinor>
  <cs:hiLoLine>
    <cs:lnRef idx="0"/>
    <cs:fillRef idx="0"/>
    <cs:effectRef idx="0"/>
    <cs:fontRef idx="minor">
      <a:schemeClr val="dk1"/>
    </cs:fontRef>
    <cs:spPr>
      <a:ln w="9525">
        <a:solidFill>
          <a:schemeClr val="lt1">
            <a:lumMod val="50000"/>
          </a:schemeClr>
        </a:solidFill>
        <a:round/>
      </a:ln>
    </cs:spPr>
  </cs:hiLoLine>
  <cs:leaderLine>
    <cs:lnRef idx="0"/>
    <cs:fillRef idx="0"/>
    <cs:effectRef idx="0"/>
    <cs:fontRef idx="minor">
      <a:schemeClr val="dk1"/>
    </cs:fontRef>
    <cs:spPr>
      <a:ln w="9525">
        <a:solidFill>
          <a:schemeClr val="lt1">
            <a:lumMod val="50000"/>
          </a:schemeClr>
        </a:solidFill>
        <a:round/>
      </a:ln>
    </cs:spPr>
  </cs:leaderLine>
  <cs:legend>
    <cs:lnRef idx="0"/>
    <cs:fillRef idx="0"/>
    <cs:effectRef idx="0"/>
    <cs:fontRef idx="minor">
      <a:schemeClr val="lt1">
        <a:lumMod val="75000"/>
      </a:schemeClr>
    </cs:fontRef>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lt1">
        <a:lumMod val="75000"/>
      </a:schemeClr>
    </cs:fontRef>
    <cs:defRPr sz="1197" kern="1200"/>
  </cs:seriesAxis>
  <cs:seriesLine>
    <cs:lnRef idx="0"/>
    <cs:fillRef idx="0"/>
    <cs:effectRef idx="0"/>
    <cs:fontRef idx="minor">
      <a:schemeClr val="dk1"/>
    </cs:fontRef>
    <cs:spPr>
      <a:ln w="9525">
        <a:solidFill>
          <a:schemeClr val="lt1">
            <a:lumMod val="50000"/>
          </a:schemeClr>
        </a:solidFill>
        <a:round/>
      </a:ln>
    </cs:spPr>
  </cs:seriesLine>
  <cs:title>
    <cs:lnRef idx="0"/>
    <cs:fillRef idx="0"/>
    <cs:effectRef idx="0"/>
    <cs:fontRef idx="minor">
      <a:schemeClr val="lt1">
        <a:lumMod val="85000"/>
      </a:schemeClr>
    </cs:fontRef>
    <cs:defRPr sz="1862" b="1" kern="1200" cap="none" baseline="0"/>
  </cs:title>
  <cs:trendline>
    <cs:lnRef idx="0">
      <cs:styleClr val="auto"/>
    </cs:lnRef>
    <cs:fillRef idx="0"/>
    <cs:effectRef idx="0"/>
    <cs:fontRef idx="minor">
      <a:schemeClr val="lt1"/>
    </cs:fontRef>
    <cs:spPr>
      <a:ln w="25400" cap="rnd">
        <a:solidFill>
          <a:schemeClr val="phClr">
            <a:alpha val="50000"/>
          </a:schemeClr>
        </a:solidFill>
      </a:ln>
    </cs:spPr>
  </cs:trendline>
  <cs:trendlineLabel>
    <cs:lnRef idx="0"/>
    <cs:fillRef idx="0"/>
    <cs:effectRef idx="0"/>
    <cs:fontRef idx="minor">
      <a:schemeClr val="lt1">
        <a:lumMod val="75000"/>
      </a:schemeClr>
    </cs:fontRef>
    <cs:defRPr sz="1197" kern="1200"/>
  </cs:trendlineLabel>
  <cs:upBar>
    <cs:lnRef idx="0"/>
    <cs:fillRef idx="0"/>
    <cs:effectRef idx="0"/>
    <cs:fontRef idx="minor">
      <a:schemeClr val="dk1"/>
    </cs:fontRef>
    <cs:spPr>
      <a:solidFill>
        <a:schemeClr val="lt1">
          <a:lumMod val="85000"/>
        </a:schemeClr>
      </a:solidFill>
      <a:ln w="9525">
        <a:solidFill>
          <a:schemeClr val="dk1">
            <a:lumMod val="50000"/>
          </a:schemeClr>
        </a:solidFill>
        <a:round/>
      </a:ln>
    </cs:spPr>
  </cs:upBar>
  <cs:valueAxis>
    <cs:lnRef idx="0"/>
    <cs:fillRef idx="0"/>
    <cs:effectRef idx="0"/>
    <cs:fontRef idx="minor">
      <a:schemeClr val="lt1">
        <a:lumMod val="75000"/>
      </a:schemeClr>
    </cs:fontRef>
    <cs:defRPr sz="1197" kern="1200"/>
  </cs:valueAxis>
  <cs:wall>
    <cs:lnRef idx="0"/>
    <cs:fillRef idx="0"/>
    <cs:effectRef idx="0"/>
    <cs:fontRef idx="minor">
      <a:schemeClr val="dk1"/>
    </cs:fontRef>
  </cs:wall>
</cs:chartStyle>
</file>

<file path=ppt/charts/style4.xml><?xml version="1.0" encoding="utf-8"?>
<cs:chartStyle xmlns:cs="http://schemas.microsoft.com/office/drawing/2012/chartStyle" xmlns:a="http://schemas.openxmlformats.org/drawingml/2006/main" id="262">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09">
  <cs:axisTitle>
    <cs:lnRef idx="0"/>
    <cs:fillRef idx="0"/>
    <cs:effectRef idx="0"/>
    <cs:fontRef idx="minor">
      <a:schemeClr val="lt1">
        <a:lumMod val="85000"/>
      </a:schemeClr>
    </cs:fontRef>
    <cs:defRPr sz="1197" b="1" kern="1200" cap="all"/>
  </cs:axisTitle>
  <cs:categoryAxis>
    <cs:lnRef idx="0"/>
    <cs:fillRef idx="0"/>
    <cs:effectRef idx="0"/>
    <cs:fontRef idx="minor">
      <a:schemeClr val="lt1">
        <a:lumMod val="85000"/>
      </a:schemeClr>
    </cs:fontRef>
    <cs:spPr>
      <a:ln w="12700" cap="flat" cmpd="sng" algn="ctr">
        <a:solidFill>
          <a:schemeClr val="lt1">
            <a:lumMod val="95000"/>
            <a:alpha val="54000"/>
          </a:schemeClr>
        </a:solidFill>
        <a:round/>
      </a:ln>
    </cs:spPr>
    <cs:defRPr sz="1197" kern="1200"/>
  </cs:categoryAxis>
  <cs:chartArea>
    <cs:lnRef idx="0"/>
    <cs:fillRef idx="0"/>
    <cs:effectRef idx="0"/>
    <cs:fontRef idx="minor">
      <a:schemeClr val="dk1"/>
    </cs:fontRef>
    <cs:spPr>
      <a:gradFill flip="none" rotWithShape="1">
        <a:gsLst>
          <a:gs pos="0">
            <a:schemeClr val="dk1">
              <a:lumMod val="65000"/>
              <a:lumOff val="35000"/>
            </a:schemeClr>
          </a:gs>
          <a:gs pos="100000">
            <a:schemeClr val="dk1">
              <a:lumMod val="85000"/>
              <a:lumOff val="15000"/>
            </a:schemeClr>
          </a:gs>
        </a:gsLst>
        <a:path path="circle">
          <a:fillToRect l="50000" t="50000" r="50000" b="50000"/>
        </a:path>
        <a:tileRect/>
      </a:gradFill>
    </cs:spPr>
    <cs:defRPr sz="1330" kern="1200"/>
  </cs:chartArea>
  <cs:dataLabel>
    <cs:lnRef idx="0"/>
    <cs:fillRef idx="0"/>
    <cs:effectRef idx="0"/>
    <cs:fontRef idx="minor">
      <a:schemeClr val="lt1">
        <a:lumMod val="85000"/>
      </a:schemeClr>
    </cs:fontRef>
    <cs:defRPr sz="1197" kern="1200"/>
  </cs:dataLabel>
  <cs:dataLabelCallout>
    <cs:lnRef idx="0"/>
    <cs:fillRef idx="0"/>
    <cs:effectRef idx="0"/>
    <cs:fontRef idx="minor">
      <a:schemeClr val="dk1">
        <a:lumMod val="65000"/>
        <a:lumOff val="35000"/>
      </a:schemeClr>
    </cs:fontRef>
    <cs:spPr>
      <a:solidFill>
        <a:schemeClr val="lt1"/>
      </a:solidFill>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lt1"/>
    </cs:fontRef>
  </cs:dataPoint>
  <cs:dataPoint3D>
    <cs:lnRef idx="0"/>
    <cs:fillRef idx="3">
      <cs:styleClr val="auto"/>
    </cs:fillRef>
    <cs:effectRef idx="3"/>
    <cs:fontRef idx="minor">
      <a:schemeClr val="lt1"/>
    </cs:fontRef>
  </cs:dataPoint3D>
  <cs:dataPointLine>
    <cs:lnRef idx="0">
      <cs:styleClr val="auto"/>
    </cs:lnRef>
    <cs:fillRef idx="3"/>
    <cs:effectRef idx="3"/>
    <cs:fontRef idx="minor">
      <a:schemeClr val="lt1"/>
    </cs:fontRef>
    <cs:spPr>
      <a:ln w="34925" cap="rnd">
        <a:solidFill>
          <a:schemeClr val="phClr"/>
        </a:solidFill>
        <a:round/>
      </a:ln>
    </cs:spPr>
  </cs:dataPointLine>
  <cs:dataPointMarker>
    <cs:lnRef idx="0">
      <cs:styleClr val="auto"/>
    </cs:lnRef>
    <cs:fillRef idx="3">
      <cs:styleClr val="auto"/>
    </cs:fillRef>
    <cs:effectRef idx="3"/>
    <cs:fontRef idx="minor">
      <a:schemeClr val="lt1"/>
    </cs:fontRef>
    <cs:spPr>
      <a:ln w="9525">
        <a:solidFill>
          <a:schemeClr val="phClr"/>
        </a:solidFill>
        <a:round/>
      </a:ln>
    </cs:spPr>
  </cs:dataPointMarker>
  <cs:dataPointMarkerLayout symbol="circle" size="6"/>
  <cs:dataPointWireframe>
    <cs:lnRef idx="0">
      <cs:styleClr val="auto"/>
    </cs:lnRef>
    <cs:fillRef idx="3"/>
    <cs:effectRef idx="3"/>
    <cs:fontRef idx="minor">
      <a:schemeClr val="lt1"/>
    </cs:fontRef>
    <cs:spPr>
      <a:ln w="9525" cap="rnd">
        <a:solidFill>
          <a:schemeClr val="phClr"/>
        </a:solidFill>
        <a:round/>
      </a:ln>
    </cs:spPr>
  </cs:dataPointWireframe>
  <cs:dataTable>
    <cs:lnRef idx="0"/>
    <cs:fillRef idx="0"/>
    <cs:effectRef idx="0"/>
    <cs:fontRef idx="minor">
      <a:schemeClr val="lt1">
        <a:lumMod val="85000"/>
      </a:schemeClr>
    </cs:fontRef>
    <cs:spPr>
      <a:ln w="9525">
        <a:solidFill>
          <a:schemeClr val="lt1">
            <a:lumMod val="95000"/>
            <a:alpha val="54000"/>
          </a:schemeClr>
        </a:solidFill>
      </a:ln>
    </cs:spPr>
    <cs:defRPr sz="1197" kern="1200"/>
  </cs:dataTable>
  <cs:downBar>
    <cs:lnRef idx="0"/>
    <cs:fillRef idx="0"/>
    <cs:effectRef idx="0"/>
    <cs:fontRef idx="minor">
      <a:schemeClr val="lt1"/>
    </cs:fontRef>
    <cs:spPr>
      <a:solidFill>
        <a:schemeClr val="dk1">
          <a:lumMod val="75000"/>
          <a:lumOff val="25000"/>
        </a:schemeClr>
      </a:solidFill>
      <a:ln w="9525">
        <a:solidFill>
          <a:schemeClr val="lt1">
            <a:lumMod val="95000"/>
            <a:alpha val="54000"/>
          </a:schemeClr>
        </a:solidFill>
      </a:ln>
    </cs:spPr>
  </cs:downBar>
  <cs:dropLine>
    <cs:lnRef idx="0"/>
    <cs:fillRef idx="0"/>
    <cs:effectRef idx="0"/>
    <cs:fontRef idx="minor">
      <a:schemeClr val="lt1"/>
    </cs:fontRef>
    <cs:spPr>
      <a:ln w="9525">
        <a:solidFill>
          <a:schemeClr val="lt1">
            <a:lumMod val="95000"/>
            <a:alpha val="54000"/>
          </a:schemeClr>
        </a:solidFill>
        <a:prstDash val="dash"/>
      </a:ln>
    </cs:spPr>
  </cs:dropLine>
  <cs:errorBar>
    <cs:lnRef idx="0"/>
    <cs:fillRef idx="0"/>
    <cs:effectRef idx="0"/>
    <cs:fontRef idx="minor">
      <a:schemeClr val="lt1"/>
    </cs:fontRef>
    <cs:spPr>
      <a:ln w="9525" cap="flat" cmpd="sng" algn="ctr">
        <a:solidFill>
          <a:schemeClr val="lt1">
            <a:lumMod val="95000"/>
          </a:schemeClr>
        </a:solidFill>
        <a:round/>
      </a:ln>
    </cs:spPr>
  </cs:errorBar>
  <cs:floor>
    <cs:lnRef idx="0"/>
    <cs:fillRef idx="0"/>
    <cs:effectRef idx="0"/>
    <cs:fontRef idx="minor">
      <a:schemeClr val="lt1"/>
    </cs:fontRef>
  </cs:floor>
  <cs:gridlineMajor>
    <cs:lnRef idx="0"/>
    <cs:fillRef idx="0"/>
    <cs:effectRef idx="0"/>
    <cs:fontRef idx="minor">
      <a:schemeClr val="lt1"/>
    </cs:fontRef>
    <cs:spPr>
      <a:ln w="9525" cap="flat" cmpd="sng" algn="ctr">
        <a:solidFill>
          <a:schemeClr val="lt1">
            <a:lumMod val="95000"/>
            <a:alpha val="10000"/>
          </a:schemeClr>
        </a:solidFill>
        <a:round/>
      </a:ln>
    </cs:spPr>
  </cs:gridlineMajor>
  <cs:gridlineMinor>
    <cs:lnRef idx="0"/>
    <cs:fillRef idx="0"/>
    <cs:effectRef idx="0"/>
    <cs:fontRef idx="minor">
      <a:schemeClr val="lt1"/>
    </cs:fontRef>
    <cs:spPr>
      <a:ln>
        <a:solidFill>
          <a:schemeClr val="lt1">
            <a:lumMod val="95000"/>
            <a:alpha val="5000"/>
          </a:schemeClr>
        </a:solidFill>
      </a:ln>
    </cs:spPr>
  </cs:gridlineMinor>
  <cs:hiLoLine>
    <cs:lnRef idx="0"/>
    <cs:fillRef idx="0"/>
    <cs:effectRef idx="0"/>
    <cs:fontRef idx="minor">
      <a:schemeClr val="lt1"/>
    </cs:fontRef>
    <cs:spPr>
      <a:ln w="9525">
        <a:solidFill>
          <a:schemeClr val="lt1">
            <a:lumMod val="95000"/>
            <a:alpha val="54000"/>
          </a:schemeClr>
        </a:solidFill>
        <a:prstDash val="dash"/>
      </a:ln>
    </cs:spPr>
  </cs:hiLoLine>
  <cs:leaderLine>
    <cs:lnRef idx="0"/>
    <cs:fillRef idx="0"/>
    <cs:effectRef idx="0"/>
    <cs:fontRef idx="minor">
      <a:schemeClr val="lt1"/>
    </cs:fontRef>
    <cs:spPr>
      <a:ln w="9525">
        <a:solidFill>
          <a:schemeClr val="lt1">
            <a:lumMod val="95000"/>
            <a:alpha val="54000"/>
          </a:schemeClr>
        </a:solidFill>
      </a:ln>
    </cs:spPr>
  </cs:leaderLine>
  <cs:legend>
    <cs:lnRef idx="0"/>
    <cs:fillRef idx="0"/>
    <cs:effectRef idx="0"/>
    <cs:fontRef idx="minor">
      <a:schemeClr val="lt1">
        <a:lumMod val="85000"/>
      </a:schemeClr>
    </cs:fontRef>
    <cs:defRPr sz="1197" kern="1200"/>
  </cs:legend>
  <cs:plotArea>
    <cs:lnRef idx="0"/>
    <cs:fillRef idx="0"/>
    <cs:effectRef idx="0"/>
    <cs:fontRef idx="minor">
      <a:schemeClr val="lt1"/>
    </cs:fontRef>
  </cs:plotArea>
  <cs:plotArea3D>
    <cs:lnRef idx="0"/>
    <cs:fillRef idx="0"/>
    <cs:effectRef idx="0"/>
    <cs:fontRef idx="minor">
      <a:schemeClr val="lt1"/>
    </cs:fontRef>
  </cs:plotArea3D>
  <cs:seriesAxis>
    <cs:lnRef idx="0"/>
    <cs:fillRef idx="0"/>
    <cs:effectRef idx="0"/>
    <cs:fontRef idx="minor">
      <a:schemeClr val="lt1">
        <a:lumMod val="85000"/>
      </a:schemeClr>
    </cs:fontRef>
    <cs:spPr>
      <a:ln w="12700" cap="flat" cmpd="sng" algn="ctr">
        <a:solidFill>
          <a:schemeClr val="lt1">
            <a:lumMod val="95000"/>
            <a:alpha val="54000"/>
          </a:schemeClr>
        </a:solidFill>
        <a:round/>
      </a:ln>
    </cs:spPr>
    <cs:defRPr sz="1197" kern="1200"/>
  </cs:seriesAxis>
  <cs:seriesLine>
    <cs:lnRef idx="0"/>
    <cs:fillRef idx="0"/>
    <cs:effectRef idx="0"/>
    <cs:fontRef idx="minor">
      <a:schemeClr val="lt1"/>
    </cs:fontRef>
    <cs:spPr>
      <a:ln w="9525" cap="flat" cmpd="sng" algn="ctr">
        <a:solidFill>
          <a:schemeClr val="lt1">
            <a:lumMod val="95000"/>
            <a:alpha val="54000"/>
          </a:schemeClr>
        </a:solidFill>
        <a:round/>
      </a:ln>
    </cs:spPr>
  </cs:seriesLine>
  <cs:title>
    <cs:lnRef idx="0"/>
    <cs:fillRef idx="0"/>
    <cs:effectRef idx="0"/>
    <cs:fontRef idx="minor">
      <a:schemeClr val="lt1">
        <a:lumMod val="95000"/>
      </a:schemeClr>
    </cs:fontRef>
    <cs:defRPr sz="2128" b="1" kern="1200" spc="100" baseline="0">
      <a:effectLst>
        <a:outerShdw blurRad="50800" dist="38100" dir="5400000" algn="t" rotWithShape="0">
          <a:prstClr val="black">
            <a:alpha val="40000"/>
          </a:prstClr>
        </a:outerShdw>
      </a:effectLst>
    </cs:defRPr>
  </cs:title>
  <cs:trendline>
    <cs:lnRef idx="0">
      <cs:styleClr val="auto"/>
    </cs:lnRef>
    <cs:fillRef idx="0"/>
    <cs:effectRef idx="0"/>
    <cs:fontRef idx="minor">
      <a:schemeClr val="lt1"/>
    </cs:fontRef>
    <cs:spPr>
      <a:ln w="19050" cap="rnd">
        <a:solidFill>
          <a:schemeClr val="phClr"/>
        </a:solidFill>
      </a:ln>
    </cs:spPr>
  </cs:trendline>
  <cs:trendlineLabel>
    <cs:lnRef idx="0"/>
    <cs:fillRef idx="0"/>
    <cs:effectRef idx="0"/>
    <cs:fontRef idx="minor">
      <a:schemeClr val="lt1">
        <a:lumMod val="85000"/>
      </a:schemeClr>
    </cs:fontRef>
    <cs:defRPr sz="1197" kern="1200"/>
  </cs:trendlineLabel>
  <cs:upBar>
    <cs:lnRef idx="0"/>
    <cs:fillRef idx="0"/>
    <cs:effectRef idx="0"/>
    <cs:fontRef idx="minor">
      <a:schemeClr val="lt1"/>
    </cs:fontRef>
    <cs:spPr>
      <a:solidFill>
        <a:schemeClr val="lt1"/>
      </a:solidFill>
      <a:ln w="9525">
        <a:solidFill>
          <a:schemeClr val="lt1">
            <a:lumMod val="95000"/>
            <a:alpha val="54000"/>
          </a:schemeClr>
        </a:solidFill>
      </a:ln>
    </cs:spPr>
  </cs:upBar>
  <cs:valueAxis>
    <cs:lnRef idx="0"/>
    <cs:fillRef idx="0"/>
    <cs:effectRef idx="0"/>
    <cs:fontRef idx="minor">
      <a:schemeClr val="lt1">
        <a:lumMod val="85000"/>
      </a:schemeClr>
    </cs:fontRef>
    <cs:defRPr sz="1197" kern="1200"/>
  </cs:valueAxis>
  <cs:wall>
    <cs:lnRef idx="0"/>
    <cs:fillRef idx="0"/>
    <cs:effectRef idx="0"/>
    <cs:fontRef idx="minor">
      <a:schemeClr val="lt1"/>
    </cs:fontRef>
  </cs:wall>
</cs:chartStyle>
</file>

<file path=ppt/charts/style6.xml><?xml version="1.0" encoding="utf-8"?>
<cs:chartStyle xmlns:cs="http://schemas.microsoft.com/office/drawing/2012/chartStyle" xmlns:a="http://schemas.openxmlformats.org/drawingml/2006/main" id="209">
  <cs:axisTitle>
    <cs:lnRef idx="0"/>
    <cs:fillRef idx="0"/>
    <cs:effectRef idx="0"/>
    <cs:fontRef idx="minor">
      <a:schemeClr val="lt1">
        <a:lumMod val="85000"/>
      </a:schemeClr>
    </cs:fontRef>
    <cs:defRPr sz="1197" b="1" kern="1200" cap="all"/>
  </cs:axisTitle>
  <cs:categoryAxis>
    <cs:lnRef idx="0"/>
    <cs:fillRef idx="0"/>
    <cs:effectRef idx="0"/>
    <cs:fontRef idx="minor">
      <a:schemeClr val="lt1">
        <a:lumMod val="85000"/>
      </a:schemeClr>
    </cs:fontRef>
    <cs:spPr>
      <a:ln w="12700" cap="flat" cmpd="sng" algn="ctr">
        <a:solidFill>
          <a:schemeClr val="lt1">
            <a:lumMod val="95000"/>
            <a:alpha val="54000"/>
          </a:schemeClr>
        </a:solidFill>
        <a:round/>
      </a:ln>
    </cs:spPr>
    <cs:defRPr sz="1197" kern="1200"/>
  </cs:categoryAxis>
  <cs:chartArea>
    <cs:lnRef idx="0"/>
    <cs:fillRef idx="0"/>
    <cs:effectRef idx="0"/>
    <cs:fontRef idx="minor">
      <a:schemeClr val="dk1"/>
    </cs:fontRef>
    <cs:spPr>
      <a:gradFill flip="none" rotWithShape="1">
        <a:gsLst>
          <a:gs pos="0">
            <a:schemeClr val="dk1">
              <a:lumMod val="65000"/>
              <a:lumOff val="35000"/>
            </a:schemeClr>
          </a:gs>
          <a:gs pos="100000">
            <a:schemeClr val="dk1">
              <a:lumMod val="85000"/>
              <a:lumOff val="15000"/>
            </a:schemeClr>
          </a:gs>
        </a:gsLst>
        <a:path path="circle">
          <a:fillToRect l="50000" t="50000" r="50000" b="50000"/>
        </a:path>
        <a:tileRect/>
      </a:gradFill>
    </cs:spPr>
    <cs:defRPr sz="1330" kern="1200"/>
  </cs:chartArea>
  <cs:dataLabel>
    <cs:lnRef idx="0"/>
    <cs:fillRef idx="0"/>
    <cs:effectRef idx="0"/>
    <cs:fontRef idx="minor">
      <a:schemeClr val="lt1">
        <a:lumMod val="85000"/>
      </a:schemeClr>
    </cs:fontRef>
    <cs:defRPr sz="1197" kern="1200"/>
  </cs:dataLabel>
  <cs:dataLabelCallout>
    <cs:lnRef idx="0"/>
    <cs:fillRef idx="0"/>
    <cs:effectRef idx="0"/>
    <cs:fontRef idx="minor">
      <a:schemeClr val="dk1">
        <a:lumMod val="65000"/>
        <a:lumOff val="35000"/>
      </a:schemeClr>
    </cs:fontRef>
    <cs:spPr>
      <a:solidFill>
        <a:schemeClr val="lt1"/>
      </a:solidFill>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lt1"/>
    </cs:fontRef>
  </cs:dataPoint>
  <cs:dataPoint3D>
    <cs:lnRef idx="0"/>
    <cs:fillRef idx="3">
      <cs:styleClr val="auto"/>
    </cs:fillRef>
    <cs:effectRef idx="3"/>
    <cs:fontRef idx="minor">
      <a:schemeClr val="lt1"/>
    </cs:fontRef>
  </cs:dataPoint3D>
  <cs:dataPointLine>
    <cs:lnRef idx="0">
      <cs:styleClr val="auto"/>
    </cs:lnRef>
    <cs:fillRef idx="3"/>
    <cs:effectRef idx="3"/>
    <cs:fontRef idx="minor">
      <a:schemeClr val="lt1"/>
    </cs:fontRef>
    <cs:spPr>
      <a:ln w="34925" cap="rnd">
        <a:solidFill>
          <a:schemeClr val="phClr"/>
        </a:solidFill>
        <a:round/>
      </a:ln>
    </cs:spPr>
  </cs:dataPointLine>
  <cs:dataPointMarker>
    <cs:lnRef idx="0">
      <cs:styleClr val="auto"/>
    </cs:lnRef>
    <cs:fillRef idx="3">
      <cs:styleClr val="auto"/>
    </cs:fillRef>
    <cs:effectRef idx="3"/>
    <cs:fontRef idx="minor">
      <a:schemeClr val="lt1"/>
    </cs:fontRef>
    <cs:spPr>
      <a:ln w="9525">
        <a:solidFill>
          <a:schemeClr val="phClr"/>
        </a:solidFill>
        <a:round/>
      </a:ln>
    </cs:spPr>
  </cs:dataPointMarker>
  <cs:dataPointMarkerLayout symbol="circle" size="6"/>
  <cs:dataPointWireframe>
    <cs:lnRef idx="0">
      <cs:styleClr val="auto"/>
    </cs:lnRef>
    <cs:fillRef idx="3"/>
    <cs:effectRef idx="3"/>
    <cs:fontRef idx="minor">
      <a:schemeClr val="lt1"/>
    </cs:fontRef>
    <cs:spPr>
      <a:ln w="9525" cap="rnd">
        <a:solidFill>
          <a:schemeClr val="phClr"/>
        </a:solidFill>
        <a:round/>
      </a:ln>
    </cs:spPr>
  </cs:dataPointWireframe>
  <cs:dataTable>
    <cs:lnRef idx="0"/>
    <cs:fillRef idx="0"/>
    <cs:effectRef idx="0"/>
    <cs:fontRef idx="minor">
      <a:schemeClr val="lt1">
        <a:lumMod val="85000"/>
      </a:schemeClr>
    </cs:fontRef>
    <cs:spPr>
      <a:ln w="9525">
        <a:solidFill>
          <a:schemeClr val="lt1">
            <a:lumMod val="95000"/>
            <a:alpha val="54000"/>
          </a:schemeClr>
        </a:solidFill>
      </a:ln>
    </cs:spPr>
    <cs:defRPr sz="1197" kern="1200"/>
  </cs:dataTable>
  <cs:downBar>
    <cs:lnRef idx="0"/>
    <cs:fillRef idx="0"/>
    <cs:effectRef idx="0"/>
    <cs:fontRef idx="minor">
      <a:schemeClr val="lt1"/>
    </cs:fontRef>
    <cs:spPr>
      <a:solidFill>
        <a:schemeClr val="dk1">
          <a:lumMod val="75000"/>
          <a:lumOff val="25000"/>
        </a:schemeClr>
      </a:solidFill>
      <a:ln w="9525">
        <a:solidFill>
          <a:schemeClr val="lt1">
            <a:lumMod val="95000"/>
            <a:alpha val="54000"/>
          </a:schemeClr>
        </a:solidFill>
      </a:ln>
    </cs:spPr>
  </cs:downBar>
  <cs:dropLine>
    <cs:lnRef idx="0"/>
    <cs:fillRef idx="0"/>
    <cs:effectRef idx="0"/>
    <cs:fontRef idx="minor">
      <a:schemeClr val="lt1"/>
    </cs:fontRef>
    <cs:spPr>
      <a:ln w="9525">
        <a:solidFill>
          <a:schemeClr val="lt1">
            <a:lumMod val="95000"/>
            <a:alpha val="54000"/>
          </a:schemeClr>
        </a:solidFill>
        <a:prstDash val="dash"/>
      </a:ln>
    </cs:spPr>
  </cs:dropLine>
  <cs:errorBar>
    <cs:lnRef idx="0"/>
    <cs:fillRef idx="0"/>
    <cs:effectRef idx="0"/>
    <cs:fontRef idx="minor">
      <a:schemeClr val="lt1"/>
    </cs:fontRef>
    <cs:spPr>
      <a:ln w="9525" cap="flat" cmpd="sng" algn="ctr">
        <a:solidFill>
          <a:schemeClr val="lt1">
            <a:lumMod val="95000"/>
          </a:schemeClr>
        </a:solidFill>
        <a:round/>
      </a:ln>
    </cs:spPr>
  </cs:errorBar>
  <cs:floor>
    <cs:lnRef idx="0"/>
    <cs:fillRef idx="0"/>
    <cs:effectRef idx="0"/>
    <cs:fontRef idx="minor">
      <a:schemeClr val="lt1"/>
    </cs:fontRef>
  </cs:floor>
  <cs:gridlineMajor>
    <cs:lnRef idx="0"/>
    <cs:fillRef idx="0"/>
    <cs:effectRef idx="0"/>
    <cs:fontRef idx="minor">
      <a:schemeClr val="lt1"/>
    </cs:fontRef>
    <cs:spPr>
      <a:ln w="9525" cap="flat" cmpd="sng" algn="ctr">
        <a:solidFill>
          <a:schemeClr val="lt1">
            <a:lumMod val="95000"/>
            <a:alpha val="10000"/>
          </a:schemeClr>
        </a:solidFill>
        <a:round/>
      </a:ln>
    </cs:spPr>
  </cs:gridlineMajor>
  <cs:gridlineMinor>
    <cs:lnRef idx="0"/>
    <cs:fillRef idx="0"/>
    <cs:effectRef idx="0"/>
    <cs:fontRef idx="minor">
      <a:schemeClr val="lt1"/>
    </cs:fontRef>
    <cs:spPr>
      <a:ln>
        <a:solidFill>
          <a:schemeClr val="lt1">
            <a:lumMod val="95000"/>
            <a:alpha val="5000"/>
          </a:schemeClr>
        </a:solidFill>
      </a:ln>
    </cs:spPr>
  </cs:gridlineMinor>
  <cs:hiLoLine>
    <cs:lnRef idx="0"/>
    <cs:fillRef idx="0"/>
    <cs:effectRef idx="0"/>
    <cs:fontRef idx="minor">
      <a:schemeClr val="lt1"/>
    </cs:fontRef>
    <cs:spPr>
      <a:ln w="9525">
        <a:solidFill>
          <a:schemeClr val="lt1">
            <a:lumMod val="95000"/>
            <a:alpha val="54000"/>
          </a:schemeClr>
        </a:solidFill>
        <a:prstDash val="dash"/>
      </a:ln>
    </cs:spPr>
  </cs:hiLoLine>
  <cs:leaderLine>
    <cs:lnRef idx="0"/>
    <cs:fillRef idx="0"/>
    <cs:effectRef idx="0"/>
    <cs:fontRef idx="minor">
      <a:schemeClr val="lt1"/>
    </cs:fontRef>
    <cs:spPr>
      <a:ln w="9525">
        <a:solidFill>
          <a:schemeClr val="lt1">
            <a:lumMod val="95000"/>
            <a:alpha val="54000"/>
          </a:schemeClr>
        </a:solidFill>
      </a:ln>
    </cs:spPr>
  </cs:leaderLine>
  <cs:legend>
    <cs:lnRef idx="0"/>
    <cs:fillRef idx="0"/>
    <cs:effectRef idx="0"/>
    <cs:fontRef idx="minor">
      <a:schemeClr val="lt1">
        <a:lumMod val="85000"/>
      </a:schemeClr>
    </cs:fontRef>
    <cs:defRPr sz="1197" kern="1200"/>
  </cs:legend>
  <cs:plotArea>
    <cs:lnRef idx="0"/>
    <cs:fillRef idx="0"/>
    <cs:effectRef idx="0"/>
    <cs:fontRef idx="minor">
      <a:schemeClr val="lt1"/>
    </cs:fontRef>
  </cs:plotArea>
  <cs:plotArea3D>
    <cs:lnRef idx="0"/>
    <cs:fillRef idx="0"/>
    <cs:effectRef idx="0"/>
    <cs:fontRef idx="minor">
      <a:schemeClr val="lt1"/>
    </cs:fontRef>
  </cs:plotArea3D>
  <cs:seriesAxis>
    <cs:lnRef idx="0"/>
    <cs:fillRef idx="0"/>
    <cs:effectRef idx="0"/>
    <cs:fontRef idx="minor">
      <a:schemeClr val="lt1">
        <a:lumMod val="85000"/>
      </a:schemeClr>
    </cs:fontRef>
    <cs:spPr>
      <a:ln w="12700" cap="flat" cmpd="sng" algn="ctr">
        <a:solidFill>
          <a:schemeClr val="lt1">
            <a:lumMod val="95000"/>
            <a:alpha val="54000"/>
          </a:schemeClr>
        </a:solidFill>
        <a:round/>
      </a:ln>
    </cs:spPr>
    <cs:defRPr sz="1197" kern="1200"/>
  </cs:seriesAxis>
  <cs:seriesLine>
    <cs:lnRef idx="0"/>
    <cs:fillRef idx="0"/>
    <cs:effectRef idx="0"/>
    <cs:fontRef idx="minor">
      <a:schemeClr val="lt1"/>
    </cs:fontRef>
    <cs:spPr>
      <a:ln w="9525" cap="flat" cmpd="sng" algn="ctr">
        <a:solidFill>
          <a:schemeClr val="lt1">
            <a:lumMod val="95000"/>
            <a:alpha val="54000"/>
          </a:schemeClr>
        </a:solidFill>
        <a:round/>
      </a:ln>
    </cs:spPr>
  </cs:seriesLine>
  <cs:title>
    <cs:lnRef idx="0"/>
    <cs:fillRef idx="0"/>
    <cs:effectRef idx="0"/>
    <cs:fontRef idx="minor">
      <a:schemeClr val="lt1">
        <a:lumMod val="95000"/>
      </a:schemeClr>
    </cs:fontRef>
    <cs:defRPr sz="2128" b="1" kern="1200" spc="100" baseline="0">
      <a:effectLst>
        <a:outerShdw blurRad="50800" dist="38100" dir="5400000" algn="t" rotWithShape="0">
          <a:prstClr val="black">
            <a:alpha val="40000"/>
          </a:prstClr>
        </a:outerShdw>
      </a:effectLst>
    </cs:defRPr>
  </cs:title>
  <cs:trendline>
    <cs:lnRef idx="0">
      <cs:styleClr val="auto"/>
    </cs:lnRef>
    <cs:fillRef idx="0"/>
    <cs:effectRef idx="0"/>
    <cs:fontRef idx="minor">
      <a:schemeClr val="lt1"/>
    </cs:fontRef>
    <cs:spPr>
      <a:ln w="19050" cap="rnd">
        <a:solidFill>
          <a:schemeClr val="phClr"/>
        </a:solidFill>
      </a:ln>
    </cs:spPr>
  </cs:trendline>
  <cs:trendlineLabel>
    <cs:lnRef idx="0"/>
    <cs:fillRef idx="0"/>
    <cs:effectRef idx="0"/>
    <cs:fontRef idx="minor">
      <a:schemeClr val="lt1">
        <a:lumMod val="85000"/>
      </a:schemeClr>
    </cs:fontRef>
    <cs:defRPr sz="1197" kern="1200"/>
  </cs:trendlineLabel>
  <cs:upBar>
    <cs:lnRef idx="0"/>
    <cs:fillRef idx="0"/>
    <cs:effectRef idx="0"/>
    <cs:fontRef idx="minor">
      <a:schemeClr val="lt1"/>
    </cs:fontRef>
    <cs:spPr>
      <a:solidFill>
        <a:schemeClr val="lt1"/>
      </a:solidFill>
      <a:ln w="9525">
        <a:solidFill>
          <a:schemeClr val="lt1">
            <a:lumMod val="95000"/>
            <a:alpha val="54000"/>
          </a:schemeClr>
        </a:solidFill>
      </a:ln>
    </cs:spPr>
  </cs:upBar>
  <cs:valueAxis>
    <cs:lnRef idx="0"/>
    <cs:fillRef idx="0"/>
    <cs:effectRef idx="0"/>
    <cs:fontRef idx="minor">
      <a:schemeClr val="lt1">
        <a:lumMod val="85000"/>
      </a:schemeClr>
    </cs:fontRef>
    <cs:defRPr sz="1197" kern="1200"/>
  </cs:valueAxis>
  <cs:wall>
    <cs:lnRef idx="0"/>
    <cs:fillRef idx="0"/>
    <cs:effectRef idx="0"/>
    <cs:fontRef idx="minor">
      <a:schemeClr val="lt1"/>
    </cs:fontRef>
  </cs:wall>
</cs:chartStyle>
</file>

<file path=ppt/drawings/drawing1.xml><?xml version="1.0" encoding="utf-8"?>
<c:userShapes xmlns:c="http://schemas.openxmlformats.org/drawingml/2006/chart">
  <cdr:relSizeAnchor xmlns:cdr="http://schemas.openxmlformats.org/drawingml/2006/chartDrawing">
    <cdr:from>
      <cdr:x>0</cdr:x>
      <cdr:y>2.00434E-7</cdr:y>
    </cdr:from>
    <cdr:to>
      <cdr:x>0.22818</cdr:x>
      <cdr:y>0.26689</cdr:y>
    </cdr:to>
    <cdr:sp macro="" textlink="">
      <cdr:nvSpPr>
        <cdr:cNvPr id="2" name="TextBox 1"/>
        <cdr:cNvSpPr txBox="1"/>
      </cdr:nvSpPr>
      <cdr:spPr>
        <a:xfrm xmlns:a="http://schemas.openxmlformats.org/drawingml/2006/main">
          <a:off x="0" y="1"/>
          <a:ext cx="2438402" cy="1331570"/>
        </a:xfrm>
        <a:prstGeom xmlns:a="http://schemas.openxmlformats.org/drawingml/2006/main" prst="rect">
          <a:avLst/>
        </a:prstGeom>
        <a:solidFill xmlns:a="http://schemas.openxmlformats.org/drawingml/2006/main">
          <a:srgbClr val="00B0F0"/>
        </a:solidFill>
      </cdr:spPr>
      <cdr:txBody>
        <a:bodyPr xmlns:a="http://schemas.openxmlformats.org/drawingml/2006/main" vertOverflow="clip" wrap="square" rtlCol="0"/>
        <a:lstStyle xmlns:a="http://schemas.openxmlformats.org/drawingml/2006/main"/>
        <a:p xmlns:a="http://schemas.openxmlformats.org/drawingml/2006/main">
          <a:pPr algn="ctr"/>
          <a:r>
            <a:rPr lang="en-ZA" sz="1800" b="1" dirty="0" smtClean="0"/>
            <a:t>TOTAL REGISTERED </a:t>
          </a:r>
        </a:p>
        <a:p xmlns:a="http://schemas.openxmlformats.org/drawingml/2006/main">
          <a:pPr algn="ctr"/>
          <a:r>
            <a:rPr lang="en-ZA" sz="1800" b="1" dirty="0" smtClean="0"/>
            <a:t>NPOS IN SA</a:t>
          </a:r>
        </a:p>
        <a:p xmlns:a="http://schemas.openxmlformats.org/drawingml/2006/main">
          <a:pPr algn="ctr"/>
          <a:r>
            <a:rPr lang="en-ZA" sz="1800" b="1" dirty="0" smtClean="0"/>
            <a:t>245 000</a:t>
          </a:r>
          <a:endParaRPr lang="en-ZA" sz="1800" b="1" dirty="0"/>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ZA"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2FDA662-9324-48C6-B000-44E0478342AE}" type="datetimeFigureOut">
              <a:rPr lang="en-ZA" smtClean="0"/>
              <a:t>2021/08/27</a:t>
            </a:fld>
            <a:endParaRPr lang="en-ZA"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ZA"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ZA"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377EF82-1112-40C2-AB24-1BC60A9CDD81}" type="slidenum">
              <a:rPr lang="en-ZA" smtClean="0"/>
              <a:t>‹#›</a:t>
            </a:fld>
            <a:endParaRPr lang="en-ZA" dirty="0"/>
          </a:p>
        </p:txBody>
      </p:sp>
    </p:spTree>
    <p:extLst>
      <p:ext uri="{BB962C8B-B14F-4D97-AF65-F5344CB8AC3E}">
        <p14:creationId xmlns:p14="http://schemas.microsoft.com/office/powerpoint/2010/main" val="5727308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ZA" dirty="0"/>
          </a:p>
        </p:txBody>
      </p:sp>
      <p:sp>
        <p:nvSpPr>
          <p:cNvPr id="4" name="Slide Number Placeholder 3"/>
          <p:cNvSpPr>
            <a:spLocks noGrp="1"/>
          </p:cNvSpPr>
          <p:nvPr>
            <p:ph type="sldNum" sz="quarter" idx="10"/>
          </p:nvPr>
        </p:nvSpPr>
        <p:spPr/>
        <p:txBody>
          <a:bodyPr/>
          <a:lstStyle/>
          <a:p>
            <a:fld id="{8333A30F-81D3-402E-8687-90DE74CA2C8F}" type="slidenum">
              <a:rPr lang="en-ZA" smtClean="0"/>
              <a:t>13</a:t>
            </a:fld>
            <a:endParaRPr lang="en-ZA" dirty="0"/>
          </a:p>
        </p:txBody>
      </p:sp>
    </p:spTree>
    <p:extLst>
      <p:ext uri="{BB962C8B-B14F-4D97-AF65-F5344CB8AC3E}">
        <p14:creationId xmlns:p14="http://schemas.microsoft.com/office/powerpoint/2010/main" val="39896137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ZA" dirty="0" smtClean="0"/>
              <a:t>The largest</a:t>
            </a:r>
            <a:r>
              <a:rPr lang="en-ZA" baseline="0" dirty="0" smtClean="0"/>
              <a:t> proportion 38% continues to be spent on Children and families followed by social welfare and then Admin.</a:t>
            </a:r>
          </a:p>
          <a:p>
            <a:r>
              <a:rPr lang="en-ZA" baseline="0" dirty="0" smtClean="0"/>
              <a:t>All provinces spend the largest proportion of their budget on Children and Families, with the exception on WC and NW who spend the largest portion on Social Welfare Services</a:t>
            </a:r>
          </a:p>
          <a:p>
            <a:r>
              <a:rPr lang="en-ZA" baseline="0" dirty="0" smtClean="0"/>
              <a:t>GT spends the largest proportion on children and families, followed by LIM and KZN</a:t>
            </a:r>
          </a:p>
          <a:p>
            <a:r>
              <a:rPr lang="en-ZA" baseline="0" dirty="0" smtClean="0"/>
              <a:t>NC spends the largest proportion on Restorative services and development and research.</a:t>
            </a:r>
          </a:p>
          <a:p>
            <a:r>
              <a:rPr lang="en-ZA" baseline="0" dirty="0" smtClean="0"/>
              <a:t>Admin % particularly low in GT and WC. FS highest %</a:t>
            </a:r>
          </a:p>
          <a:p>
            <a:r>
              <a:rPr lang="en-ZA" baseline="0" dirty="0" smtClean="0"/>
              <a:t>Do high proportions reflect the priority in that province?</a:t>
            </a:r>
            <a:endParaRPr lang="en-ZA" dirty="0" smtClean="0">
              <a:solidFill>
                <a:srgbClr val="FF0000"/>
              </a:solidFill>
            </a:endParaRPr>
          </a:p>
          <a:p>
            <a:endParaRPr lang="en-ZA" dirty="0" smtClean="0">
              <a:solidFill>
                <a:srgbClr val="FF0000"/>
              </a:solidFill>
            </a:endParaRPr>
          </a:p>
        </p:txBody>
      </p:sp>
      <p:sp>
        <p:nvSpPr>
          <p:cNvPr id="4" name="Slide Number Placeholder 3"/>
          <p:cNvSpPr>
            <a:spLocks noGrp="1"/>
          </p:cNvSpPr>
          <p:nvPr>
            <p:ph type="sldNum" sz="quarter" idx="10"/>
          </p:nvPr>
        </p:nvSpPr>
        <p:spPr/>
        <p:txBody>
          <a:bodyPr/>
          <a:lstStyle/>
          <a:p>
            <a:fld id="{B64E5633-4E72-4AD0-B3F7-74371B6FCA45}" type="slidenum">
              <a:rPr lang="en-ZA" smtClean="0"/>
              <a:t>14</a:t>
            </a:fld>
            <a:endParaRPr lang="en-ZA" dirty="0"/>
          </a:p>
        </p:txBody>
      </p:sp>
    </p:spTree>
    <p:extLst>
      <p:ext uri="{BB962C8B-B14F-4D97-AF65-F5344CB8AC3E}">
        <p14:creationId xmlns:p14="http://schemas.microsoft.com/office/powerpoint/2010/main" val="134100320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ZA" dirty="0"/>
          </a:p>
        </p:txBody>
      </p:sp>
      <p:sp>
        <p:nvSpPr>
          <p:cNvPr id="4" name="Slide Number Placeholder 3"/>
          <p:cNvSpPr>
            <a:spLocks noGrp="1"/>
          </p:cNvSpPr>
          <p:nvPr>
            <p:ph type="sldNum" sz="quarter" idx="10"/>
          </p:nvPr>
        </p:nvSpPr>
        <p:spPr/>
        <p:txBody>
          <a:bodyPr/>
          <a:lstStyle/>
          <a:p>
            <a:fld id="{B64E5633-4E72-4AD0-B3F7-74371B6FCA45}" type="slidenum">
              <a:rPr lang="en-ZA" smtClean="0"/>
              <a:t>22</a:t>
            </a:fld>
            <a:endParaRPr lang="en-ZA" dirty="0"/>
          </a:p>
        </p:txBody>
      </p:sp>
    </p:spTree>
    <p:extLst>
      <p:ext uri="{BB962C8B-B14F-4D97-AF65-F5344CB8AC3E}">
        <p14:creationId xmlns:p14="http://schemas.microsoft.com/office/powerpoint/2010/main" val="235338453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5FD5B6-A96F-4833-93A7-2FCC8D73254D}"/>
              </a:ext>
            </a:extLst>
          </p:cNvPr>
          <p:cNvSpPr>
            <a:spLocks noGrp="1"/>
          </p:cNvSpPr>
          <p:nvPr>
            <p:ph type="ctrTitle"/>
          </p:nvPr>
        </p:nvSpPr>
        <p:spPr>
          <a:xfrm>
            <a:off x="1524000" y="1122363"/>
            <a:ext cx="9144000" cy="2387600"/>
          </a:xfrm>
        </p:spPr>
        <p:txBody>
          <a:bodyPr anchor="b"/>
          <a:lstStyle>
            <a:lvl1pPr algn="ctr">
              <a:defRPr sz="4875"/>
            </a:lvl1pPr>
          </a:lstStyle>
          <a:p>
            <a:r>
              <a:rPr lang="en-US"/>
              <a:t>Click to edit Master title style</a:t>
            </a:r>
          </a:p>
        </p:txBody>
      </p:sp>
      <p:sp>
        <p:nvSpPr>
          <p:cNvPr id="3" name="Subtitle 2">
            <a:extLst>
              <a:ext uri="{FF2B5EF4-FFF2-40B4-BE49-F238E27FC236}">
                <a16:creationId xmlns:a16="http://schemas.microsoft.com/office/drawing/2014/main" id="{F73EAD2C-081F-415B-BE49-32DA8FE6DC9E}"/>
              </a:ext>
            </a:extLst>
          </p:cNvPr>
          <p:cNvSpPr>
            <a:spLocks noGrp="1"/>
          </p:cNvSpPr>
          <p:nvPr>
            <p:ph type="subTitle" idx="1"/>
          </p:nvPr>
        </p:nvSpPr>
        <p:spPr>
          <a:xfrm>
            <a:off x="1524000" y="3602038"/>
            <a:ext cx="9144000" cy="1655762"/>
          </a:xfrm>
        </p:spPr>
        <p:txBody>
          <a:bodyPr/>
          <a:lstStyle>
            <a:lvl1pPr marL="0" indent="0" algn="ctr">
              <a:buNone/>
              <a:defRPr sz="1950"/>
            </a:lvl1pPr>
            <a:lvl2pPr marL="371475" indent="0" algn="ctr">
              <a:buNone/>
              <a:defRPr sz="1625"/>
            </a:lvl2pPr>
            <a:lvl3pPr marL="742950" indent="0" algn="ctr">
              <a:buNone/>
              <a:defRPr sz="1463"/>
            </a:lvl3pPr>
            <a:lvl4pPr marL="1114425" indent="0" algn="ctr">
              <a:buNone/>
              <a:defRPr sz="1300"/>
            </a:lvl4pPr>
            <a:lvl5pPr marL="1485900" indent="0" algn="ctr">
              <a:buNone/>
              <a:defRPr sz="1300"/>
            </a:lvl5pPr>
            <a:lvl6pPr marL="1857375" indent="0" algn="ctr">
              <a:buNone/>
              <a:defRPr sz="1300"/>
            </a:lvl6pPr>
            <a:lvl7pPr marL="2228850" indent="0" algn="ctr">
              <a:buNone/>
              <a:defRPr sz="1300"/>
            </a:lvl7pPr>
            <a:lvl8pPr marL="2600325" indent="0" algn="ctr">
              <a:buNone/>
              <a:defRPr sz="1300"/>
            </a:lvl8pPr>
            <a:lvl9pPr marL="2971800" indent="0" algn="ctr">
              <a:buNone/>
              <a:defRPr sz="1300"/>
            </a:lvl9pPr>
          </a:lstStyle>
          <a:p>
            <a:r>
              <a:rPr lang="en-US"/>
              <a:t>Click to edit Master subtitle style</a:t>
            </a:r>
          </a:p>
        </p:txBody>
      </p:sp>
    </p:spTree>
    <p:extLst>
      <p:ext uri="{BB962C8B-B14F-4D97-AF65-F5344CB8AC3E}">
        <p14:creationId xmlns:p14="http://schemas.microsoft.com/office/powerpoint/2010/main" val="3251973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009B1B-6A5D-41C7-8D00-6E967D07AF11}"/>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536170B7-1FDB-4520-8D7F-3E0DCD622258}"/>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5257409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AF9F13F-BBDD-4C13-A1A4-02140F081318}"/>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B7D4C49E-5730-4B76-A770-47D6F06FD9B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9857192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471F91-16DB-40B9-BF7F-BDBAF549D01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3993D52-1844-464C-8874-BD541E66C4EC}"/>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7870670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16A515-1E95-441A-A469-6DE568E62647}"/>
              </a:ext>
            </a:extLst>
          </p:cNvPr>
          <p:cNvSpPr>
            <a:spLocks noGrp="1"/>
          </p:cNvSpPr>
          <p:nvPr>
            <p:ph type="title"/>
          </p:nvPr>
        </p:nvSpPr>
        <p:spPr>
          <a:xfrm>
            <a:off x="831850" y="1709740"/>
            <a:ext cx="10515600" cy="2852737"/>
          </a:xfrm>
        </p:spPr>
        <p:txBody>
          <a:bodyPr anchor="b"/>
          <a:lstStyle>
            <a:lvl1pPr>
              <a:defRPr sz="4875"/>
            </a:lvl1pPr>
          </a:lstStyle>
          <a:p>
            <a:r>
              <a:rPr lang="en-US"/>
              <a:t>Click to edit Master title style</a:t>
            </a:r>
          </a:p>
        </p:txBody>
      </p:sp>
      <p:sp>
        <p:nvSpPr>
          <p:cNvPr id="3" name="Text Placeholder 2">
            <a:extLst>
              <a:ext uri="{FF2B5EF4-FFF2-40B4-BE49-F238E27FC236}">
                <a16:creationId xmlns:a16="http://schemas.microsoft.com/office/drawing/2014/main" id="{76A0BF24-FD9C-4399-BEB3-4680E042A511}"/>
              </a:ext>
            </a:extLst>
          </p:cNvPr>
          <p:cNvSpPr>
            <a:spLocks noGrp="1"/>
          </p:cNvSpPr>
          <p:nvPr>
            <p:ph type="body" idx="1"/>
          </p:nvPr>
        </p:nvSpPr>
        <p:spPr>
          <a:xfrm>
            <a:off x="831850" y="4589465"/>
            <a:ext cx="10515600" cy="1500187"/>
          </a:xfrm>
        </p:spPr>
        <p:txBody>
          <a:bodyPr/>
          <a:lstStyle>
            <a:lvl1pPr marL="0" indent="0">
              <a:buNone/>
              <a:defRPr sz="1950">
                <a:solidFill>
                  <a:schemeClr val="tx1">
                    <a:tint val="75000"/>
                  </a:schemeClr>
                </a:solidFill>
              </a:defRPr>
            </a:lvl1pPr>
            <a:lvl2pPr marL="371475" indent="0">
              <a:buNone/>
              <a:defRPr sz="1625">
                <a:solidFill>
                  <a:schemeClr val="tx1">
                    <a:tint val="75000"/>
                  </a:schemeClr>
                </a:solidFill>
              </a:defRPr>
            </a:lvl2pPr>
            <a:lvl3pPr marL="742950" indent="0">
              <a:buNone/>
              <a:defRPr sz="1463">
                <a:solidFill>
                  <a:schemeClr val="tx1">
                    <a:tint val="75000"/>
                  </a:schemeClr>
                </a:solidFill>
              </a:defRPr>
            </a:lvl3pPr>
            <a:lvl4pPr marL="1114425" indent="0">
              <a:buNone/>
              <a:defRPr sz="1300">
                <a:solidFill>
                  <a:schemeClr val="tx1">
                    <a:tint val="75000"/>
                  </a:schemeClr>
                </a:solidFill>
              </a:defRPr>
            </a:lvl4pPr>
            <a:lvl5pPr marL="1485900" indent="0">
              <a:buNone/>
              <a:defRPr sz="1300">
                <a:solidFill>
                  <a:schemeClr val="tx1">
                    <a:tint val="75000"/>
                  </a:schemeClr>
                </a:solidFill>
              </a:defRPr>
            </a:lvl5pPr>
            <a:lvl6pPr marL="1857375" indent="0">
              <a:buNone/>
              <a:defRPr sz="1300">
                <a:solidFill>
                  <a:schemeClr val="tx1">
                    <a:tint val="75000"/>
                  </a:schemeClr>
                </a:solidFill>
              </a:defRPr>
            </a:lvl6pPr>
            <a:lvl7pPr marL="2228850" indent="0">
              <a:buNone/>
              <a:defRPr sz="1300">
                <a:solidFill>
                  <a:schemeClr val="tx1">
                    <a:tint val="75000"/>
                  </a:schemeClr>
                </a:solidFill>
              </a:defRPr>
            </a:lvl7pPr>
            <a:lvl8pPr marL="2600325" indent="0">
              <a:buNone/>
              <a:defRPr sz="1300">
                <a:solidFill>
                  <a:schemeClr val="tx1">
                    <a:tint val="75000"/>
                  </a:schemeClr>
                </a:solidFill>
              </a:defRPr>
            </a:lvl8pPr>
            <a:lvl9pPr marL="2971800" indent="0">
              <a:buNone/>
              <a:defRPr sz="13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CAE86440-5D7B-4AD9-A762-4217338D4D27}"/>
              </a:ext>
            </a:extLst>
          </p:cNvPr>
          <p:cNvSpPr>
            <a:spLocks noGrp="1"/>
          </p:cNvSpPr>
          <p:nvPr>
            <p:ph type="dt" sz="half" idx="10"/>
          </p:nvPr>
        </p:nvSpPr>
        <p:spPr>
          <a:xfrm>
            <a:off x="838201" y="6356352"/>
            <a:ext cx="2743200" cy="365125"/>
          </a:xfrm>
          <a:prstGeom prst="rect">
            <a:avLst/>
          </a:prstGeom>
        </p:spPr>
        <p:txBody>
          <a:bodyPr/>
          <a:lstStyle/>
          <a:p>
            <a:pPr defTabSz="457200"/>
            <a:endParaRPr lang="en-US" dirty="0">
              <a:solidFill>
                <a:prstClr val="black"/>
              </a:solidFill>
            </a:endParaRPr>
          </a:p>
        </p:txBody>
      </p:sp>
      <p:sp>
        <p:nvSpPr>
          <p:cNvPr id="5" name="Footer Placeholder 4">
            <a:extLst>
              <a:ext uri="{FF2B5EF4-FFF2-40B4-BE49-F238E27FC236}">
                <a16:creationId xmlns:a16="http://schemas.microsoft.com/office/drawing/2014/main" id="{85A57B59-1EC8-4D0E-804F-54E678656FF4}"/>
              </a:ext>
            </a:extLst>
          </p:cNvPr>
          <p:cNvSpPr>
            <a:spLocks noGrp="1"/>
          </p:cNvSpPr>
          <p:nvPr>
            <p:ph type="ftr" sz="quarter" idx="11"/>
          </p:nvPr>
        </p:nvSpPr>
        <p:spPr>
          <a:xfrm>
            <a:off x="4038601" y="6356352"/>
            <a:ext cx="4114800" cy="365125"/>
          </a:xfrm>
          <a:prstGeom prst="rect">
            <a:avLst/>
          </a:prstGeom>
        </p:spPr>
        <p:txBody>
          <a:bodyPr/>
          <a:lstStyle/>
          <a:p>
            <a:pPr defTabSz="457200"/>
            <a:endParaRPr lang="en-US" dirty="0">
              <a:solidFill>
                <a:prstClr val="black"/>
              </a:solidFill>
            </a:endParaRPr>
          </a:p>
        </p:txBody>
      </p:sp>
      <p:sp>
        <p:nvSpPr>
          <p:cNvPr id="6" name="Slide Number Placeholder 5">
            <a:extLst>
              <a:ext uri="{FF2B5EF4-FFF2-40B4-BE49-F238E27FC236}">
                <a16:creationId xmlns:a16="http://schemas.microsoft.com/office/drawing/2014/main" id="{2BDAD5E3-7B39-4DBF-8233-B4D0F4598817}"/>
              </a:ext>
            </a:extLst>
          </p:cNvPr>
          <p:cNvSpPr>
            <a:spLocks noGrp="1"/>
          </p:cNvSpPr>
          <p:nvPr>
            <p:ph type="sldNum" sz="quarter" idx="12"/>
          </p:nvPr>
        </p:nvSpPr>
        <p:spPr>
          <a:xfrm>
            <a:off x="9095509" y="6310314"/>
            <a:ext cx="2743200" cy="365125"/>
          </a:xfrm>
          <a:prstGeom prst="rect">
            <a:avLst/>
          </a:prstGeom>
        </p:spPr>
        <p:txBody>
          <a:bodyPr/>
          <a:lstStyle/>
          <a:p>
            <a:pPr defTabSz="457200"/>
            <a:fld id="{E6EDE458-FE5D-A943-8B68-DF1632607E4A}" type="slidenum">
              <a:rPr lang="en-US" smtClean="0">
                <a:solidFill>
                  <a:prstClr val="black"/>
                </a:solidFill>
              </a:rPr>
              <a:pPr defTabSz="457200"/>
              <a:t>‹#›</a:t>
            </a:fld>
            <a:endParaRPr lang="en-US" dirty="0">
              <a:solidFill>
                <a:prstClr val="black"/>
              </a:solidFill>
            </a:endParaRPr>
          </a:p>
        </p:txBody>
      </p:sp>
    </p:spTree>
    <p:extLst>
      <p:ext uri="{BB962C8B-B14F-4D97-AF65-F5344CB8AC3E}">
        <p14:creationId xmlns:p14="http://schemas.microsoft.com/office/powerpoint/2010/main" val="5630834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075E09-9F93-4318-BB19-B8BC2265FFB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7972C81-D9AA-4E31-B83B-56ECE7C449EB}"/>
              </a:ext>
            </a:extLst>
          </p:cNvPr>
          <p:cNvSpPr>
            <a:spLocks noGrp="1"/>
          </p:cNvSpPr>
          <p:nvPr>
            <p:ph sz="half" idx="1"/>
          </p:nvPr>
        </p:nvSpPr>
        <p:spPr>
          <a:xfrm>
            <a:off x="838201"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1C368783-258F-400D-B781-E429BA422A35}"/>
              </a:ext>
            </a:extLst>
          </p:cNvPr>
          <p:cNvSpPr>
            <a:spLocks noGrp="1"/>
          </p:cNvSpPr>
          <p:nvPr>
            <p:ph sz="half" idx="2"/>
          </p:nvPr>
        </p:nvSpPr>
        <p:spPr>
          <a:xfrm>
            <a:off x="6172201"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1676815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CB3E57-E82C-44C0-A626-65DC40D51E30}"/>
              </a:ext>
            </a:extLst>
          </p:cNvPr>
          <p:cNvSpPr>
            <a:spLocks noGrp="1"/>
          </p:cNvSpPr>
          <p:nvPr>
            <p:ph type="title"/>
          </p:nvPr>
        </p:nvSpPr>
        <p:spPr>
          <a:xfrm>
            <a:off x="839789" y="365127"/>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D9CC1B8E-7174-4D60-9600-452FDABBC6EE}"/>
              </a:ext>
            </a:extLst>
          </p:cNvPr>
          <p:cNvSpPr>
            <a:spLocks noGrp="1"/>
          </p:cNvSpPr>
          <p:nvPr>
            <p:ph type="body" idx="1"/>
          </p:nvPr>
        </p:nvSpPr>
        <p:spPr>
          <a:xfrm>
            <a:off x="839788" y="1681163"/>
            <a:ext cx="5157787" cy="823912"/>
          </a:xfrm>
        </p:spPr>
        <p:txBody>
          <a:bodyPr anchor="b"/>
          <a:lstStyle>
            <a:lvl1pPr marL="0" indent="0">
              <a:buNone/>
              <a:defRPr sz="1950" b="1"/>
            </a:lvl1pPr>
            <a:lvl2pPr marL="371475" indent="0">
              <a:buNone/>
              <a:defRPr sz="1625" b="1"/>
            </a:lvl2pPr>
            <a:lvl3pPr marL="742950" indent="0">
              <a:buNone/>
              <a:defRPr sz="1463" b="1"/>
            </a:lvl3pPr>
            <a:lvl4pPr marL="1114425" indent="0">
              <a:buNone/>
              <a:defRPr sz="1300" b="1"/>
            </a:lvl4pPr>
            <a:lvl5pPr marL="1485900" indent="0">
              <a:buNone/>
              <a:defRPr sz="1300" b="1"/>
            </a:lvl5pPr>
            <a:lvl6pPr marL="1857375" indent="0">
              <a:buNone/>
              <a:defRPr sz="1300" b="1"/>
            </a:lvl6pPr>
            <a:lvl7pPr marL="2228850" indent="0">
              <a:buNone/>
              <a:defRPr sz="1300" b="1"/>
            </a:lvl7pPr>
            <a:lvl8pPr marL="2600325" indent="0">
              <a:buNone/>
              <a:defRPr sz="1300" b="1"/>
            </a:lvl8pPr>
            <a:lvl9pPr marL="2971800" indent="0">
              <a:buNone/>
              <a:defRPr sz="1300" b="1"/>
            </a:lvl9pPr>
          </a:lstStyle>
          <a:p>
            <a:pPr lvl="0"/>
            <a:r>
              <a:rPr lang="en-US"/>
              <a:t>Click to edit Master text styles</a:t>
            </a:r>
          </a:p>
        </p:txBody>
      </p:sp>
      <p:sp>
        <p:nvSpPr>
          <p:cNvPr id="4" name="Content Placeholder 3">
            <a:extLst>
              <a:ext uri="{FF2B5EF4-FFF2-40B4-BE49-F238E27FC236}">
                <a16:creationId xmlns:a16="http://schemas.microsoft.com/office/drawing/2014/main" id="{B2A2B9B7-76B5-4583-BD56-42656DFA6FA5}"/>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E6CDE24E-AED2-4805-95B8-6FF986CCD50F}"/>
              </a:ext>
            </a:extLst>
          </p:cNvPr>
          <p:cNvSpPr>
            <a:spLocks noGrp="1"/>
          </p:cNvSpPr>
          <p:nvPr>
            <p:ph type="body" sz="quarter" idx="3"/>
          </p:nvPr>
        </p:nvSpPr>
        <p:spPr>
          <a:xfrm>
            <a:off x="6172200" y="1681163"/>
            <a:ext cx="5183188" cy="823912"/>
          </a:xfrm>
        </p:spPr>
        <p:txBody>
          <a:bodyPr anchor="b"/>
          <a:lstStyle>
            <a:lvl1pPr marL="0" indent="0">
              <a:buNone/>
              <a:defRPr sz="1950" b="1"/>
            </a:lvl1pPr>
            <a:lvl2pPr marL="371475" indent="0">
              <a:buNone/>
              <a:defRPr sz="1625" b="1"/>
            </a:lvl2pPr>
            <a:lvl3pPr marL="742950" indent="0">
              <a:buNone/>
              <a:defRPr sz="1463" b="1"/>
            </a:lvl3pPr>
            <a:lvl4pPr marL="1114425" indent="0">
              <a:buNone/>
              <a:defRPr sz="1300" b="1"/>
            </a:lvl4pPr>
            <a:lvl5pPr marL="1485900" indent="0">
              <a:buNone/>
              <a:defRPr sz="1300" b="1"/>
            </a:lvl5pPr>
            <a:lvl6pPr marL="1857375" indent="0">
              <a:buNone/>
              <a:defRPr sz="1300" b="1"/>
            </a:lvl6pPr>
            <a:lvl7pPr marL="2228850" indent="0">
              <a:buNone/>
              <a:defRPr sz="1300" b="1"/>
            </a:lvl7pPr>
            <a:lvl8pPr marL="2600325" indent="0">
              <a:buNone/>
              <a:defRPr sz="1300" b="1"/>
            </a:lvl8pPr>
            <a:lvl9pPr marL="2971800" indent="0">
              <a:buNone/>
              <a:defRPr sz="1300" b="1"/>
            </a:lvl9pPr>
          </a:lstStyle>
          <a:p>
            <a:pPr lvl="0"/>
            <a:r>
              <a:rPr lang="en-US"/>
              <a:t>Click to edit Master text styles</a:t>
            </a:r>
          </a:p>
        </p:txBody>
      </p:sp>
      <p:sp>
        <p:nvSpPr>
          <p:cNvPr id="6" name="Content Placeholder 5">
            <a:extLst>
              <a:ext uri="{FF2B5EF4-FFF2-40B4-BE49-F238E27FC236}">
                <a16:creationId xmlns:a16="http://schemas.microsoft.com/office/drawing/2014/main" id="{9B52D666-D9AA-46E9-9284-B2A6BA3DEDFF}"/>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8561597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1724FB-C5FC-4F4F-A678-39444E9E87A0}"/>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19356938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5236423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28E999-6500-4261-BFB7-61A22CAC956D}"/>
              </a:ext>
            </a:extLst>
          </p:cNvPr>
          <p:cNvSpPr>
            <a:spLocks noGrp="1"/>
          </p:cNvSpPr>
          <p:nvPr>
            <p:ph type="title"/>
          </p:nvPr>
        </p:nvSpPr>
        <p:spPr>
          <a:xfrm>
            <a:off x="839789" y="457200"/>
            <a:ext cx="3932238" cy="1600200"/>
          </a:xfrm>
        </p:spPr>
        <p:txBody>
          <a:bodyPr anchor="b"/>
          <a:lstStyle>
            <a:lvl1pPr>
              <a:defRPr sz="2600"/>
            </a:lvl1pPr>
          </a:lstStyle>
          <a:p>
            <a:r>
              <a:rPr lang="en-US"/>
              <a:t>Click to edit Master title style</a:t>
            </a:r>
          </a:p>
        </p:txBody>
      </p:sp>
      <p:sp>
        <p:nvSpPr>
          <p:cNvPr id="3" name="Content Placeholder 2">
            <a:extLst>
              <a:ext uri="{FF2B5EF4-FFF2-40B4-BE49-F238E27FC236}">
                <a16:creationId xmlns:a16="http://schemas.microsoft.com/office/drawing/2014/main" id="{C1B83943-5EEB-4F94-8EEA-331E71A1FBBC}"/>
              </a:ext>
            </a:extLst>
          </p:cNvPr>
          <p:cNvSpPr>
            <a:spLocks noGrp="1"/>
          </p:cNvSpPr>
          <p:nvPr>
            <p:ph idx="1"/>
          </p:nvPr>
        </p:nvSpPr>
        <p:spPr>
          <a:xfrm>
            <a:off x="5183188" y="987427"/>
            <a:ext cx="6172201" cy="4873625"/>
          </a:xfrm>
        </p:spPr>
        <p:txBody>
          <a:bodyPr/>
          <a:lstStyle>
            <a:lvl1pPr>
              <a:defRPr sz="2600"/>
            </a:lvl1pPr>
            <a:lvl2pPr>
              <a:defRPr sz="2275"/>
            </a:lvl2pPr>
            <a:lvl3pPr>
              <a:defRPr sz="1950"/>
            </a:lvl3pPr>
            <a:lvl4pPr>
              <a:defRPr sz="1625"/>
            </a:lvl4pPr>
            <a:lvl5pPr>
              <a:defRPr sz="1625"/>
            </a:lvl5pPr>
            <a:lvl6pPr>
              <a:defRPr sz="1625"/>
            </a:lvl6pPr>
            <a:lvl7pPr>
              <a:defRPr sz="1625"/>
            </a:lvl7pPr>
            <a:lvl8pPr>
              <a:defRPr sz="1625"/>
            </a:lvl8pPr>
            <a:lvl9pPr>
              <a:defRPr sz="1625"/>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F5DB0ECC-1D84-4E56-BD64-A135577DF481}"/>
              </a:ext>
            </a:extLst>
          </p:cNvPr>
          <p:cNvSpPr>
            <a:spLocks noGrp="1"/>
          </p:cNvSpPr>
          <p:nvPr>
            <p:ph type="body" sz="half" idx="2"/>
          </p:nvPr>
        </p:nvSpPr>
        <p:spPr>
          <a:xfrm>
            <a:off x="839789" y="2057400"/>
            <a:ext cx="3932238" cy="3811588"/>
          </a:xfrm>
        </p:spPr>
        <p:txBody>
          <a:bodyPr/>
          <a:lstStyle>
            <a:lvl1pPr marL="0" indent="0">
              <a:buNone/>
              <a:defRPr sz="1300"/>
            </a:lvl1pPr>
            <a:lvl2pPr marL="371475" indent="0">
              <a:buNone/>
              <a:defRPr sz="1138"/>
            </a:lvl2pPr>
            <a:lvl3pPr marL="742950" indent="0">
              <a:buNone/>
              <a:defRPr sz="975"/>
            </a:lvl3pPr>
            <a:lvl4pPr marL="1114425" indent="0">
              <a:buNone/>
              <a:defRPr sz="813"/>
            </a:lvl4pPr>
            <a:lvl5pPr marL="1485900" indent="0">
              <a:buNone/>
              <a:defRPr sz="813"/>
            </a:lvl5pPr>
            <a:lvl6pPr marL="1857375" indent="0">
              <a:buNone/>
              <a:defRPr sz="813"/>
            </a:lvl6pPr>
            <a:lvl7pPr marL="2228850" indent="0">
              <a:buNone/>
              <a:defRPr sz="813"/>
            </a:lvl7pPr>
            <a:lvl8pPr marL="2600325" indent="0">
              <a:buNone/>
              <a:defRPr sz="813"/>
            </a:lvl8pPr>
            <a:lvl9pPr marL="2971800" indent="0">
              <a:buNone/>
              <a:defRPr sz="813"/>
            </a:lvl9pPr>
          </a:lstStyle>
          <a:p>
            <a:pPr lvl="0"/>
            <a:r>
              <a:rPr lang="en-US"/>
              <a:t>Click to edit Master text styles</a:t>
            </a:r>
          </a:p>
        </p:txBody>
      </p:sp>
    </p:spTree>
    <p:extLst>
      <p:ext uri="{BB962C8B-B14F-4D97-AF65-F5344CB8AC3E}">
        <p14:creationId xmlns:p14="http://schemas.microsoft.com/office/powerpoint/2010/main" val="2243545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F6FD3D-CC66-4AB0-B29F-042E2CC524A8}"/>
              </a:ext>
            </a:extLst>
          </p:cNvPr>
          <p:cNvSpPr>
            <a:spLocks noGrp="1"/>
          </p:cNvSpPr>
          <p:nvPr>
            <p:ph type="title"/>
          </p:nvPr>
        </p:nvSpPr>
        <p:spPr>
          <a:xfrm>
            <a:off x="839789" y="457200"/>
            <a:ext cx="3932238" cy="1600200"/>
          </a:xfrm>
        </p:spPr>
        <p:txBody>
          <a:bodyPr anchor="b"/>
          <a:lstStyle>
            <a:lvl1pPr>
              <a:defRPr sz="2600"/>
            </a:lvl1pPr>
          </a:lstStyle>
          <a:p>
            <a:r>
              <a:rPr lang="en-US"/>
              <a:t>Click to edit Master title style</a:t>
            </a:r>
          </a:p>
        </p:txBody>
      </p:sp>
      <p:sp>
        <p:nvSpPr>
          <p:cNvPr id="3" name="Picture Placeholder 2">
            <a:extLst>
              <a:ext uri="{FF2B5EF4-FFF2-40B4-BE49-F238E27FC236}">
                <a16:creationId xmlns:a16="http://schemas.microsoft.com/office/drawing/2014/main" id="{3C1B82ED-223E-4C56-9B18-87BA0B180032}"/>
              </a:ext>
            </a:extLst>
          </p:cNvPr>
          <p:cNvSpPr>
            <a:spLocks noGrp="1"/>
          </p:cNvSpPr>
          <p:nvPr>
            <p:ph type="pic" idx="1"/>
          </p:nvPr>
        </p:nvSpPr>
        <p:spPr>
          <a:xfrm>
            <a:off x="5183188" y="987427"/>
            <a:ext cx="6172201" cy="4873625"/>
          </a:xfrm>
        </p:spPr>
        <p:txBody>
          <a:bodyPr/>
          <a:lstStyle>
            <a:lvl1pPr marL="0" indent="0">
              <a:buNone/>
              <a:defRPr sz="2600"/>
            </a:lvl1pPr>
            <a:lvl2pPr marL="371475" indent="0">
              <a:buNone/>
              <a:defRPr sz="2275"/>
            </a:lvl2pPr>
            <a:lvl3pPr marL="742950" indent="0">
              <a:buNone/>
              <a:defRPr sz="1950"/>
            </a:lvl3pPr>
            <a:lvl4pPr marL="1114425" indent="0">
              <a:buNone/>
              <a:defRPr sz="1625"/>
            </a:lvl4pPr>
            <a:lvl5pPr marL="1485900" indent="0">
              <a:buNone/>
              <a:defRPr sz="1625"/>
            </a:lvl5pPr>
            <a:lvl6pPr marL="1857375" indent="0">
              <a:buNone/>
              <a:defRPr sz="1625"/>
            </a:lvl6pPr>
            <a:lvl7pPr marL="2228850" indent="0">
              <a:buNone/>
              <a:defRPr sz="1625"/>
            </a:lvl7pPr>
            <a:lvl8pPr marL="2600325" indent="0">
              <a:buNone/>
              <a:defRPr sz="1625"/>
            </a:lvl8pPr>
            <a:lvl9pPr marL="2971800" indent="0">
              <a:buNone/>
              <a:defRPr sz="1625"/>
            </a:lvl9pPr>
          </a:lstStyle>
          <a:p>
            <a:endParaRPr lang="en-US" dirty="0"/>
          </a:p>
        </p:txBody>
      </p:sp>
      <p:sp>
        <p:nvSpPr>
          <p:cNvPr id="4" name="Text Placeholder 3">
            <a:extLst>
              <a:ext uri="{FF2B5EF4-FFF2-40B4-BE49-F238E27FC236}">
                <a16:creationId xmlns:a16="http://schemas.microsoft.com/office/drawing/2014/main" id="{4DE181F7-6AE1-43BF-BDC6-D91D9F14A9B9}"/>
              </a:ext>
            </a:extLst>
          </p:cNvPr>
          <p:cNvSpPr>
            <a:spLocks noGrp="1"/>
          </p:cNvSpPr>
          <p:nvPr>
            <p:ph type="body" sz="half" idx="2"/>
          </p:nvPr>
        </p:nvSpPr>
        <p:spPr>
          <a:xfrm>
            <a:off x="839789" y="2057400"/>
            <a:ext cx="3932238" cy="3811588"/>
          </a:xfrm>
        </p:spPr>
        <p:txBody>
          <a:bodyPr/>
          <a:lstStyle>
            <a:lvl1pPr marL="0" indent="0">
              <a:buNone/>
              <a:defRPr sz="1300"/>
            </a:lvl1pPr>
            <a:lvl2pPr marL="371475" indent="0">
              <a:buNone/>
              <a:defRPr sz="1138"/>
            </a:lvl2pPr>
            <a:lvl3pPr marL="742950" indent="0">
              <a:buNone/>
              <a:defRPr sz="975"/>
            </a:lvl3pPr>
            <a:lvl4pPr marL="1114425" indent="0">
              <a:buNone/>
              <a:defRPr sz="813"/>
            </a:lvl4pPr>
            <a:lvl5pPr marL="1485900" indent="0">
              <a:buNone/>
              <a:defRPr sz="813"/>
            </a:lvl5pPr>
            <a:lvl6pPr marL="1857375" indent="0">
              <a:buNone/>
              <a:defRPr sz="813"/>
            </a:lvl6pPr>
            <a:lvl7pPr marL="2228850" indent="0">
              <a:buNone/>
              <a:defRPr sz="813"/>
            </a:lvl7pPr>
            <a:lvl8pPr marL="2600325" indent="0">
              <a:buNone/>
              <a:defRPr sz="813"/>
            </a:lvl8pPr>
            <a:lvl9pPr marL="2971800" indent="0">
              <a:buNone/>
              <a:defRPr sz="813"/>
            </a:lvl9pPr>
          </a:lstStyle>
          <a:p>
            <a:pPr lvl="0"/>
            <a:r>
              <a:rPr lang="en-US"/>
              <a:t>Click to edit Master text styles</a:t>
            </a:r>
          </a:p>
        </p:txBody>
      </p:sp>
    </p:spTree>
    <p:extLst>
      <p:ext uri="{BB962C8B-B14F-4D97-AF65-F5344CB8AC3E}">
        <p14:creationId xmlns:p14="http://schemas.microsoft.com/office/powerpoint/2010/main" val="32440190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em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17" Type="http://schemas.openxmlformats.org/officeDocument/2006/relationships/image" Target="../media/image5.png"/><Relationship Id="rId2" Type="http://schemas.openxmlformats.org/officeDocument/2006/relationships/slideLayout" Target="../slideLayouts/slideLayout2.xml"/><Relationship Id="rId16" Type="http://schemas.openxmlformats.org/officeDocument/2006/relationships/image" Target="../media/image4.jpe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emf"/></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F9F4903-2802-44B3-A366-9D2FA599F17F}"/>
              </a:ext>
            </a:extLst>
          </p:cNvPr>
          <p:cNvSpPr>
            <a:spLocks noGrp="1"/>
          </p:cNvSpPr>
          <p:nvPr>
            <p:ph type="title"/>
          </p:nvPr>
        </p:nvSpPr>
        <p:spPr>
          <a:xfrm>
            <a:off x="838201" y="365127"/>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EDC4B379-CBAA-4B9F-8D36-1A83BC2EC0CE}"/>
              </a:ext>
            </a:extLst>
          </p:cNvPr>
          <p:cNvSpPr>
            <a:spLocks noGrp="1"/>
          </p:cNvSpPr>
          <p:nvPr>
            <p:ph type="body" idx="1"/>
          </p:nvPr>
        </p:nvSpPr>
        <p:spPr>
          <a:xfrm>
            <a:off x="838201" y="1825625"/>
            <a:ext cx="10515600" cy="368848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3" name="Rectangle 12">
            <a:extLst>
              <a:ext uri="{FF2B5EF4-FFF2-40B4-BE49-F238E27FC236}">
                <a16:creationId xmlns:a16="http://schemas.microsoft.com/office/drawing/2014/main" id="{72F041E8-8966-486A-93D2-1D48649C61F8}"/>
              </a:ext>
            </a:extLst>
          </p:cNvPr>
          <p:cNvSpPr/>
          <p:nvPr/>
        </p:nvSpPr>
        <p:spPr>
          <a:xfrm>
            <a:off x="9125804" y="5938324"/>
            <a:ext cx="2807159" cy="78247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endParaRPr lang="en-US" sz="1138" dirty="0">
              <a:solidFill>
                <a:prstClr val="white"/>
              </a:solidFill>
            </a:endParaRPr>
          </a:p>
        </p:txBody>
      </p:sp>
      <p:pic>
        <p:nvPicPr>
          <p:cNvPr id="14" name="Picture 13">
            <a:extLst>
              <a:ext uri="{FF2B5EF4-FFF2-40B4-BE49-F238E27FC236}">
                <a16:creationId xmlns:a16="http://schemas.microsoft.com/office/drawing/2014/main" id="{606F2D13-B305-4AF5-83F1-E488A7AA25BF}"/>
              </a:ext>
            </a:extLst>
          </p:cNvPr>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10241056" y="6024243"/>
            <a:ext cx="715663" cy="715663"/>
          </a:xfrm>
          <a:prstGeom prst="rect">
            <a:avLst/>
          </a:prstGeom>
        </p:spPr>
      </p:pic>
      <p:pic>
        <p:nvPicPr>
          <p:cNvPr id="15" name="Picture 14">
            <a:extLst>
              <a:ext uri="{FF2B5EF4-FFF2-40B4-BE49-F238E27FC236}">
                <a16:creationId xmlns:a16="http://schemas.microsoft.com/office/drawing/2014/main" id="{D16CADF3-918E-4D37-B501-81D644BF9825}"/>
              </a:ext>
            </a:extLst>
          </p:cNvPr>
          <p:cNvPicPr>
            <a:picLocks noChangeAspect="1"/>
          </p:cNvPicPr>
          <p:nvPr/>
        </p:nvPicPr>
        <p:blipFill>
          <a:blip r:embed="rId14" cstate="print">
            <a:extLst>
              <a:ext uri="{28A0092B-C50C-407E-A947-70E740481C1C}">
                <a14:useLocalDpi xmlns:a14="http://schemas.microsoft.com/office/drawing/2010/main" val="0"/>
              </a:ext>
            </a:extLst>
          </a:blip>
          <a:stretch>
            <a:fillRect/>
          </a:stretch>
        </p:blipFill>
        <p:spPr>
          <a:xfrm>
            <a:off x="9305549" y="5773015"/>
            <a:ext cx="766706" cy="1084987"/>
          </a:xfrm>
          <a:prstGeom prst="rect">
            <a:avLst/>
          </a:prstGeom>
        </p:spPr>
      </p:pic>
      <p:pic>
        <p:nvPicPr>
          <p:cNvPr id="16" name="Picture 15">
            <a:extLst>
              <a:ext uri="{FF2B5EF4-FFF2-40B4-BE49-F238E27FC236}">
                <a16:creationId xmlns:a16="http://schemas.microsoft.com/office/drawing/2014/main" id="{D0C17096-5F65-4867-A8BA-1062E09166E8}"/>
              </a:ext>
            </a:extLst>
          </p:cNvPr>
          <p:cNvPicPr>
            <a:picLocks noChangeAspect="1"/>
          </p:cNvPicPr>
          <p:nvPr/>
        </p:nvPicPr>
        <p:blipFill>
          <a:blip r:embed="rId15" cstate="print">
            <a:extLst>
              <a:ext uri="{28A0092B-C50C-407E-A947-70E740481C1C}">
                <a14:useLocalDpi xmlns:a14="http://schemas.microsoft.com/office/drawing/2010/main" val="0"/>
              </a:ext>
            </a:extLst>
          </a:blip>
          <a:stretch>
            <a:fillRect/>
          </a:stretch>
        </p:blipFill>
        <p:spPr>
          <a:xfrm>
            <a:off x="10956716" y="5978697"/>
            <a:ext cx="1103478" cy="780313"/>
          </a:xfrm>
          <a:prstGeom prst="rect">
            <a:avLst/>
          </a:prstGeom>
        </p:spPr>
      </p:pic>
      <p:pic>
        <p:nvPicPr>
          <p:cNvPr id="17" name="Picture 4" descr="National Development Agency">
            <a:extLst>
              <a:ext uri="{FF2B5EF4-FFF2-40B4-BE49-F238E27FC236}">
                <a16:creationId xmlns:a16="http://schemas.microsoft.com/office/drawing/2014/main" id="{1BD63299-C114-41EA-90AB-3B6DBDC27CD5}"/>
              </a:ext>
            </a:extLst>
          </p:cNvPr>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8533776" y="5897637"/>
            <a:ext cx="548246" cy="835741"/>
          </a:xfrm>
          <a:prstGeom prst="rect">
            <a:avLst/>
          </a:prstGeom>
          <a:noFill/>
          <a:extLst>
            <a:ext uri="{909E8E84-426E-40DD-AFC4-6F175D3DCCD1}">
              <a14:hiddenFill xmlns:a14="http://schemas.microsoft.com/office/drawing/2010/main">
                <a:solidFill>
                  <a:srgbClr val="FFFFFF"/>
                </a:solidFill>
              </a14:hiddenFill>
            </a:ext>
          </a:extLst>
        </p:spPr>
      </p:pic>
      <p:pic>
        <p:nvPicPr>
          <p:cNvPr id="18" name="Picture 6" descr="Department of Social Development Bursaries and Financial ...">
            <a:extLst>
              <a:ext uri="{FF2B5EF4-FFF2-40B4-BE49-F238E27FC236}">
                <a16:creationId xmlns:a16="http://schemas.microsoft.com/office/drawing/2014/main" id="{31E18506-1CA4-484A-B276-165C56594203}"/>
              </a:ext>
            </a:extLst>
          </p:cNvPr>
          <p:cNvPicPr>
            <a:picLocks noChangeAspect="1" noChangeArrowheads="1"/>
          </p:cNvPicPr>
          <p:nvPr/>
        </p:nvPicPr>
        <p:blipFill>
          <a:blip r:embed="rId17" cstate="print">
            <a:extLst>
              <a:ext uri="{28A0092B-C50C-407E-A947-70E740481C1C}">
                <a14:useLocalDpi xmlns:a14="http://schemas.microsoft.com/office/drawing/2010/main" val="0"/>
              </a:ext>
            </a:extLst>
          </a:blip>
          <a:srcRect/>
          <a:stretch>
            <a:fillRect/>
          </a:stretch>
        </p:blipFill>
        <p:spPr bwMode="auto">
          <a:xfrm>
            <a:off x="527445" y="5880822"/>
            <a:ext cx="1860706" cy="973770"/>
          </a:xfrm>
          <a:prstGeom prst="rect">
            <a:avLst/>
          </a:prstGeom>
          <a:noFill/>
          <a:extLst>
            <a:ext uri="{909E8E84-426E-40DD-AFC4-6F175D3DCCD1}">
              <a14:hiddenFill xmlns:a14="http://schemas.microsoft.com/office/drawing/2010/main">
                <a:solidFill>
                  <a:srgbClr val="FFFFFF"/>
                </a:solidFill>
              </a14:hiddenFill>
            </a:ext>
          </a:extLst>
        </p:spPr>
      </p:pic>
      <p:sp>
        <p:nvSpPr>
          <p:cNvPr id="19" name="Rectangle 18">
            <a:extLst>
              <a:ext uri="{FF2B5EF4-FFF2-40B4-BE49-F238E27FC236}">
                <a16:creationId xmlns:a16="http://schemas.microsoft.com/office/drawing/2014/main" id="{D433A343-558B-43F3-A8E6-B41A67E2BFB4}"/>
              </a:ext>
            </a:extLst>
          </p:cNvPr>
          <p:cNvSpPr/>
          <p:nvPr/>
        </p:nvSpPr>
        <p:spPr>
          <a:xfrm>
            <a:off x="1" y="-18401"/>
            <a:ext cx="5036025" cy="248589"/>
          </a:xfrm>
          <a:prstGeom prst="rect">
            <a:avLst/>
          </a:prstGeom>
          <a:solidFill>
            <a:srgbClr val="B4813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endParaRPr lang="en-US" sz="1463" dirty="0">
              <a:solidFill>
                <a:srgbClr val="B48138"/>
              </a:solidFill>
            </a:endParaRPr>
          </a:p>
        </p:txBody>
      </p:sp>
      <p:sp>
        <p:nvSpPr>
          <p:cNvPr id="20" name="Rectangle 19">
            <a:extLst>
              <a:ext uri="{FF2B5EF4-FFF2-40B4-BE49-F238E27FC236}">
                <a16:creationId xmlns:a16="http://schemas.microsoft.com/office/drawing/2014/main" id="{09DC7550-6701-4A13-8188-F85BF993D9F3}"/>
              </a:ext>
            </a:extLst>
          </p:cNvPr>
          <p:cNvSpPr/>
          <p:nvPr/>
        </p:nvSpPr>
        <p:spPr>
          <a:xfrm>
            <a:off x="7191362" y="5541100"/>
            <a:ext cx="4995081" cy="248589"/>
          </a:xfrm>
          <a:prstGeom prst="rect">
            <a:avLst/>
          </a:prstGeom>
          <a:solidFill>
            <a:srgbClr val="BD986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endParaRPr lang="en-US" sz="1463" dirty="0">
              <a:solidFill>
                <a:prstClr val="white"/>
              </a:solidFill>
            </a:endParaRPr>
          </a:p>
        </p:txBody>
      </p:sp>
      <p:sp>
        <p:nvSpPr>
          <p:cNvPr id="21" name="TextBox 20">
            <a:extLst>
              <a:ext uri="{FF2B5EF4-FFF2-40B4-BE49-F238E27FC236}">
                <a16:creationId xmlns:a16="http://schemas.microsoft.com/office/drawing/2014/main" id="{C9D13727-9870-40C5-BB56-6DE97385B2CE}"/>
              </a:ext>
            </a:extLst>
          </p:cNvPr>
          <p:cNvSpPr txBox="1"/>
          <p:nvPr/>
        </p:nvSpPr>
        <p:spPr>
          <a:xfrm>
            <a:off x="3264816" y="5541098"/>
            <a:ext cx="3926545" cy="242374"/>
          </a:xfrm>
          <a:prstGeom prst="rect">
            <a:avLst/>
          </a:prstGeom>
          <a:noFill/>
        </p:spPr>
        <p:txBody>
          <a:bodyPr wrap="square" rtlCol="0">
            <a:spAutoFit/>
          </a:bodyPr>
          <a:lstStyle/>
          <a:p>
            <a:pPr algn="ctr" defTabSz="457200"/>
            <a:r>
              <a:rPr lang="en-US" sz="975" b="1" dirty="0">
                <a:solidFill>
                  <a:srgbClr val="BD986E"/>
                </a:solidFill>
              </a:rPr>
              <a:t>BUILDING A CARING SOCIETY TOGETHER</a:t>
            </a:r>
          </a:p>
        </p:txBody>
      </p:sp>
      <p:sp>
        <p:nvSpPr>
          <p:cNvPr id="22" name="Rectangle 21">
            <a:extLst>
              <a:ext uri="{FF2B5EF4-FFF2-40B4-BE49-F238E27FC236}">
                <a16:creationId xmlns:a16="http://schemas.microsoft.com/office/drawing/2014/main" id="{93763CCA-8273-4F49-B8AB-BEB034778FB7}"/>
              </a:ext>
            </a:extLst>
          </p:cNvPr>
          <p:cNvSpPr/>
          <p:nvPr/>
        </p:nvSpPr>
        <p:spPr>
          <a:xfrm>
            <a:off x="10620650" y="5508857"/>
            <a:ext cx="1252266" cy="267446"/>
          </a:xfrm>
          <a:prstGeom prst="rect">
            <a:avLst/>
          </a:prstGeom>
        </p:spPr>
        <p:txBody>
          <a:bodyPr wrap="none">
            <a:spAutoFit/>
          </a:bodyPr>
          <a:lstStyle/>
          <a:p>
            <a:pPr defTabSz="457200"/>
            <a:r>
              <a:rPr lang="en-US" sz="1138" dirty="0">
                <a:solidFill>
                  <a:prstClr val="white"/>
                </a:solidFill>
              </a:rPr>
              <a:t>www.dsd.gov.za</a:t>
            </a:r>
          </a:p>
        </p:txBody>
      </p:sp>
    </p:spTree>
    <p:extLst>
      <p:ext uri="{BB962C8B-B14F-4D97-AF65-F5344CB8AC3E}">
        <p14:creationId xmlns:p14="http://schemas.microsoft.com/office/powerpoint/2010/main" val="57763659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742950" rtl="0" eaLnBrk="1" latinLnBrk="0" hangingPunct="1">
        <a:lnSpc>
          <a:spcPct val="90000"/>
        </a:lnSpc>
        <a:spcBef>
          <a:spcPct val="0"/>
        </a:spcBef>
        <a:buNone/>
        <a:defRPr sz="2925" kern="1200">
          <a:solidFill>
            <a:schemeClr val="tx1"/>
          </a:solidFill>
          <a:latin typeface="+mj-lt"/>
          <a:ea typeface="+mj-ea"/>
          <a:cs typeface="+mj-cs"/>
        </a:defRPr>
      </a:lvl1pPr>
    </p:titleStyle>
    <p:bodyStyle>
      <a:lvl1pPr marL="185738" indent="-185738" algn="l" defTabSz="742950" rtl="0" eaLnBrk="1" latinLnBrk="0" hangingPunct="1">
        <a:lnSpc>
          <a:spcPct val="90000"/>
        </a:lnSpc>
        <a:spcBef>
          <a:spcPts val="813"/>
        </a:spcBef>
        <a:buClr>
          <a:srgbClr val="B48138"/>
        </a:buClr>
        <a:buFont typeface="Arial" panose="020B0604020202020204" pitchFamily="34" charset="0"/>
        <a:buChar char="•"/>
        <a:defRPr sz="1625" kern="1200">
          <a:solidFill>
            <a:schemeClr val="tx1"/>
          </a:solidFill>
          <a:latin typeface="+mn-lt"/>
          <a:ea typeface="+mn-ea"/>
          <a:cs typeface="+mn-cs"/>
        </a:defRPr>
      </a:lvl1pPr>
      <a:lvl2pPr marL="557213" indent="-185738" algn="l" defTabSz="742950" rtl="0" eaLnBrk="1" latinLnBrk="0" hangingPunct="1">
        <a:lnSpc>
          <a:spcPct val="90000"/>
        </a:lnSpc>
        <a:spcBef>
          <a:spcPts val="406"/>
        </a:spcBef>
        <a:buClr>
          <a:srgbClr val="B48138"/>
        </a:buClr>
        <a:buFont typeface="Arial" panose="020B0604020202020204" pitchFamily="34" charset="0"/>
        <a:buChar char="•"/>
        <a:defRPr sz="1463" kern="1200">
          <a:solidFill>
            <a:schemeClr val="tx1"/>
          </a:solidFill>
          <a:latin typeface="+mn-lt"/>
          <a:ea typeface="+mn-ea"/>
          <a:cs typeface="+mn-cs"/>
        </a:defRPr>
      </a:lvl2pPr>
      <a:lvl3pPr marL="928688" indent="-185738" algn="l" defTabSz="742950" rtl="0" eaLnBrk="1" latinLnBrk="0" hangingPunct="1">
        <a:lnSpc>
          <a:spcPct val="90000"/>
        </a:lnSpc>
        <a:spcBef>
          <a:spcPts val="406"/>
        </a:spcBef>
        <a:buClr>
          <a:srgbClr val="B48138"/>
        </a:buClr>
        <a:buFont typeface="Arial" panose="020B0604020202020204" pitchFamily="34" charset="0"/>
        <a:buChar char="•"/>
        <a:defRPr sz="1300" kern="1200">
          <a:solidFill>
            <a:schemeClr val="tx1"/>
          </a:solidFill>
          <a:latin typeface="+mn-lt"/>
          <a:ea typeface="+mn-ea"/>
          <a:cs typeface="+mn-cs"/>
        </a:defRPr>
      </a:lvl3pPr>
      <a:lvl4pPr marL="1300163" indent="-185738" algn="l" defTabSz="742950" rtl="0" eaLnBrk="1" latinLnBrk="0" hangingPunct="1">
        <a:lnSpc>
          <a:spcPct val="90000"/>
        </a:lnSpc>
        <a:spcBef>
          <a:spcPts val="406"/>
        </a:spcBef>
        <a:buClr>
          <a:srgbClr val="B48138"/>
        </a:buClr>
        <a:buFont typeface="Arial" panose="020B0604020202020204" pitchFamily="34" charset="0"/>
        <a:buChar char="•"/>
        <a:defRPr sz="1138" kern="1200">
          <a:solidFill>
            <a:schemeClr val="tx1"/>
          </a:solidFill>
          <a:latin typeface="+mn-lt"/>
          <a:ea typeface="+mn-ea"/>
          <a:cs typeface="+mn-cs"/>
        </a:defRPr>
      </a:lvl4pPr>
      <a:lvl5pPr marL="1671638" indent="-185738" algn="l" defTabSz="742950" rtl="0" eaLnBrk="1" latinLnBrk="0" hangingPunct="1">
        <a:lnSpc>
          <a:spcPct val="90000"/>
        </a:lnSpc>
        <a:spcBef>
          <a:spcPts val="406"/>
        </a:spcBef>
        <a:buClr>
          <a:srgbClr val="B48138"/>
        </a:buClr>
        <a:buFont typeface="Arial" panose="020B0604020202020204" pitchFamily="34" charset="0"/>
        <a:buChar char="•"/>
        <a:defRPr sz="1138" kern="1200">
          <a:solidFill>
            <a:schemeClr val="tx1"/>
          </a:solidFill>
          <a:latin typeface="+mn-lt"/>
          <a:ea typeface="+mn-ea"/>
          <a:cs typeface="+mn-cs"/>
        </a:defRPr>
      </a:lvl5pPr>
      <a:lvl6pPr marL="2043113" indent="-185738" algn="l" defTabSz="742950" rtl="0" eaLnBrk="1" latinLnBrk="0" hangingPunct="1">
        <a:lnSpc>
          <a:spcPct val="90000"/>
        </a:lnSpc>
        <a:spcBef>
          <a:spcPts val="406"/>
        </a:spcBef>
        <a:buFont typeface="Arial" panose="020B0604020202020204" pitchFamily="34" charset="0"/>
        <a:buChar char="•"/>
        <a:defRPr sz="1463" kern="1200">
          <a:solidFill>
            <a:schemeClr val="tx1"/>
          </a:solidFill>
          <a:latin typeface="+mn-lt"/>
          <a:ea typeface="+mn-ea"/>
          <a:cs typeface="+mn-cs"/>
        </a:defRPr>
      </a:lvl6pPr>
      <a:lvl7pPr marL="2414588" indent="-185738" algn="l" defTabSz="742950" rtl="0" eaLnBrk="1" latinLnBrk="0" hangingPunct="1">
        <a:lnSpc>
          <a:spcPct val="90000"/>
        </a:lnSpc>
        <a:spcBef>
          <a:spcPts val="406"/>
        </a:spcBef>
        <a:buFont typeface="Arial" panose="020B0604020202020204" pitchFamily="34" charset="0"/>
        <a:buChar char="•"/>
        <a:defRPr sz="1463" kern="1200">
          <a:solidFill>
            <a:schemeClr val="tx1"/>
          </a:solidFill>
          <a:latin typeface="+mn-lt"/>
          <a:ea typeface="+mn-ea"/>
          <a:cs typeface="+mn-cs"/>
        </a:defRPr>
      </a:lvl7pPr>
      <a:lvl8pPr marL="2786063" indent="-185738" algn="l" defTabSz="742950" rtl="0" eaLnBrk="1" latinLnBrk="0" hangingPunct="1">
        <a:lnSpc>
          <a:spcPct val="90000"/>
        </a:lnSpc>
        <a:spcBef>
          <a:spcPts val="406"/>
        </a:spcBef>
        <a:buFont typeface="Arial" panose="020B0604020202020204" pitchFamily="34" charset="0"/>
        <a:buChar char="•"/>
        <a:defRPr sz="1463" kern="1200">
          <a:solidFill>
            <a:schemeClr val="tx1"/>
          </a:solidFill>
          <a:latin typeface="+mn-lt"/>
          <a:ea typeface="+mn-ea"/>
          <a:cs typeface="+mn-cs"/>
        </a:defRPr>
      </a:lvl8pPr>
      <a:lvl9pPr marL="3157538" indent="-185738" algn="l" defTabSz="742950" rtl="0" eaLnBrk="1" latinLnBrk="0" hangingPunct="1">
        <a:lnSpc>
          <a:spcPct val="90000"/>
        </a:lnSpc>
        <a:spcBef>
          <a:spcPts val="406"/>
        </a:spcBef>
        <a:buFont typeface="Arial" panose="020B0604020202020204" pitchFamily="34" charset="0"/>
        <a:buChar char="•"/>
        <a:defRPr sz="1463" kern="1200">
          <a:solidFill>
            <a:schemeClr val="tx1"/>
          </a:solidFill>
          <a:latin typeface="+mn-lt"/>
          <a:ea typeface="+mn-ea"/>
          <a:cs typeface="+mn-cs"/>
        </a:defRPr>
      </a:lvl9pPr>
    </p:bodyStyle>
    <p:otherStyle>
      <a:defPPr>
        <a:defRPr lang="en-US"/>
      </a:defPPr>
      <a:lvl1pPr marL="0" algn="l" defTabSz="742950" rtl="0" eaLnBrk="1" latinLnBrk="0" hangingPunct="1">
        <a:defRPr sz="1463" kern="1200">
          <a:solidFill>
            <a:schemeClr val="tx1"/>
          </a:solidFill>
          <a:latin typeface="+mn-lt"/>
          <a:ea typeface="+mn-ea"/>
          <a:cs typeface="+mn-cs"/>
        </a:defRPr>
      </a:lvl1pPr>
      <a:lvl2pPr marL="371475" algn="l" defTabSz="742950" rtl="0" eaLnBrk="1" latinLnBrk="0" hangingPunct="1">
        <a:defRPr sz="1463" kern="1200">
          <a:solidFill>
            <a:schemeClr val="tx1"/>
          </a:solidFill>
          <a:latin typeface="+mn-lt"/>
          <a:ea typeface="+mn-ea"/>
          <a:cs typeface="+mn-cs"/>
        </a:defRPr>
      </a:lvl2pPr>
      <a:lvl3pPr marL="742950" algn="l" defTabSz="742950" rtl="0" eaLnBrk="1" latinLnBrk="0" hangingPunct="1">
        <a:defRPr sz="1463" kern="1200">
          <a:solidFill>
            <a:schemeClr val="tx1"/>
          </a:solidFill>
          <a:latin typeface="+mn-lt"/>
          <a:ea typeface="+mn-ea"/>
          <a:cs typeface="+mn-cs"/>
        </a:defRPr>
      </a:lvl3pPr>
      <a:lvl4pPr marL="1114425" algn="l" defTabSz="742950" rtl="0" eaLnBrk="1" latinLnBrk="0" hangingPunct="1">
        <a:defRPr sz="1463" kern="1200">
          <a:solidFill>
            <a:schemeClr val="tx1"/>
          </a:solidFill>
          <a:latin typeface="+mn-lt"/>
          <a:ea typeface="+mn-ea"/>
          <a:cs typeface="+mn-cs"/>
        </a:defRPr>
      </a:lvl4pPr>
      <a:lvl5pPr marL="1485900" algn="l" defTabSz="742950" rtl="0" eaLnBrk="1" latinLnBrk="0" hangingPunct="1">
        <a:defRPr sz="1463" kern="1200">
          <a:solidFill>
            <a:schemeClr val="tx1"/>
          </a:solidFill>
          <a:latin typeface="+mn-lt"/>
          <a:ea typeface="+mn-ea"/>
          <a:cs typeface="+mn-cs"/>
        </a:defRPr>
      </a:lvl5pPr>
      <a:lvl6pPr marL="1857375" algn="l" defTabSz="742950" rtl="0" eaLnBrk="1" latinLnBrk="0" hangingPunct="1">
        <a:defRPr sz="1463" kern="1200">
          <a:solidFill>
            <a:schemeClr val="tx1"/>
          </a:solidFill>
          <a:latin typeface="+mn-lt"/>
          <a:ea typeface="+mn-ea"/>
          <a:cs typeface="+mn-cs"/>
        </a:defRPr>
      </a:lvl6pPr>
      <a:lvl7pPr marL="2228850" algn="l" defTabSz="742950" rtl="0" eaLnBrk="1" latinLnBrk="0" hangingPunct="1">
        <a:defRPr sz="1463" kern="1200">
          <a:solidFill>
            <a:schemeClr val="tx1"/>
          </a:solidFill>
          <a:latin typeface="+mn-lt"/>
          <a:ea typeface="+mn-ea"/>
          <a:cs typeface="+mn-cs"/>
        </a:defRPr>
      </a:lvl7pPr>
      <a:lvl8pPr marL="2600325" algn="l" defTabSz="742950" rtl="0" eaLnBrk="1" latinLnBrk="0" hangingPunct="1">
        <a:defRPr sz="1463" kern="1200">
          <a:solidFill>
            <a:schemeClr val="tx1"/>
          </a:solidFill>
          <a:latin typeface="+mn-lt"/>
          <a:ea typeface="+mn-ea"/>
          <a:cs typeface="+mn-cs"/>
        </a:defRPr>
      </a:lvl8pPr>
      <a:lvl9pPr marL="2971800" algn="l" defTabSz="742950" rtl="0" eaLnBrk="1" latinLnBrk="0" hangingPunct="1">
        <a:defRPr sz="1463"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hemeOverride" Target="../theme/themeOverr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15.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1"/>
          <p:cNvSpPr>
            <a:spLocks noGrp="1"/>
          </p:cNvSpPr>
          <p:nvPr>
            <p:ph type="ctrTitle"/>
          </p:nvPr>
        </p:nvSpPr>
        <p:spPr>
          <a:xfrm>
            <a:off x="110836" y="279825"/>
            <a:ext cx="11988799" cy="5326648"/>
          </a:xfrm>
        </p:spPr>
        <p:txBody>
          <a:bodyPr>
            <a:normAutofit fontScale="90000"/>
          </a:bodyPr>
          <a:lstStyle/>
          <a:p>
            <a:r>
              <a:rPr lang="en-ZA" sz="3600" dirty="0" smtClean="0">
                <a:solidFill>
                  <a:prstClr val="black"/>
                </a:solidFill>
                <a:latin typeface="Arial Black" panose="020B0A04020102020204" pitchFamily="34" charset="0"/>
              </a:rPr>
              <a:t/>
            </a:r>
            <a:br>
              <a:rPr lang="en-ZA" sz="3600" dirty="0" smtClean="0">
                <a:solidFill>
                  <a:prstClr val="black"/>
                </a:solidFill>
                <a:latin typeface="Arial Black" panose="020B0A04020102020204" pitchFamily="34" charset="0"/>
              </a:rPr>
            </a:br>
            <a:r>
              <a:rPr lang="en-ZA" sz="3600" dirty="0">
                <a:solidFill>
                  <a:prstClr val="black"/>
                </a:solidFill>
                <a:latin typeface="Arial Black" panose="020B0A04020102020204" pitchFamily="34" charset="0"/>
              </a:rPr>
              <a:t/>
            </a:r>
            <a:br>
              <a:rPr lang="en-ZA" sz="3600" dirty="0">
                <a:solidFill>
                  <a:prstClr val="black"/>
                </a:solidFill>
                <a:latin typeface="Arial Black" panose="020B0A04020102020204" pitchFamily="34" charset="0"/>
              </a:rPr>
            </a:br>
            <a:r>
              <a:rPr lang="en-ZA" sz="3600" dirty="0" smtClean="0">
                <a:solidFill>
                  <a:prstClr val="black"/>
                </a:solidFill>
                <a:latin typeface="Arial Black" panose="020B0A04020102020204" pitchFamily="34" charset="0"/>
              </a:rPr>
              <a:t/>
            </a:r>
            <a:br>
              <a:rPr lang="en-ZA" sz="3600" dirty="0" smtClean="0">
                <a:solidFill>
                  <a:prstClr val="black"/>
                </a:solidFill>
                <a:latin typeface="Arial Black" panose="020B0A04020102020204" pitchFamily="34" charset="0"/>
              </a:rPr>
            </a:br>
            <a:r>
              <a:rPr lang="en-ZA" sz="3600" dirty="0" smtClean="0">
                <a:solidFill>
                  <a:prstClr val="black"/>
                </a:solidFill>
                <a:latin typeface="Arial Black" panose="020B0A04020102020204" pitchFamily="34" charset="0"/>
              </a:rPr>
              <a:t/>
            </a:r>
            <a:br>
              <a:rPr lang="en-ZA" sz="3600" dirty="0" smtClean="0">
                <a:solidFill>
                  <a:prstClr val="black"/>
                </a:solidFill>
                <a:latin typeface="Arial Black" panose="020B0A04020102020204" pitchFamily="34" charset="0"/>
              </a:rPr>
            </a:br>
            <a:r>
              <a:rPr lang="en-ZA" sz="2800" dirty="0"/>
              <a:t/>
            </a:r>
            <a:br>
              <a:rPr lang="en-ZA" sz="2800" dirty="0"/>
            </a:br>
            <a:r>
              <a:rPr lang="en-ZA" sz="5300" b="1" dirty="0" smtClean="0">
                <a:solidFill>
                  <a:prstClr val="black"/>
                </a:solidFill>
                <a:latin typeface="Arial Black" panose="020B0A04020102020204" pitchFamily="34" charset="0"/>
              </a:rPr>
              <a:t>PERSPECTIVES ON CURRENT NPO FUNDING MECHANISMS IN SA </a:t>
            </a:r>
            <a:r>
              <a:rPr lang="en-ZA" sz="4900" b="1" dirty="0" smtClean="0">
                <a:solidFill>
                  <a:prstClr val="black"/>
                </a:solidFill>
                <a:latin typeface="Arial Black" panose="020B0A04020102020204" pitchFamily="34" charset="0"/>
              </a:rPr>
              <a:t/>
            </a:r>
            <a:br>
              <a:rPr lang="en-ZA" sz="4900" b="1" dirty="0" smtClean="0">
                <a:solidFill>
                  <a:prstClr val="black"/>
                </a:solidFill>
                <a:latin typeface="Arial Black" panose="020B0A04020102020204" pitchFamily="34" charset="0"/>
              </a:rPr>
            </a:br>
            <a:r>
              <a:rPr lang="en-ZA" sz="4000" dirty="0" smtClean="0">
                <a:solidFill>
                  <a:prstClr val="black"/>
                </a:solidFill>
                <a:latin typeface="Arial Black" panose="020B0A04020102020204" pitchFamily="34" charset="0"/>
              </a:rPr>
              <a:t/>
            </a:r>
            <a:br>
              <a:rPr lang="en-ZA" sz="4000" dirty="0" smtClean="0">
                <a:solidFill>
                  <a:prstClr val="black"/>
                </a:solidFill>
                <a:latin typeface="Arial Black" panose="020B0A04020102020204" pitchFamily="34" charset="0"/>
              </a:rPr>
            </a:br>
            <a:r>
              <a:rPr lang="en-ZA" sz="4000" dirty="0" smtClean="0">
                <a:solidFill>
                  <a:prstClr val="black"/>
                </a:solidFill>
                <a:latin typeface="Arial Black" panose="020B0A04020102020204" pitchFamily="34" charset="0"/>
              </a:rPr>
              <a:t/>
            </a:r>
            <a:br>
              <a:rPr lang="en-ZA" sz="4000" dirty="0" smtClean="0">
                <a:solidFill>
                  <a:prstClr val="black"/>
                </a:solidFill>
                <a:latin typeface="Arial Black" panose="020B0A04020102020204" pitchFamily="34" charset="0"/>
              </a:rPr>
            </a:br>
            <a:r>
              <a:rPr lang="en-ZA" sz="4000" dirty="0">
                <a:solidFill>
                  <a:prstClr val="black"/>
                </a:solidFill>
                <a:latin typeface="Arial Black" panose="020B0A04020102020204" pitchFamily="34" charset="0"/>
              </a:rPr>
              <a:t/>
            </a:r>
            <a:br>
              <a:rPr lang="en-ZA" sz="4000" dirty="0">
                <a:solidFill>
                  <a:prstClr val="black"/>
                </a:solidFill>
                <a:latin typeface="Arial Black" panose="020B0A04020102020204" pitchFamily="34" charset="0"/>
              </a:rPr>
            </a:br>
            <a:r>
              <a:rPr lang="en-ZA" sz="4000" i="1" dirty="0" smtClean="0">
                <a:solidFill>
                  <a:prstClr val="black"/>
                </a:solidFill>
                <a:latin typeface="Arial Black" panose="020B0A04020102020204" pitchFamily="34" charset="0"/>
              </a:rPr>
              <a:t>NDA WEBINAR</a:t>
            </a:r>
            <a:r>
              <a:rPr lang="en-ZA" sz="4000" dirty="0" smtClean="0">
                <a:solidFill>
                  <a:prstClr val="black"/>
                </a:solidFill>
                <a:latin typeface="Arial Black" panose="020B0A04020102020204" pitchFamily="34" charset="0"/>
              </a:rPr>
              <a:t/>
            </a:r>
            <a:br>
              <a:rPr lang="en-ZA" sz="4000" dirty="0" smtClean="0">
                <a:solidFill>
                  <a:prstClr val="black"/>
                </a:solidFill>
                <a:latin typeface="Arial Black" panose="020B0A04020102020204" pitchFamily="34" charset="0"/>
              </a:rPr>
            </a:br>
            <a:r>
              <a:rPr lang="en-ZA" sz="4000" i="1" dirty="0" smtClean="0">
                <a:solidFill>
                  <a:prstClr val="black"/>
                </a:solidFill>
                <a:latin typeface="Arial Black" panose="020B0A04020102020204" pitchFamily="34" charset="0"/>
              </a:rPr>
              <a:t>MR.</a:t>
            </a:r>
            <a:r>
              <a:rPr lang="en-ZA" sz="3600" i="1" dirty="0" smtClean="0">
                <a:solidFill>
                  <a:prstClr val="black"/>
                </a:solidFill>
                <a:latin typeface="Arial Black" panose="020B0A04020102020204" pitchFamily="34" charset="0"/>
              </a:rPr>
              <a:t>FP NETSHIPALE </a:t>
            </a:r>
            <a:br>
              <a:rPr lang="en-ZA" sz="3600" i="1" dirty="0" smtClean="0">
                <a:solidFill>
                  <a:prstClr val="black"/>
                </a:solidFill>
                <a:latin typeface="Arial Black" panose="020B0A04020102020204" pitchFamily="34" charset="0"/>
              </a:rPr>
            </a:br>
            <a:r>
              <a:rPr lang="en-ZA" sz="3600" i="1" dirty="0" smtClean="0">
                <a:solidFill>
                  <a:prstClr val="black"/>
                </a:solidFill>
                <a:latin typeface="Arial Black" panose="020B0A04020102020204" pitchFamily="34" charset="0"/>
              </a:rPr>
              <a:t>DDG :COMMUNITY DEVELOPMENT</a:t>
            </a:r>
            <a:r>
              <a:rPr lang="en-ZA" sz="3600" dirty="0" smtClean="0">
                <a:solidFill>
                  <a:prstClr val="black"/>
                </a:solidFill>
                <a:latin typeface="Arial Black" panose="020B0A04020102020204" pitchFamily="34" charset="0"/>
              </a:rPr>
              <a:t/>
            </a:r>
            <a:br>
              <a:rPr lang="en-ZA" sz="3600" dirty="0" smtClean="0">
                <a:solidFill>
                  <a:prstClr val="black"/>
                </a:solidFill>
                <a:latin typeface="Arial Black" panose="020B0A04020102020204" pitchFamily="34" charset="0"/>
              </a:rPr>
            </a:br>
            <a:r>
              <a:rPr lang="en-ZA" sz="3600" dirty="0" smtClean="0">
                <a:solidFill>
                  <a:prstClr val="black"/>
                </a:solidFill>
                <a:latin typeface="Arial Black" panose="020B0A04020102020204" pitchFamily="34" charset="0"/>
              </a:rPr>
              <a:t/>
            </a:r>
            <a:br>
              <a:rPr lang="en-ZA" sz="3600" dirty="0" smtClean="0">
                <a:solidFill>
                  <a:prstClr val="black"/>
                </a:solidFill>
                <a:latin typeface="Arial Black" panose="020B0A04020102020204" pitchFamily="34" charset="0"/>
              </a:rPr>
            </a:br>
            <a:r>
              <a:rPr lang="en-ZA" sz="4000" i="1" dirty="0" smtClean="0">
                <a:solidFill>
                  <a:prstClr val="black"/>
                </a:solidFill>
                <a:latin typeface="Arial Black" panose="020B0A04020102020204" pitchFamily="34" charset="0"/>
              </a:rPr>
              <a:t>26 AUGUST 2021</a:t>
            </a:r>
            <a:endParaRPr lang="en-US" sz="4000" i="1" dirty="0">
              <a:solidFill>
                <a:prstClr val="black"/>
              </a:solidFill>
              <a:latin typeface="Arial Black" panose="020B0A04020102020204" pitchFamily="34" charset="0"/>
            </a:endParaRPr>
          </a:p>
        </p:txBody>
      </p:sp>
      <p:sp>
        <p:nvSpPr>
          <p:cNvPr id="3" name="Slide Number Placeholder 2"/>
          <p:cNvSpPr>
            <a:spLocks noGrp="1"/>
          </p:cNvSpPr>
          <p:nvPr>
            <p:ph type="sldNum" sz="quarter" idx="4294967295"/>
          </p:nvPr>
        </p:nvSpPr>
        <p:spPr>
          <a:xfrm>
            <a:off x="4314507" y="6013527"/>
            <a:ext cx="2311400" cy="365125"/>
          </a:xfrm>
          <a:prstGeom prst="rect">
            <a:avLst/>
          </a:prstGeom>
        </p:spPr>
        <p:txBody>
          <a:bodyPr/>
          <a:lstStyle/>
          <a:p>
            <a:pPr algn="ctr" defTabSz="457200"/>
            <a:fld id="{E6EDE458-FE5D-A943-8B68-DF1632607E4A}" type="slidenum">
              <a:rPr lang="en-US" b="1">
                <a:solidFill>
                  <a:prstClr val="white"/>
                </a:solidFill>
              </a:rPr>
              <a:pPr algn="ctr" defTabSz="457200"/>
              <a:t>1</a:t>
            </a:fld>
            <a:endParaRPr lang="en-US" b="1" dirty="0">
              <a:solidFill>
                <a:prstClr val="white"/>
              </a:solidFill>
            </a:endParaRPr>
          </a:p>
        </p:txBody>
      </p:sp>
    </p:spTree>
    <p:extLst>
      <p:ext uri="{BB962C8B-B14F-4D97-AF65-F5344CB8AC3E}">
        <p14:creationId xmlns:p14="http://schemas.microsoft.com/office/powerpoint/2010/main" val="3774842433"/>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36714" y="274451"/>
            <a:ext cx="10515600" cy="224314"/>
          </a:xfrm>
        </p:spPr>
        <p:txBody>
          <a:bodyPr>
            <a:noAutofit/>
          </a:bodyPr>
          <a:lstStyle/>
          <a:p>
            <a:pPr algn="ctr"/>
            <a:r>
              <a:rPr lang="en-ZA" sz="2400" b="1" dirty="0" smtClean="0">
                <a:latin typeface="Comic Sans MS" panose="030F0702030302020204" pitchFamily="66" charset="0"/>
              </a:rPr>
              <a:t>FUNDING MACHANISMS FOR NPOS IN SA</a:t>
            </a:r>
            <a:br>
              <a:rPr lang="en-ZA" sz="2400" b="1" dirty="0" smtClean="0">
                <a:latin typeface="Comic Sans MS" panose="030F0702030302020204" pitchFamily="66" charset="0"/>
              </a:rPr>
            </a:br>
            <a:endParaRPr lang="en-ZA" sz="2400" b="1" dirty="0">
              <a:latin typeface="Comic Sans MS" panose="030F0702030302020204" pitchFamily="66" charset="0"/>
            </a:endParaRPr>
          </a:p>
        </p:txBody>
      </p:sp>
      <p:sp>
        <p:nvSpPr>
          <p:cNvPr id="3" name="Content Placeholder 2"/>
          <p:cNvSpPr>
            <a:spLocks noGrp="1"/>
          </p:cNvSpPr>
          <p:nvPr>
            <p:ph idx="1"/>
          </p:nvPr>
        </p:nvSpPr>
        <p:spPr>
          <a:xfrm>
            <a:off x="146114" y="498765"/>
            <a:ext cx="11851922" cy="5289931"/>
          </a:xfrm>
        </p:spPr>
        <p:txBody>
          <a:bodyPr>
            <a:noAutofit/>
          </a:bodyPr>
          <a:lstStyle/>
          <a:p>
            <a:pPr algn="just">
              <a:lnSpc>
                <a:spcPct val="110000"/>
              </a:lnSpc>
              <a:tabLst>
                <a:tab pos="447675" algn="l"/>
              </a:tabLst>
            </a:pPr>
            <a:r>
              <a:rPr lang="en-ZA" sz="2000" dirty="0" smtClean="0">
                <a:latin typeface="Comic Sans MS" panose="030F0702030302020204" pitchFamily="66" charset="0"/>
              </a:rPr>
              <a:t>The NPO Act prescribes that all organ of state must </a:t>
            </a:r>
            <a:r>
              <a:rPr lang="en-ZA" sz="2000" dirty="0">
                <a:latin typeface="Comic Sans MS" panose="030F0702030302020204" pitchFamily="66" charset="0"/>
              </a:rPr>
              <a:t>promote, support and enhance the capacity of </a:t>
            </a:r>
            <a:r>
              <a:rPr lang="en-ZA" sz="2000" dirty="0" smtClean="0">
                <a:latin typeface="Comic Sans MS" panose="030F0702030302020204" pitchFamily="66" charset="0"/>
              </a:rPr>
              <a:t>non-profit </a:t>
            </a:r>
            <a:r>
              <a:rPr lang="en-ZA" sz="2000" dirty="0">
                <a:latin typeface="Comic Sans MS" panose="030F0702030302020204" pitchFamily="66" charset="0"/>
              </a:rPr>
              <a:t>organisations to perform their </a:t>
            </a:r>
            <a:r>
              <a:rPr lang="en-ZA" sz="2000" dirty="0" smtClean="0">
                <a:latin typeface="Comic Sans MS" panose="030F0702030302020204" pitchFamily="66" charset="0"/>
              </a:rPr>
              <a:t>functions</a:t>
            </a:r>
          </a:p>
          <a:p>
            <a:pPr lvl="1" algn="just">
              <a:lnSpc>
                <a:spcPct val="110000"/>
              </a:lnSpc>
              <a:tabLst>
                <a:tab pos="447675" algn="l"/>
              </a:tabLst>
            </a:pPr>
            <a:r>
              <a:rPr lang="en-GB" sz="1800" dirty="0" smtClean="0">
                <a:latin typeface="Comic Sans MS" panose="030F0702030302020204" pitchFamily="66" charset="0"/>
              </a:rPr>
              <a:t>Government Departments and state entities must provide funding to the non profit sector to implement government policies, strategies and to uplift the communities in the fight against poverty and development</a:t>
            </a:r>
            <a:r>
              <a:rPr lang="en-ZA" sz="1800" dirty="0" smtClean="0">
                <a:latin typeface="Comic Sans MS" panose="030F0702030302020204" pitchFamily="66" charset="0"/>
              </a:rPr>
              <a:t>.</a:t>
            </a:r>
          </a:p>
          <a:p>
            <a:pPr algn="just">
              <a:lnSpc>
                <a:spcPct val="110000"/>
              </a:lnSpc>
              <a:tabLst>
                <a:tab pos="447675" algn="l"/>
              </a:tabLst>
            </a:pPr>
            <a:r>
              <a:rPr lang="en-GB" sz="2000" dirty="0" smtClean="0">
                <a:latin typeface="Comic Sans MS" panose="030F0702030302020204" pitchFamily="66" charset="0"/>
              </a:rPr>
              <a:t>Countries  Private sector or business provide funding to the non-profit organisations for variety of objectives, and these includes</a:t>
            </a:r>
          </a:p>
          <a:p>
            <a:pPr lvl="1" algn="just">
              <a:lnSpc>
                <a:spcPct val="110000"/>
              </a:lnSpc>
              <a:tabLst>
                <a:tab pos="447675" algn="l"/>
              </a:tabLst>
            </a:pPr>
            <a:r>
              <a:rPr lang="en-GB" sz="1838" dirty="0" smtClean="0">
                <a:latin typeface="Comic Sans MS" panose="030F0702030302020204" pitchFamily="66" charset="0"/>
              </a:rPr>
              <a:t>Mines, retail sectors, individual businesses and sureties</a:t>
            </a:r>
          </a:p>
          <a:p>
            <a:pPr algn="just">
              <a:lnSpc>
                <a:spcPct val="110000"/>
              </a:lnSpc>
              <a:tabLst>
                <a:tab pos="447675" algn="l"/>
              </a:tabLst>
            </a:pPr>
            <a:r>
              <a:rPr lang="en-GB" sz="2000" dirty="0" smtClean="0">
                <a:latin typeface="Comic Sans MS" panose="030F0702030302020204" pitchFamily="66" charset="0"/>
              </a:rPr>
              <a:t>International donors coordinated by National Treasury provide the necessary funding in country to leverage financial burden in a country</a:t>
            </a:r>
          </a:p>
          <a:p>
            <a:pPr algn="just">
              <a:lnSpc>
                <a:spcPct val="110000"/>
              </a:lnSpc>
              <a:tabLst>
                <a:tab pos="447675" algn="l"/>
              </a:tabLst>
            </a:pPr>
            <a:r>
              <a:rPr lang="en-GB" sz="2000" dirty="0" smtClean="0">
                <a:latin typeface="Comic Sans MS" panose="030F0702030302020204" pitchFamily="66" charset="0"/>
              </a:rPr>
              <a:t>In SA government provide guidance for the government funding through the PFMA</a:t>
            </a:r>
          </a:p>
          <a:p>
            <a:pPr algn="just">
              <a:lnSpc>
                <a:spcPct val="110000"/>
              </a:lnSpc>
              <a:tabLst>
                <a:tab pos="447675" algn="l"/>
              </a:tabLst>
            </a:pPr>
            <a:r>
              <a:rPr lang="en-GB" sz="2000" dirty="0" smtClean="0">
                <a:latin typeface="Comic Sans MS" panose="030F0702030302020204" pitchFamily="66" charset="0"/>
              </a:rPr>
              <a:t>Other funders doe it as they wish, which indicate a gap that must be played by government and the business partnership in </a:t>
            </a:r>
            <a:r>
              <a:rPr lang="en-GB" sz="2000" u="sng" dirty="0" smtClean="0">
                <a:latin typeface="Comic Sans MS" panose="030F0702030302020204" pitchFamily="66" charset="0"/>
              </a:rPr>
              <a:t>addressing poverty and development </a:t>
            </a:r>
          </a:p>
          <a:p>
            <a:pPr algn="just">
              <a:lnSpc>
                <a:spcPct val="110000"/>
              </a:lnSpc>
              <a:tabLst>
                <a:tab pos="447675" algn="l"/>
              </a:tabLst>
            </a:pPr>
            <a:endParaRPr lang="en-GB" sz="2000" dirty="0" smtClean="0">
              <a:latin typeface="Comic Sans MS" panose="030F0702030302020204" pitchFamily="66" charset="0"/>
            </a:endParaRPr>
          </a:p>
          <a:p>
            <a:pPr algn="just">
              <a:lnSpc>
                <a:spcPct val="110000"/>
              </a:lnSpc>
              <a:tabLst>
                <a:tab pos="447675" algn="l"/>
              </a:tabLst>
            </a:pPr>
            <a:endParaRPr lang="en-GB" sz="1800" dirty="0" smtClean="0"/>
          </a:p>
          <a:p>
            <a:pPr algn="just">
              <a:lnSpc>
                <a:spcPct val="110000"/>
              </a:lnSpc>
              <a:tabLst>
                <a:tab pos="447675" algn="l"/>
              </a:tabLst>
            </a:pPr>
            <a:endParaRPr lang="en-ZA" sz="1800" dirty="0" smtClean="0"/>
          </a:p>
          <a:p>
            <a:pPr algn="just">
              <a:lnSpc>
                <a:spcPct val="110000"/>
              </a:lnSpc>
              <a:tabLst>
                <a:tab pos="447675" algn="l"/>
              </a:tabLst>
            </a:pPr>
            <a:endParaRPr lang="en-GB" sz="1800" dirty="0" smtClean="0">
              <a:latin typeface="Comic Sans MS" panose="030F0702030302020204" pitchFamily="66" charset="0"/>
            </a:endParaRPr>
          </a:p>
        </p:txBody>
      </p:sp>
    </p:spTree>
    <p:extLst>
      <p:ext uri="{BB962C8B-B14F-4D97-AF65-F5344CB8AC3E}">
        <p14:creationId xmlns:p14="http://schemas.microsoft.com/office/powerpoint/2010/main" val="133949788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38300" y="175983"/>
            <a:ext cx="8915400" cy="197310"/>
          </a:xfrm>
        </p:spPr>
        <p:txBody>
          <a:bodyPr>
            <a:noAutofit/>
          </a:bodyPr>
          <a:lstStyle/>
          <a:p>
            <a:r>
              <a:rPr lang="en-ZA" sz="3600" b="1" dirty="0">
                <a:latin typeface="Comic Sans MS" panose="030F0702030302020204" pitchFamily="66" charset="0"/>
              </a:rPr>
              <a:t>Funding of NPO in DSD Sector</a:t>
            </a:r>
          </a:p>
        </p:txBody>
      </p:sp>
      <p:sp>
        <p:nvSpPr>
          <p:cNvPr id="3" name="Content Placeholder 2"/>
          <p:cNvSpPr>
            <a:spLocks noGrp="1"/>
          </p:cNvSpPr>
          <p:nvPr>
            <p:ph idx="1"/>
          </p:nvPr>
        </p:nvSpPr>
        <p:spPr>
          <a:xfrm>
            <a:off x="166255" y="701964"/>
            <a:ext cx="11942617" cy="5639842"/>
          </a:xfrm>
        </p:spPr>
        <p:txBody>
          <a:bodyPr>
            <a:noAutofit/>
          </a:bodyPr>
          <a:lstStyle/>
          <a:p>
            <a:pPr algn="just">
              <a:defRPr/>
            </a:pPr>
            <a:r>
              <a:rPr lang="en-ZA" sz="2400" dirty="0">
                <a:latin typeface="Comic Sans MS" panose="030F0702030302020204" pitchFamily="66" charset="0"/>
                <a:cs typeface="Arial" panose="020B0604020202020204" pitchFamily="34" charset="0"/>
              </a:rPr>
              <a:t>In 1936 a welfare department was established in the then republic of south Africa with its service delivery being the non profit sector</a:t>
            </a:r>
          </a:p>
          <a:p>
            <a:pPr algn="just">
              <a:defRPr/>
            </a:pPr>
            <a:r>
              <a:rPr lang="en-ZA" sz="2400" dirty="0">
                <a:latin typeface="Comic Sans MS" panose="030F0702030302020204" pitchFamily="66" charset="0"/>
                <a:cs typeface="Arial" panose="020B0604020202020204" pitchFamily="34" charset="0"/>
              </a:rPr>
              <a:t>Historically, social services have been the joint responsibility of DSD and the NPO sector </a:t>
            </a:r>
          </a:p>
          <a:p>
            <a:pPr algn="just">
              <a:defRPr/>
            </a:pPr>
            <a:r>
              <a:rPr lang="en-ZA" sz="2400" dirty="0">
                <a:latin typeface="Comic Sans MS" panose="030F0702030302020204" pitchFamily="66" charset="0"/>
                <a:cs typeface="Arial" panose="020B0604020202020204" pitchFamily="34" charset="0"/>
              </a:rPr>
              <a:t>The critical role that the NPO sector has played over the years in service provision is acknowledged by DSD. </a:t>
            </a:r>
          </a:p>
          <a:p>
            <a:pPr algn="just"/>
            <a:r>
              <a:rPr lang="en-ZA" sz="2400" dirty="0" smtClean="0">
                <a:latin typeface="Comic Sans MS" panose="030F0702030302020204" pitchFamily="66" charset="0"/>
                <a:cs typeface="Arial" panose="020B0604020202020204" pitchFamily="34" charset="0"/>
              </a:rPr>
              <a:t>The </a:t>
            </a:r>
            <a:r>
              <a:rPr lang="en-ZA" sz="2400" dirty="0">
                <a:latin typeface="Comic Sans MS" panose="030F0702030302020204" pitchFamily="66" charset="0"/>
                <a:cs typeface="Arial" panose="020B0604020202020204" pitchFamily="34" charset="0"/>
              </a:rPr>
              <a:t>department like other government departments fund NPOs  that are registered for social services to deliver social services in all nine provinces </a:t>
            </a:r>
          </a:p>
          <a:p>
            <a:pPr algn="just"/>
            <a:r>
              <a:rPr lang="en-ZA" sz="2400" dirty="0">
                <a:latin typeface="Comic Sans MS" panose="030F0702030302020204" pitchFamily="66" charset="0"/>
                <a:cs typeface="Arial" panose="020B0604020202020204" pitchFamily="34" charset="0"/>
              </a:rPr>
              <a:t>Each department fund NPOs using it own policy that guide their approach in  line with PFMA and SCM principles </a:t>
            </a:r>
          </a:p>
          <a:p>
            <a:pPr algn="just"/>
            <a:r>
              <a:rPr lang="en-ZA" sz="2400" dirty="0">
                <a:latin typeface="Comic Sans MS" panose="030F0702030302020204" pitchFamily="66" charset="0"/>
                <a:cs typeface="Arial" panose="020B0604020202020204" pitchFamily="34" charset="0"/>
              </a:rPr>
              <a:t>The Department has implemented the policy of financial awards policy that was amended as a guide to fund NPOs in the sector </a:t>
            </a:r>
          </a:p>
          <a:p>
            <a:endParaRPr lang="en-ZA" sz="2400" dirty="0"/>
          </a:p>
        </p:txBody>
      </p:sp>
    </p:spTree>
    <p:extLst>
      <p:ext uri="{BB962C8B-B14F-4D97-AF65-F5344CB8AC3E}">
        <p14:creationId xmlns:p14="http://schemas.microsoft.com/office/powerpoint/2010/main" val="309937279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3038" y="111761"/>
            <a:ext cx="11160762" cy="579120"/>
          </a:xfrm>
        </p:spPr>
        <p:txBody>
          <a:bodyPr>
            <a:normAutofit/>
          </a:bodyPr>
          <a:lstStyle/>
          <a:p>
            <a:r>
              <a:rPr lang="en-ZA" sz="2400" b="1" dirty="0" smtClean="0">
                <a:latin typeface="Arial Black" panose="020B0A04020102020204" pitchFamily="34" charset="0"/>
              </a:rPr>
              <a:t>CURRENT ALLOCATION TO NPO </a:t>
            </a:r>
            <a:r>
              <a:rPr lang="en-ZA" sz="2400" b="1" dirty="0">
                <a:latin typeface="Arial Black" panose="020B0A04020102020204" pitchFamily="34" charset="0"/>
              </a:rPr>
              <a:t>(2021/22) </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1535575026"/>
              </p:ext>
            </p:extLst>
          </p:nvPr>
        </p:nvGraphicFramePr>
        <p:xfrm>
          <a:off x="193037" y="690875"/>
          <a:ext cx="10862889" cy="5282585"/>
        </p:xfrm>
        <a:graphic>
          <a:graphicData uri="http://schemas.openxmlformats.org/drawingml/2006/table">
            <a:tbl>
              <a:tblPr/>
              <a:tblGrid>
                <a:gridCol w="4479592">
                  <a:extLst>
                    <a:ext uri="{9D8B030D-6E8A-4147-A177-3AD203B41FA5}">
                      <a16:colId xmlns:a16="http://schemas.microsoft.com/office/drawing/2014/main" val="20000"/>
                    </a:ext>
                  </a:extLst>
                </a:gridCol>
                <a:gridCol w="4822353">
                  <a:extLst>
                    <a:ext uri="{9D8B030D-6E8A-4147-A177-3AD203B41FA5}">
                      <a16:colId xmlns:a16="http://schemas.microsoft.com/office/drawing/2014/main" val="20001"/>
                    </a:ext>
                  </a:extLst>
                </a:gridCol>
                <a:gridCol w="1560944">
                  <a:extLst>
                    <a:ext uri="{9D8B030D-6E8A-4147-A177-3AD203B41FA5}">
                      <a16:colId xmlns:a16="http://schemas.microsoft.com/office/drawing/2014/main" val="20002"/>
                    </a:ext>
                  </a:extLst>
                </a:gridCol>
              </a:tblGrid>
              <a:tr h="161448">
                <a:tc rowSpan="3">
                  <a:txBody>
                    <a:bodyPr/>
                    <a:lstStyle/>
                    <a:p>
                      <a:pPr algn="ctr" fontAlgn="ctr"/>
                      <a:r>
                        <a:rPr lang="en-ZA" sz="2000" b="1" i="0" u="none" strike="noStrike" dirty="0">
                          <a:solidFill>
                            <a:srgbClr val="000000"/>
                          </a:solidFill>
                          <a:effectLst/>
                          <a:latin typeface="Calibri" panose="020F0502020204030204" pitchFamily="34" charset="0"/>
                        </a:rPr>
                        <a:t>Provinces: Non Profit Institutions</a:t>
                      </a:r>
                    </a:p>
                  </a:txBody>
                  <a:tcPr marL="5315" marR="5315" marT="531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8EA9DB"/>
                    </a:solidFill>
                  </a:tcPr>
                </a:tc>
                <a:tc gridSpan="2">
                  <a:txBody>
                    <a:bodyPr/>
                    <a:lstStyle/>
                    <a:p>
                      <a:pPr algn="ctr" fontAlgn="b"/>
                      <a:r>
                        <a:rPr lang="en-ZA" sz="1600" b="1" i="0" u="none" strike="noStrike" dirty="0">
                          <a:solidFill>
                            <a:srgbClr val="000000"/>
                          </a:solidFill>
                          <a:effectLst/>
                          <a:latin typeface="Calibri" panose="020F0502020204030204" pitchFamily="34" charset="0"/>
                        </a:rPr>
                        <a:t>2021/22</a:t>
                      </a:r>
                    </a:p>
                  </a:txBody>
                  <a:tcPr marL="5315" marR="5315" marT="531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8EA9DB"/>
                    </a:solidFill>
                  </a:tcPr>
                </a:tc>
                <a:tc hMerge="1">
                  <a:txBody>
                    <a:bodyPr/>
                    <a:lstStyle/>
                    <a:p>
                      <a:endParaRPr lang="en-ZA"/>
                    </a:p>
                  </a:txBody>
                  <a:tcPr/>
                </a:tc>
                <a:extLst>
                  <a:ext uri="{0D108BD9-81ED-4DB2-BD59-A6C34878D82A}">
                    <a16:rowId xmlns:a16="http://schemas.microsoft.com/office/drawing/2014/main" val="10000"/>
                  </a:ext>
                </a:extLst>
              </a:tr>
              <a:tr h="259086">
                <a:tc vMerge="1">
                  <a:txBody>
                    <a:bodyPr/>
                    <a:lstStyle/>
                    <a:p>
                      <a:endParaRPr lang="en-ZA"/>
                    </a:p>
                  </a:txBody>
                  <a:tcPr/>
                </a:tc>
                <a:tc>
                  <a:txBody>
                    <a:bodyPr/>
                    <a:lstStyle/>
                    <a:p>
                      <a:pPr algn="ctr" fontAlgn="b"/>
                      <a:r>
                        <a:rPr lang="en-ZA" sz="1800" b="1" i="0" u="none" strike="noStrike" dirty="0">
                          <a:solidFill>
                            <a:srgbClr val="000000"/>
                          </a:solidFill>
                          <a:effectLst/>
                          <a:latin typeface="Calibri" panose="020F0502020204030204" pitchFamily="34" charset="0"/>
                        </a:rPr>
                        <a:t>Main</a:t>
                      </a:r>
                    </a:p>
                  </a:txBody>
                  <a:tcPr marL="5315" marR="5315" marT="531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8EA9DB"/>
                    </a:solidFill>
                  </a:tcPr>
                </a:tc>
                <a:tc rowSpan="18">
                  <a:txBody>
                    <a:bodyPr/>
                    <a:lstStyle/>
                    <a:p>
                      <a:pPr algn="ctr" fontAlgn="b"/>
                      <a:endParaRPr lang="en-ZA" sz="1600" b="1" i="0" u="none" strike="noStrike" dirty="0">
                        <a:solidFill>
                          <a:srgbClr val="000000"/>
                        </a:solidFill>
                        <a:effectLst/>
                        <a:latin typeface="Calibri" panose="020F0502020204030204" pitchFamily="34" charset="0"/>
                      </a:endParaRPr>
                    </a:p>
                  </a:txBody>
                  <a:tcPr marL="5315" marR="5315" marT="531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8EA9DB"/>
                    </a:solidFill>
                  </a:tcPr>
                </a:tc>
                <a:extLst>
                  <a:ext uri="{0D108BD9-81ED-4DB2-BD59-A6C34878D82A}">
                    <a16:rowId xmlns:a16="http://schemas.microsoft.com/office/drawing/2014/main" val="10001"/>
                  </a:ext>
                </a:extLst>
              </a:tr>
              <a:tr h="272791">
                <a:tc vMerge="1">
                  <a:txBody>
                    <a:bodyPr/>
                    <a:lstStyle/>
                    <a:p>
                      <a:endParaRPr lang="en-ZA"/>
                    </a:p>
                  </a:txBody>
                  <a:tcPr/>
                </a:tc>
                <a:tc>
                  <a:txBody>
                    <a:bodyPr/>
                    <a:lstStyle/>
                    <a:p>
                      <a:pPr algn="ctr" fontAlgn="b"/>
                      <a:r>
                        <a:rPr lang="en-ZA" sz="1800" b="1" i="0" u="none" strike="noStrike" dirty="0">
                          <a:solidFill>
                            <a:srgbClr val="000000"/>
                          </a:solidFill>
                          <a:effectLst/>
                          <a:latin typeface="Calibri" panose="020F0502020204030204" pitchFamily="34" charset="0"/>
                        </a:rPr>
                        <a:t>Appropriation</a:t>
                      </a:r>
                    </a:p>
                  </a:txBody>
                  <a:tcPr marL="5315" marR="5315" marT="531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8EA9DB"/>
                    </a:solidFill>
                  </a:tcPr>
                </a:tc>
                <a:tc vMerge="1">
                  <a:txBody>
                    <a:bodyPr/>
                    <a:lstStyle/>
                    <a:p>
                      <a:pPr algn="ctr" fontAlgn="b"/>
                      <a:endParaRPr lang="en-ZA" sz="1600" b="1" i="0" u="none" strike="noStrike" dirty="0">
                        <a:solidFill>
                          <a:srgbClr val="000000"/>
                        </a:solidFill>
                        <a:effectLst/>
                        <a:latin typeface="Calibri" panose="020F0502020204030204" pitchFamily="34" charset="0"/>
                      </a:endParaRPr>
                    </a:p>
                  </a:txBody>
                  <a:tcPr marL="5315" marR="5315" marT="531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8EA9DB"/>
                    </a:solidFill>
                  </a:tcPr>
                </a:tc>
                <a:extLst>
                  <a:ext uri="{0D108BD9-81ED-4DB2-BD59-A6C34878D82A}">
                    <a16:rowId xmlns:a16="http://schemas.microsoft.com/office/drawing/2014/main" val="10002"/>
                  </a:ext>
                </a:extLst>
              </a:tr>
              <a:tr h="272791">
                <a:tc>
                  <a:txBody>
                    <a:bodyPr/>
                    <a:lstStyle/>
                    <a:p>
                      <a:pPr algn="l" fontAlgn="b"/>
                      <a:r>
                        <a:rPr lang="en-ZA" sz="1800" b="0" i="0" u="none" strike="noStrike" dirty="0">
                          <a:solidFill>
                            <a:srgbClr val="000000"/>
                          </a:solidFill>
                          <a:effectLst/>
                          <a:latin typeface="Calibri" panose="020F0502020204030204" pitchFamily="34" charset="0"/>
                        </a:rPr>
                        <a:t>Eastern Cape</a:t>
                      </a:r>
                    </a:p>
                  </a:txBody>
                  <a:tcPr marL="5315" marR="5315" marT="531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l" fontAlgn="b"/>
                      <a:r>
                        <a:rPr lang="en-ZA" sz="1800" b="0" i="0" u="none" strike="noStrike" dirty="0">
                          <a:solidFill>
                            <a:srgbClr val="000000"/>
                          </a:solidFill>
                          <a:effectLst/>
                          <a:latin typeface="Calibri" panose="020F0502020204030204" pitchFamily="34" charset="0"/>
                        </a:rPr>
                        <a:t>           646 866 </a:t>
                      </a:r>
                    </a:p>
                  </a:txBody>
                  <a:tcPr marL="5315" marR="5315" marT="531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algn="l" fontAlgn="b"/>
                      <a:endParaRPr lang="en-ZA" sz="1600" b="0" i="0" u="none" strike="noStrike" dirty="0">
                        <a:solidFill>
                          <a:srgbClr val="000000"/>
                        </a:solidFill>
                        <a:effectLst/>
                        <a:latin typeface="Calibri" panose="020F0502020204030204" pitchFamily="34" charset="0"/>
                      </a:endParaRPr>
                    </a:p>
                  </a:txBody>
                  <a:tcPr marL="5315" marR="5315" marT="531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272791">
                <a:tc>
                  <a:txBody>
                    <a:bodyPr/>
                    <a:lstStyle/>
                    <a:p>
                      <a:pPr algn="l" fontAlgn="b"/>
                      <a:r>
                        <a:rPr lang="en-ZA" sz="1800" b="0" i="0" u="none" strike="noStrike" dirty="0">
                          <a:solidFill>
                            <a:srgbClr val="000000"/>
                          </a:solidFill>
                          <a:effectLst/>
                          <a:latin typeface="Calibri" panose="020F0502020204030204" pitchFamily="34" charset="0"/>
                        </a:rPr>
                        <a:t>Free State</a:t>
                      </a:r>
                    </a:p>
                  </a:txBody>
                  <a:tcPr marL="5315" marR="5315" marT="531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ZA" sz="1800" b="0" i="0" u="none" strike="noStrike" dirty="0">
                          <a:solidFill>
                            <a:srgbClr val="000000"/>
                          </a:solidFill>
                          <a:effectLst/>
                          <a:latin typeface="Calibri" panose="020F0502020204030204" pitchFamily="34" charset="0"/>
                        </a:rPr>
                        <a:t>           555 413 </a:t>
                      </a:r>
                    </a:p>
                  </a:txBody>
                  <a:tcPr marL="5315" marR="5315" marT="531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algn="l" fontAlgn="b"/>
                      <a:endParaRPr lang="en-ZA" sz="1600" b="0" i="0" u="none" strike="noStrike">
                        <a:solidFill>
                          <a:srgbClr val="000000"/>
                        </a:solidFill>
                        <a:effectLst/>
                        <a:latin typeface="Calibri" panose="020F0502020204030204" pitchFamily="34" charset="0"/>
                      </a:endParaRPr>
                    </a:p>
                  </a:txBody>
                  <a:tcPr marL="5315" marR="5315" marT="531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272791">
                <a:tc>
                  <a:txBody>
                    <a:bodyPr/>
                    <a:lstStyle/>
                    <a:p>
                      <a:pPr algn="l" fontAlgn="b"/>
                      <a:r>
                        <a:rPr lang="en-ZA" sz="1800" b="0" i="0" u="none" strike="noStrike" dirty="0">
                          <a:solidFill>
                            <a:srgbClr val="000000"/>
                          </a:solidFill>
                          <a:effectLst/>
                          <a:latin typeface="Calibri" panose="020F0502020204030204" pitchFamily="34" charset="0"/>
                        </a:rPr>
                        <a:t>Gauteng</a:t>
                      </a:r>
                    </a:p>
                  </a:txBody>
                  <a:tcPr marL="5315" marR="5315" marT="531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l" fontAlgn="b"/>
                      <a:r>
                        <a:rPr lang="en-ZA" sz="1800" b="0" i="0" u="none" strike="noStrike" dirty="0">
                          <a:solidFill>
                            <a:srgbClr val="000000"/>
                          </a:solidFill>
                          <a:effectLst/>
                          <a:latin typeface="Calibri" panose="020F0502020204030204" pitchFamily="34" charset="0"/>
                        </a:rPr>
                        <a:t>        2 561 266 </a:t>
                      </a:r>
                    </a:p>
                  </a:txBody>
                  <a:tcPr marL="5315" marR="5315" marT="531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vMerge="1">
                  <a:txBody>
                    <a:bodyPr/>
                    <a:lstStyle/>
                    <a:p>
                      <a:pPr algn="l" fontAlgn="b"/>
                      <a:endParaRPr lang="en-ZA" sz="1600" b="0" i="0" u="none" strike="noStrike" dirty="0">
                        <a:solidFill>
                          <a:srgbClr val="000000"/>
                        </a:solidFill>
                        <a:effectLst/>
                        <a:latin typeface="Calibri" panose="020F0502020204030204" pitchFamily="34" charset="0"/>
                      </a:endParaRPr>
                    </a:p>
                  </a:txBody>
                  <a:tcPr marL="5315" marR="5315" marT="531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0005"/>
                  </a:ext>
                </a:extLst>
              </a:tr>
              <a:tr h="272791">
                <a:tc>
                  <a:txBody>
                    <a:bodyPr/>
                    <a:lstStyle/>
                    <a:p>
                      <a:pPr algn="l" fontAlgn="b"/>
                      <a:r>
                        <a:rPr lang="en-ZA" sz="1800" b="0" i="0" u="none" strike="noStrike" dirty="0">
                          <a:solidFill>
                            <a:srgbClr val="000000"/>
                          </a:solidFill>
                          <a:effectLst/>
                          <a:latin typeface="Calibri" panose="020F0502020204030204" pitchFamily="34" charset="0"/>
                        </a:rPr>
                        <a:t>KwaZulu-Natal</a:t>
                      </a:r>
                    </a:p>
                  </a:txBody>
                  <a:tcPr marL="5315" marR="5315" marT="531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l" fontAlgn="b"/>
                      <a:r>
                        <a:rPr lang="en-ZA" sz="1800" b="0" i="0" u="none" strike="noStrike" dirty="0">
                          <a:solidFill>
                            <a:srgbClr val="000000"/>
                          </a:solidFill>
                          <a:effectLst/>
                          <a:latin typeface="Calibri" panose="020F0502020204030204" pitchFamily="34" charset="0"/>
                        </a:rPr>
                        <a:t>        1 163 360 </a:t>
                      </a:r>
                    </a:p>
                  </a:txBody>
                  <a:tcPr marL="5315" marR="5315" marT="531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vMerge="1">
                  <a:txBody>
                    <a:bodyPr/>
                    <a:lstStyle/>
                    <a:p>
                      <a:pPr algn="l" fontAlgn="b"/>
                      <a:endParaRPr lang="en-ZA" sz="1600" b="0" i="0" u="none" strike="noStrike" dirty="0">
                        <a:solidFill>
                          <a:srgbClr val="000000"/>
                        </a:solidFill>
                        <a:effectLst/>
                        <a:latin typeface="Calibri" panose="020F0502020204030204" pitchFamily="34" charset="0"/>
                      </a:endParaRPr>
                    </a:p>
                  </a:txBody>
                  <a:tcPr marL="5315" marR="5315" marT="531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0006"/>
                  </a:ext>
                </a:extLst>
              </a:tr>
              <a:tr h="272791">
                <a:tc>
                  <a:txBody>
                    <a:bodyPr/>
                    <a:lstStyle/>
                    <a:p>
                      <a:pPr algn="l" fontAlgn="b"/>
                      <a:r>
                        <a:rPr lang="en-ZA" sz="1800" b="0" i="0" u="none" strike="noStrike" dirty="0">
                          <a:solidFill>
                            <a:srgbClr val="000000"/>
                          </a:solidFill>
                          <a:effectLst/>
                          <a:latin typeface="Calibri" panose="020F0502020204030204" pitchFamily="34" charset="0"/>
                        </a:rPr>
                        <a:t>Limpopo</a:t>
                      </a:r>
                    </a:p>
                  </a:txBody>
                  <a:tcPr marL="5315" marR="5315" marT="531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l" fontAlgn="b"/>
                      <a:r>
                        <a:rPr lang="en-ZA" sz="1800" b="0" i="0" u="none" strike="noStrike" dirty="0">
                          <a:solidFill>
                            <a:srgbClr val="000000"/>
                          </a:solidFill>
                          <a:effectLst/>
                          <a:latin typeface="Calibri" panose="020F0502020204030204" pitchFamily="34" charset="0"/>
                        </a:rPr>
                        <a:t>           540 802 </a:t>
                      </a:r>
                    </a:p>
                  </a:txBody>
                  <a:tcPr marL="5315" marR="5315" marT="531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vMerge="1">
                  <a:txBody>
                    <a:bodyPr/>
                    <a:lstStyle/>
                    <a:p>
                      <a:pPr algn="l" fontAlgn="b"/>
                      <a:endParaRPr lang="en-ZA" sz="1600" b="0" i="0" u="none" strike="noStrike" dirty="0">
                        <a:solidFill>
                          <a:srgbClr val="000000"/>
                        </a:solidFill>
                        <a:effectLst/>
                        <a:latin typeface="Calibri" panose="020F0502020204030204" pitchFamily="34" charset="0"/>
                      </a:endParaRPr>
                    </a:p>
                  </a:txBody>
                  <a:tcPr marL="5315" marR="5315" marT="531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0007"/>
                  </a:ext>
                </a:extLst>
              </a:tr>
              <a:tr h="272791">
                <a:tc>
                  <a:txBody>
                    <a:bodyPr/>
                    <a:lstStyle/>
                    <a:p>
                      <a:pPr algn="l" fontAlgn="b"/>
                      <a:r>
                        <a:rPr lang="en-ZA" sz="1800" b="0" i="0" u="none" strike="noStrike" dirty="0">
                          <a:solidFill>
                            <a:srgbClr val="000000"/>
                          </a:solidFill>
                          <a:effectLst/>
                          <a:latin typeface="Calibri" panose="020F0502020204030204" pitchFamily="34" charset="0"/>
                        </a:rPr>
                        <a:t>Mpumalanga</a:t>
                      </a:r>
                    </a:p>
                  </a:txBody>
                  <a:tcPr marL="5315" marR="5315" marT="531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ZA" sz="1800" b="0" i="0" u="none" strike="noStrike" dirty="0">
                          <a:solidFill>
                            <a:srgbClr val="000000"/>
                          </a:solidFill>
                          <a:effectLst/>
                          <a:latin typeface="Calibri" panose="020F0502020204030204" pitchFamily="34" charset="0"/>
                        </a:rPr>
                        <a:t>           657 185 </a:t>
                      </a:r>
                    </a:p>
                  </a:txBody>
                  <a:tcPr marL="5315" marR="5315" marT="531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algn="l" fontAlgn="b"/>
                      <a:endParaRPr lang="en-ZA" sz="1600" b="0" i="0" u="none" strike="noStrike">
                        <a:solidFill>
                          <a:srgbClr val="000000"/>
                        </a:solidFill>
                        <a:effectLst/>
                        <a:latin typeface="Calibri" panose="020F0502020204030204" pitchFamily="34" charset="0"/>
                      </a:endParaRPr>
                    </a:p>
                  </a:txBody>
                  <a:tcPr marL="5315" marR="5315" marT="531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8"/>
                  </a:ext>
                </a:extLst>
              </a:tr>
              <a:tr h="272791">
                <a:tc>
                  <a:txBody>
                    <a:bodyPr/>
                    <a:lstStyle/>
                    <a:p>
                      <a:pPr algn="l" fontAlgn="b"/>
                      <a:r>
                        <a:rPr lang="en-ZA" sz="1800" b="0" i="0" u="none" strike="noStrike" dirty="0">
                          <a:solidFill>
                            <a:srgbClr val="000000"/>
                          </a:solidFill>
                          <a:effectLst/>
                          <a:latin typeface="Calibri" panose="020F0502020204030204" pitchFamily="34" charset="0"/>
                        </a:rPr>
                        <a:t>Northern Cape</a:t>
                      </a:r>
                    </a:p>
                  </a:txBody>
                  <a:tcPr marL="5315" marR="5315" marT="531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ZA" sz="1800" b="0" i="0" u="none" strike="noStrike" dirty="0">
                          <a:solidFill>
                            <a:srgbClr val="000000"/>
                          </a:solidFill>
                          <a:effectLst/>
                          <a:latin typeface="Calibri" panose="020F0502020204030204" pitchFamily="34" charset="0"/>
                        </a:rPr>
                        <a:t>           237 833 </a:t>
                      </a:r>
                    </a:p>
                  </a:txBody>
                  <a:tcPr marL="5315" marR="5315" marT="531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algn="l" fontAlgn="b"/>
                      <a:endParaRPr lang="en-ZA" sz="1600" b="0" i="0" u="none" strike="noStrike" dirty="0">
                        <a:solidFill>
                          <a:srgbClr val="000000"/>
                        </a:solidFill>
                        <a:effectLst/>
                        <a:latin typeface="Calibri" panose="020F0502020204030204" pitchFamily="34" charset="0"/>
                      </a:endParaRPr>
                    </a:p>
                  </a:txBody>
                  <a:tcPr marL="5315" marR="5315" marT="531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9"/>
                  </a:ext>
                </a:extLst>
              </a:tr>
              <a:tr h="272791">
                <a:tc>
                  <a:txBody>
                    <a:bodyPr/>
                    <a:lstStyle/>
                    <a:p>
                      <a:pPr algn="l" fontAlgn="b"/>
                      <a:r>
                        <a:rPr lang="en-ZA" sz="1800" b="0" i="0" u="none" strike="noStrike" dirty="0">
                          <a:solidFill>
                            <a:srgbClr val="000000"/>
                          </a:solidFill>
                          <a:effectLst/>
                          <a:latin typeface="Calibri" panose="020F0502020204030204" pitchFamily="34" charset="0"/>
                        </a:rPr>
                        <a:t>North West</a:t>
                      </a:r>
                    </a:p>
                  </a:txBody>
                  <a:tcPr marL="5315" marR="5315" marT="531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ZA" sz="1800" b="0" i="0" u="none" strike="noStrike" dirty="0">
                          <a:solidFill>
                            <a:srgbClr val="000000"/>
                          </a:solidFill>
                          <a:effectLst/>
                          <a:latin typeface="Calibri" panose="020F0502020204030204" pitchFamily="34" charset="0"/>
                        </a:rPr>
                        <a:t>           360 135 </a:t>
                      </a:r>
                    </a:p>
                  </a:txBody>
                  <a:tcPr marL="5315" marR="5315" marT="531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algn="l" fontAlgn="b"/>
                      <a:endParaRPr lang="en-ZA" sz="1600" b="0" i="0" u="none" strike="noStrike">
                        <a:solidFill>
                          <a:srgbClr val="000000"/>
                        </a:solidFill>
                        <a:effectLst/>
                        <a:latin typeface="Calibri" panose="020F0502020204030204" pitchFamily="34" charset="0"/>
                      </a:endParaRPr>
                    </a:p>
                  </a:txBody>
                  <a:tcPr marL="5315" marR="5315" marT="531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0"/>
                  </a:ext>
                </a:extLst>
              </a:tr>
              <a:tr h="272791">
                <a:tc>
                  <a:txBody>
                    <a:bodyPr/>
                    <a:lstStyle/>
                    <a:p>
                      <a:pPr algn="l" fontAlgn="b"/>
                      <a:r>
                        <a:rPr lang="en-ZA" sz="1800" b="0" i="0" u="none" strike="noStrike" dirty="0">
                          <a:solidFill>
                            <a:srgbClr val="000000"/>
                          </a:solidFill>
                          <a:effectLst/>
                          <a:latin typeface="Calibri" panose="020F0502020204030204" pitchFamily="34" charset="0"/>
                        </a:rPr>
                        <a:t>Western Cape</a:t>
                      </a:r>
                    </a:p>
                  </a:txBody>
                  <a:tcPr marL="5315" marR="5315" marT="531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ZA" sz="1800" b="0" i="0" u="none" strike="noStrike" dirty="0">
                          <a:solidFill>
                            <a:srgbClr val="000000"/>
                          </a:solidFill>
                          <a:effectLst/>
                          <a:latin typeface="Calibri" panose="020F0502020204030204" pitchFamily="34" charset="0"/>
                        </a:rPr>
                        <a:t>        1 430 031 </a:t>
                      </a:r>
                    </a:p>
                  </a:txBody>
                  <a:tcPr marL="5315" marR="5315" marT="531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algn="l" fontAlgn="b"/>
                      <a:endParaRPr lang="en-ZA" sz="1600" b="0" i="0" u="none" strike="noStrike">
                        <a:solidFill>
                          <a:srgbClr val="000000"/>
                        </a:solidFill>
                        <a:effectLst/>
                        <a:latin typeface="Calibri" panose="020F0502020204030204" pitchFamily="34" charset="0"/>
                      </a:endParaRPr>
                    </a:p>
                  </a:txBody>
                  <a:tcPr marL="5315" marR="5315" marT="531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1"/>
                  </a:ext>
                </a:extLst>
              </a:tr>
              <a:tr h="272791">
                <a:tc>
                  <a:txBody>
                    <a:bodyPr/>
                    <a:lstStyle/>
                    <a:p>
                      <a:pPr algn="l" fontAlgn="b"/>
                      <a:r>
                        <a:rPr lang="en-ZA" sz="1800" b="1" i="0" u="none" strike="noStrike" dirty="0">
                          <a:solidFill>
                            <a:srgbClr val="000000"/>
                          </a:solidFill>
                          <a:effectLst/>
                          <a:latin typeface="Calibri" panose="020F0502020204030204" pitchFamily="34" charset="0"/>
                        </a:rPr>
                        <a:t>Total</a:t>
                      </a:r>
                    </a:p>
                  </a:txBody>
                  <a:tcPr marL="5315" marR="5315" marT="531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EA9DB"/>
                    </a:solidFill>
                  </a:tcPr>
                </a:tc>
                <a:tc>
                  <a:txBody>
                    <a:bodyPr/>
                    <a:lstStyle/>
                    <a:p>
                      <a:pPr algn="l" fontAlgn="b"/>
                      <a:r>
                        <a:rPr lang="en-ZA" sz="1800" b="1" i="0" u="none" strike="noStrike" dirty="0">
                          <a:solidFill>
                            <a:srgbClr val="000000"/>
                          </a:solidFill>
                          <a:effectLst/>
                          <a:latin typeface="Calibri" panose="020F0502020204030204" pitchFamily="34" charset="0"/>
                        </a:rPr>
                        <a:t>        8 152 891 </a:t>
                      </a:r>
                    </a:p>
                  </a:txBody>
                  <a:tcPr marL="5315" marR="5315" marT="531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EA9DB"/>
                    </a:solidFill>
                  </a:tcPr>
                </a:tc>
                <a:tc vMerge="1">
                  <a:txBody>
                    <a:bodyPr/>
                    <a:lstStyle/>
                    <a:p>
                      <a:pPr algn="l" fontAlgn="b"/>
                      <a:endParaRPr lang="en-ZA" sz="1600" b="1" i="0" u="none" strike="noStrike">
                        <a:solidFill>
                          <a:srgbClr val="000000"/>
                        </a:solidFill>
                        <a:effectLst/>
                        <a:latin typeface="Calibri" panose="020F0502020204030204" pitchFamily="34" charset="0"/>
                      </a:endParaRPr>
                    </a:p>
                  </a:txBody>
                  <a:tcPr marL="5315" marR="5315" marT="531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EA9DB"/>
                    </a:solidFill>
                  </a:tcPr>
                </a:tc>
                <a:extLst>
                  <a:ext uri="{0D108BD9-81ED-4DB2-BD59-A6C34878D82A}">
                    <a16:rowId xmlns:a16="http://schemas.microsoft.com/office/drawing/2014/main" val="10012"/>
                  </a:ext>
                </a:extLst>
              </a:tr>
              <a:tr h="259086">
                <a:tc>
                  <a:txBody>
                    <a:bodyPr/>
                    <a:lstStyle/>
                    <a:p>
                      <a:pPr algn="l" fontAlgn="b"/>
                      <a:r>
                        <a:rPr lang="en-ZA" sz="1800" b="1" i="0" u="none" strike="noStrike" dirty="0">
                          <a:solidFill>
                            <a:srgbClr val="000000"/>
                          </a:solidFill>
                          <a:effectLst/>
                          <a:latin typeface="Calibri" panose="020F0502020204030204" pitchFamily="34" charset="0"/>
                        </a:rPr>
                        <a:t>Programmes: Non Profit Institutions</a:t>
                      </a:r>
                    </a:p>
                  </a:txBody>
                  <a:tcPr marL="5315" marR="5315" marT="531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ZA" sz="1800" b="0" i="0" u="none" strike="noStrike" dirty="0">
                        <a:solidFill>
                          <a:srgbClr val="000000"/>
                        </a:solidFill>
                        <a:effectLst/>
                        <a:latin typeface="Calibri" panose="020F0502020204030204" pitchFamily="34" charset="0"/>
                      </a:endParaRPr>
                    </a:p>
                  </a:txBody>
                  <a:tcPr marL="5315" marR="5315" marT="531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algn="l" fontAlgn="b"/>
                      <a:endParaRPr lang="en-ZA" sz="1600" b="0" i="0" u="none" strike="noStrike">
                        <a:solidFill>
                          <a:srgbClr val="000000"/>
                        </a:solidFill>
                        <a:effectLst/>
                        <a:latin typeface="Calibri" panose="020F0502020204030204" pitchFamily="34" charset="0"/>
                      </a:endParaRPr>
                    </a:p>
                  </a:txBody>
                  <a:tcPr marL="5315" marR="5315" marT="531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3"/>
                  </a:ext>
                </a:extLst>
              </a:tr>
              <a:tr h="272791">
                <a:tc>
                  <a:txBody>
                    <a:bodyPr/>
                    <a:lstStyle/>
                    <a:p>
                      <a:pPr algn="l" fontAlgn="b"/>
                      <a:r>
                        <a:rPr lang="en-ZA" sz="1800" b="0" i="0" u="none" strike="noStrike" dirty="0">
                          <a:solidFill>
                            <a:srgbClr val="000000"/>
                          </a:solidFill>
                          <a:effectLst/>
                          <a:latin typeface="Calibri" panose="020F0502020204030204" pitchFamily="34" charset="0"/>
                        </a:rPr>
                        <a:t>Programme 2 : Social Welfare Services</a:t>
                      </a:r>
                    </a:p>
                  </a:txBody>
                  <a:tcPr marL="5315" marR="5315" marT="531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ZA" sz="1800" b="0" i="0" u="none" strike="noStrike" dirty="0">
                          <a:solidFill>
                            <a:srgbClr val="000000"/>
                          </a:solidFill>
                          <a:effectLst/>
                          <a:latin typeface="Calibri" panose="020F0502020204030204" pitchFamily="34" charset="0"/>
                        </a:rPr>
                        <a:t>        2 110 929 </a:t>
                      </a:r>
                    </a:p>
                  </a:txBody>
                  <a:tcPr marL="5315" marR="5315" marT="531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algn="l" fontAlgn="b"/>
                      <a:endParaRPr lang="en-ZA" sz="1600" b="0" i="0" u="none" strike="noStrike">
                        <a:solidFill>
                          <a:srgbClr val="000000"/>
                        </a:solidFill>
                        <a:effectLst/>
                        <a:latin typeface="Calibri" panose="020F0502020204030204" pitchFamily="34" charset="0"/>
                      </a:endParaRPr>
                    </a:p>
                  </a:txBody>
                  <a:tcPr marL="5315" marR="5315" marT="531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4"/>
                  </a:ext>
                </a:extLst>
              </a:tr>
              <a:tr h="272791">
                <a:tc>
                  <a:txBody>
                    <a:bodyPr/>
                    <a:lstStyle/>
                    <a:p>
                      <a:pPr algn="l" fontAlgn="b"/>
                      <a:r>
                        <a:rPr lang="en-ZA" sz="1800" b="0" i="0" u="none" strike="noStrike" dirty="0">
                          <a:solidFill>
                            <a:srgbClr val="000000"/>
                          </a:solidFill>
                          <a:effectLst/>
                          <a:latin typeface="Calibri" panose="020F0502020204030204" pitchFamily="34" charset="0"/>
                        </a:rPr>
                        <a:t>Programme 3 : Children and Families</a:t>
                      </a:r>
                    </a:p>
                  </a:txBody>
                  <a:tcPr marL="5315" marR="5315" marT="531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ZA" sz="1800" b="0" i="0" u="none" strike="noStrike" dirty="0">
                          <a:solidFill>
                            <a:srgbClr val="000000"/>
                          </a:solidFill>
                          <a:effectLst/>
                          <a:latin typeface="Calibri" panose="020F0502020204030204" pitchFamily="34" charset="0"/>
                        </a:rPr>
                        <a:t>        4 675 844 </a:t>
                      </a:r>
                    </a:p>
                  </a:txBody>
                  <a:tcPr marL="5315" marR="5315" marT="531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algn="l" fontAlgn="b"/>
                      <a:endParaRPr lang="en-ZA" sz="1600" b="0" i="0" u="none" strike="noStrike" dirty="0">
                        <a:solidFill>
                          <a:srgbClr val="000000"/>
                        </a:solidFill>
                        <a:effectLst/>
                        <a:latin typeface="Calibri" panose="020F0502020204030204" pitchFamily="34" charset="0"/>
                      </a:endParaRPr>
                    </a:p>
                  </a:txBody>
                  <a:tcPr marL="5315" marR="5315" marT="531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5"/>
                  </a:ext>
                </a:extLst>
              </a:tr>
              <a:tr h="272791">
                <a:tc>
                  <a:txBody>
                    <a:bodyPr/>
                    <a:lstStyle/>
                    <a:p>
                      <a:pPr algn="l" fontAlgn="b"/>
                      <a:r>
                        <a:rPr lang="en-ZA" sz="1800" b="0" i="0" u="none" strike="noStrike" dirty="0">
                          <a:solidFill>
                            <a:srgbClr val="000000"/>
                          </a:solidFill>
                          <a:effectLst/>
                          <a:latin typeface="Calibri" panose="020F0502020204030204" pitchFamily="34" charset="0"/>
                        </a:rPr>
                        <a:t>Programme 4 : Restorative Services</a:t>
                      </a:r>
                    </a:p>
                  </a:txBody>
                  <a:tcPr marL="5315" marR="5315" marT="531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ZA" sz="1800" b="0" i="0" u="none" strike="noStrike" dirty="0">
                          <a:solidFill>
                            <a:srgbClr val="000000"/>
                          </a:solidFill>
                          <a:effectLst/>
                          <a:latin typeface="Calibri" panose="020F0502020204030204" pitchFamily="34" charset="0"/>
                        </a:rPr>
                        <a:t>           848 448 </a:t>
                      </a:r>
                    </a:p>
                  </a:txBody>
                  <a:tcPr marL="5315" marR="5315" marT="531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algn="l" fontAlgn="b"/>
                      <a:endParaRPr lang="en-ZA" sz="1600" b="0" i="0" u="none" strike="noStrike" dirty="0">
                        <a:solidFill>
                          <a:srgbClr val="000000"/>
                        </a:solidFill>
                        <a:effectLst/>
                        <a:latin typeface="Calibri" panose="020F0502020204030204" pitchFamily="34" charset="0"/>
                      </a:endParaRPr>
                    </a:p>
                  </a:txBody>
                  <a:tcPr marL="5315" marR="5315" marT="531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6"/>
                  </a:ext>
                </a:extLst>
              </a:tr>
              <a:tr h="272791">
                <a:tc>
                  <a:txBody>
                    <a:bodyPr/>
                    <a:lstStyle/>
                    <a:p>
                      <a:pPr algn="l" fontAlgn="b"/>
                      <a:r>
                        <a:rPr lang="en-ZA" sz="1800" b="0" i="0" u="none" strike="noStrike" dirty="0">
                          <a:solidFill>
                            <a:srgbClr val="000000"/>
                          </a:solidFill>
                          <a:effectLst/>
                          <a:latin typeface="Calibri" panose="020F0502020204030204" pitchFamily="34" charset="0"/>
                        </a:rPr>
                        <a:t>Programme 5 : Development and Research</a:t>
                      </a:r>
                    </a:p>
                  </a:txBody>
                  <a:tcPr marL="5315" marR="5315" marT="531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ZA" sz="1800" b="0" i="0" u="none" strike="noStrike" dirty="0">
                          <a:solidFill>
                            <a:srgbClr val="000000"/>
                          </a:solidFill>
                          <a:effectLst/>
                          <a:latin typeface="Calibri" panose="020F0502020204030204" pitchFamily="34" charset="0"/>
                        </a:rPr>
                        <a:t>           517 670 </a:t>
                      </a:r>
                    </a:p>
                  </a:txBody>
                  <a:tcPr marL="5315" marR="5315" marT="531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algn="l" fontAlgn="b"/>
                      <a:endParaRPr lang="en-ZA" sz="1600" b="0" i="0" u="none" strike="noStrike" dirty="0">
                        <a:solidFill>
                          <a:srgbClr val="000000"/>
                        </a:solidFill>
                        <a:effectLst/>
                        <a:latin typeface="Calibri" panose="020F0502020204030204" pitchFamily="34" charset="0"/>
                      </a:endParaRPr>
                    </a:p>
                  </a:txBody>
                  <a:tcPr marL="5315" marR="5315" marT="531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7"/>
                  </a:ext>
                </a:extLst>
              </a:tr>
              <a:tr h="272791">
                <a:tc>
                  <a:txBody>
                    <a:bodyPr/>
                    <a:lstStyle/>
                    <a:p>
                      <a:pPr algn="l" fontAlgn="b"/>
                      <a:r>
                        <a:rPr lang="en-ZA" sz="1800" b="1" i="0" u="none" strike="noStrike" dirty="0">
                          <a:solidFill>
                            <a:srgbClr val="000000"/>
                          </a:solidFill>
                          <a:effectLst/>
                          <a:latin typeface="Calibri" panose="020F0502020204030204" pitchFamily="34" charset="0"/>
                        </a:rPr>
                        <a:t>Total</a:t>
                      </a:r>
                    </a:p>
                  </a:txBody>
                  <a:tcPr marL="5315" marR="5315" marT="531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EA9DB"/>
                    </a:solidFill>
                  </a:tcPr>
                </a:tc>
                <a:tc>
                  <a:txBody>
                    <a:bodyPr/>
                    <a:lstStyle/>
                    <a:p>
                      <a:pPr algn="l" fontAlgn="b"/>
                      <a:r>
                        <a:rPr lang="en-ZA" sz="1800" b="1" i="0" u="none" strike="noStrike" dirty="0">
                          <a:solidFill>
                            <a:srgbClr val="000000"/>
                          </a:solidFill>
                          <a:effectLst/>
                          <a:latin typeface="Calibri" panose="020F0502020204030204" pitchFamily="34" charset="0"/>
                        </a:rPr>
                        <a:t>        8 152 891 </a:t>
                      </a:r>
                    </a:p>
                  </a:txBody>
                  <a:tcPr marL="5315" marR="5315" marT="531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EA9DB"/>
                    </a:solidFill>
                  </a:tcPr>
                </a:tc>
                <a:tc vMerge="1">
                  <a:txBody>
                    <a:bodyPr/>
                    <a:lstStyle/>
                    <a:p>
                      <a:pPr algn="l" fontAlgn="b"/>
                      <a:endParaRPr lang="en-ZA" sz="1600" b="1" i="0" u="none" strike="noStrike">
                        <a:solidFill>
                          <a:srgbClr val="000000"/>
                        </a:solidFill>
                        <a:effectLst/>
                        <a:latin typeface="Calibri" panose="020F0502020204030204" pitchFamily="34" charset="0"/>
                      </a:endParaRPr>
                    </a:p>
                  </a:txBody>
                  <a:tcPr marL="5315" marR="5315" marT="531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EA9DB"/>
                    </a:solidFill>
                  </a:tcPr>
                </a:tc>
                <a:extLst>
                  <a:ext uri="{0D108BD9-81ED-4DB2-BD59-A6C34878D82A}">
                    <a16:rowId xmlns:a16="http://schemas.microsoft.com/office/drawing/2014/main" val="10018"/>
                  </a:ext>
                </a:extLst>
              </a:tr>
            </a:tbl>
          </a:graphicData>
        </a:graphic>
      </p:graphicFrame>
    </p:spTree>
    <p:extLst>
      <p:ext uri="{BB962C8B-B14F-4D97-AF65-F5344CB8AC3E}">
        <p14:creationId xmlns:p14="http://schemas.microsoft.com/office/powerpoint/2010/main" val="94138700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28799" y="225919"/>
            <a:ext cx="10021455" cy="612283"/>
          </a:xfrm>
        </p:spPr>
        <p:txBody>
          <a:bodyPr>
            <a:normAutofit/>
          </a:bodyPr>
          <a:lstStyle/>
          <a:p>
            <a:r>
              <a:rPr lang="en-ZA" sz="2000" b="1" dirty="0" smtClean="0">
                <a:latin typeface="Arial Black" panose="020B0A04020102020204" pitchFamily="34" charset="0"/>
                <a:cs typeface="Arial" panose="020B0604020202020204" pitchFamily="34" charset="0"/>
              </a:rPr>
              <a:t>ALLOCATIONS- TRANSFERS-NPOS PER PROVINCE</a:t>
            </a:r>
            <a:endParaRPr lang="en-ZA" sz="2000" b="1" dirty="0">
              <a:latin typeface="Arial Black" panose="020B0A04020102020204" pitchFamily="34" charset="0"/>
              <a:cs typeface="Arial" panose="020B0604020202020204" pitchFamily="34" charset="0"/>
            </a:endParaRPr>
          </a:p>
        </p:txBody>
      </p:sp>
      <p:sp>
        <p:nvSpPr>
          <p:cNvPr id="4" name="Date Placeholder 3"/>
          <p:cNvSpPr>
            <a:spLocks noGrp="1"/>
          </p:cNvSpPr>
          <p:nvPr>
            <p:ph type="dt" sz="half" idx="4294967295"/>
          </p:nvPr>
        </p:nvSpPr>
        <p:spPr/>
        <p:txBody>
          <a:bodyPr/>
          <a:lstStyle/>
          <a:p>
            <a:pPr>
              <a:defRPr/>
            </a:pPr>
            <a:r>
              <a:rPr lang="en-US" dirty="0" smtClean="0"/>
              <a:t>.</a:t>
            </a:r>
            <a:endParaRPr lang="en-US" dirty="0"/>
          </a:p>
        </p:txBody>
      </p:sp>
      <p:sp>
        <p:nvSpPr>
          <p:cNvPr id="5" name="Footer Placeholder 4"/>
          <p:cNvSpPr>
            <a:spLocks noGrp="1"/>
          </p:cNvSpPr>
          <p:nvPr>
            <p:ph type="ftr" sz="quarter" idx="4294967295"/>
          </p:nvPr>
        </p:nvSpPr>
        <p:spPr>
          <a:solidFill>
            <a:srgbClr val="92D050"/>
          </a:solidFill>
        </p:spPr>
        <p:txBody>
          <a:bodyPr/>
          <a:lstStyle/>
          <a:p>
            <a:pPr>
              <a:defRPr/>
            </a:pPr>
            <a:r>
              <a:rPr lang="en-US" dirty="0" smtClean="0"/>
              <a:t>Source: Budget II Statement</a:t>
            </a:r>
            <a:endParaRPr lang="en-US" dirty="0"/>
          </a:p>
        </p:txBody>
      </p:sp>
      <p:sp>
        <p:nvSpPr>
          <p:cNvPr id="6" name="Slide Number Placeholder 5"/>
          <p:cNvSpPr>
            <a:spLocks noGrp="1"/>
          </p:cNvSpPr>
          <p:nvPr>
            <p:ph type="sldNum" sz="quarter" idx="4294967295"/>
          </p:nvPr>
        </p:nvSpPr>
        <p:spPr/>
        <p:txBody>
          <a:bodyPr/>
          <a:lstStyle/>
          <a:p>
            <a:pPr>
              <a:defRPr/>
            </a:pPr>
            <a:fld id="{E332606F-9830-424F-98AC-E838E343FF62}" type="slidenum">
              <a:rPr lang="en-US" smtClean="0"/>
              <a:pPr>
                <a:defRPr/>
              </a:pPr>
              <a:t>13</a:t>
            </a:fld>
            <a:endParaRPr lang="en-US" dirty="0"/>
          </a:p>
        </p:txBody>
      </p:sp>
      <p:graphicFrame>
        <p:nvGraphicFramePr>
          <p:cNvPr id="17" name="Content Placeholder 16"/>
          <p:cNvGraphicFramePr>
            <a:graphicFrameLocks noGrp="1"/>
          </p:cNvGraphicFramePr>
          <p:nvPr>
            <p:ph idx="1"/>
            <p:extLst/>
          </p:nvPr>
        </p:nvGraphicFramePr>
        <p:xfrm>
          <a:off x="1491344" y="990602"/>
          <a:ext cx="9274627" cy="5105399"/>
        </p:xfrm>
        <a:graphic>
          <a:graphicData uri="http://schemas.openxmlformats.org/drawingml/2006/chart">
            <c:chart xmlns:c="http://schemas.openxmlformats.org/drawingml/2006/chart" xmlns:r="http://schemas.openxmlformats.org/officeDocument/2006/relationships" r:id="rId3"/>
          </a:graphicData>
        </a:graphic>
      </p:graphicFrame>
      <p:sp>
        <p:nvSpPr>
          <p:cNvPr id="3" name="TextBox 2"/>
          <p:cNvSpPr txBox="1"/>
          <p:nvPr/>
        </p:nvSpPr>
        <p:spPr>
          <a:xfrm>
            <a:off x="0" y="-58410"/>
            <a:ext cx="5015345" cy="284329"/>
          </a:xfrm>
          <a:prstGeom prst="rect">
            <a:avLst/>
          </a:prstGeom>
          <a:solidFill>
            <a:srgbClr val="92D050"/>
          </a:solidFill>
        </p:spPr>
        <p:txBody>
          <a:bodyPr wrap="square" rtlCol="0">
            <a:spAutoFit/>
          </a:bodyPr>
          <a:lstStyle/>
          <a:p>
            <a:endParaRPr lang="en-ZA" dirty="0"/>
          </a:p>
        </p:txBody>
      </p:sp>
    </p:spTree>
    <p:extLst>
      <p:ext uri="{BB962C8B-B14F-4D97-AF65-F5344CB8AC3E}">
        <p14:creationId xmlns:p14="http://schemas.microsoft.com/office/powerpoint/2010/main" val="281881750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073" y="76200"/>
            <a:ext cx="10991271" cy="838200"/>
          </a:xfrm>
        </p:spPr>
        <p:txBody>
          <a:bodyPr>
            <a:normAutofit/>
          </a:bodyPr>
          <a:lstStyle/>
          <a:p>
            <a:pPr algn="ctr"/>
            <a:r>
              <a:rPr lang="en-ZA" sz="2000" b="1" dirty="0" smtClean="0">
                <a:latin typeface="Arial Black" panose="020B0A04020102020204" pitchFamily="34" charset="0"/>
                <a:cs typeface="Arial" panose="020B0604020202020204" pitchFamily="34" charset="0"/>
              </a:rPr>
              <a:t>DISTRIBUTION OF ALLOCATION ACROSS PROGRAMMES</a:t>
            </a:r>
            <a:endParaRPr lang="en-ZA" sz="2000" b="1" dirty="0">
              <a:latin typeface="Arial Black" panose="020B0A04020102020204" pitchFamily="34" charset="0"/>
              <a:cs typeface="Arial" panose="020B0604020202020204" pitchFamily="34" charset="0"/>
            </a:endParaRPr>
          </a:p>
        </p:txBody>
      </p:sp>
      <p:pic>
        <p:nvPicPr>
          <p:cNvPr id="307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71338" y="5229202"/>
            <a:ext cx="9609221" cy="885825"/>
          </a:xfrm>
          <a:prstGeom prst="rect">
            <a:avLst/>
          </a:prstGeom>
          <a:solidFill>
            <a:schemeClr val="bg2"/>
          </a:solidFill>
          <a:ln>
            <a:noFill/>
          </a:ln>
          <a:effectLst/>
          <a:extLst/>
        </p:spPr>
      </p:pic>
      <p:pic>
        <p:nvPicPr>
          <p:cNvPr id="3077" name="Picture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271338" y="914401"/>
            <a:ext cx="9609221" cy="43080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14490145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84514" y="250372"/>
            <a:ext cx="10648868" cy="664029"/>
          </a:xfrm>
        </p:spPr>
        <p:txBody>
          <a:bodyPr>
            <a:normAutofit fontScale="90000"/>
          </a:bodyPr>
          <a:lstStyle/>
          <a:p>
            <a:r>
              <a:rPr lang="en-US" sz="2800" b="1" dirty="0" smtClean="0">
                <a:latin typeface="Arial Black" panose="020B0A04020102020204" pitchFamily="34" charset="0"/>
                <a:cs typeface="Arial" panose="020B0604020202020204" pitchFamily="34" charset="0"/>
              </a:rPr>
              <a:t>NPOS TRANSFERS DISTRIBUTION TO PER PROGRAMME</a:t>
            </a:r>
            <a:endParaRPr lang="en-ZA" b="1" dirty="0">
              <a:latin typeface="Arial Black" panose="020B0A04020102020204" pitchFamily="34" charset="0"/>
              <a:cs typeface="Arial" panose="020B0604020202020204" pitchFamily="34" charset="0"/>
            </a:endParaRPr>
          </a:p>
        </p:txBody>
      </p:sp>
      <p:sp>
        <p:nvSpPr>
          <p:cNvPr id="4" name="Slide Number Placeholder 3"/>
          <p:cNvSpPr>
            <a:spLocks noGrp="1"/>
          </p:cNvSpPr>
          <p:nvPr>
            <p:ph type="sldNum" sz="quarter" idx="4294967295"/>
          </p:nvPr>
        </p:nvSpPr>
        <p:spPr/>
        <p:txBody>
          <a:bodyPr/>
          <a:lstStyle/>
          <a:p>
            <a:pPr>
              <a:defRPr/>
            </a:pPr>
            <a:fld id="{2299C57B-8732-4BC6-A8C6-F6E4F52CFF7A}" type="slidenum">
              <a:rPr lang="en-GB" smtClean="0">
                <a:solidFill>
                  <a:srgbClr val="000000"/>
                </a:solidFill>
              </a:rPr>
              <a:pPr>
                <a:defRPr/>
              </a:pPr>
              <a:t>15</a:t>
            </a:fld>
            <a:endParaRPr lang="en-GB" dirty="0">
              <a:solidFill>
                <a:srgbClr val="000000"/>
              </a:solidFill>
            </a:endParaRPr>
          </a:p>
        </p:txBody>
      </p:sp>
      <p:graphicFrame>
        <p:nvGraphicFramePr>
          <p:cNvPr id="8" name="Content Placeholder 8"/>
          <p:cNvGraphicFramePr>
            <a:graphicFrameLocks noGrp="1"/>
          </p:cNvGraphicFramePr>
          <p:nvPr>
            <p:ph idx="1"/>
            <p:extLst/>
          </p:nvPr>
        </p:nvGraphicFramePr>
        <p:xfrm>
          <a:off x="1600201" y="1752600"/>
          <a:ext cx="8937170" cy="43434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99538385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70643" y="188640"/>
            <a:ext cx="9935030" cy="389619"/>
          </a:xfrm>
        </p:spPr>
        <p:txBody>
          <a:bodyPr>
            <a:noAutofit/>
          </a:bodyPr>
          <a:lstStyle/>
          <a:p>
            <a:r>
              <a:rPr lang="en-US" sz="2400" b="1" dirty="0" smtClean="0">
                <a:latin typeface="Arial Black" panose="020B0A04020102020204" pitchFamily="34" charset="0"/>
              </a:rPr>
              <a:t>GROWTH OF TRANSFERS TO NPO’S PER FINANCIAL YEAR </a:t>
            </a:r>
            <a:endParaRPr lang="en-ZA" sz="2400" b="1" dirty="0">
              <a:latin typeface="Arial Black" panose="020B0A04020102020204" pitchFamily="34" charset="0"/>
            </a:endParaRP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3978207296"/>
              </p:ext>
            </p:extLst>
          </p:nvPr>
        </p:nvGraphicFramePr>
        <p:xfrm>
          <a:off x="83127" y="942636"/>
          <a:ext cx="11970327" cy="4746964"/>
        </p:xfrm>
        <a:graphic>
          <a:graphicData uri="http://schemas.openxmlformats.org/drawingml/2006/chart">
            <c:chart xmlns:c="http://schemas.openxmlformats.org/drawingml/2006/chart" xmlns:r="http://schemas.openxmlformats.org/officeDocument/2006/relationships" r:id="rId2"/>
          </a:graphicData>
        </a:graphic>
      </p:graphicFrame>
      <p:sp>
        <p:nvSpPr>
          <p:cNvPr id="3" name="TextBox 2"/>
          <p:cNvSpPr txBox="1"/>
          <p:nvPr/>
        </p:nvSpPr>
        <p:spPr>
          <a:xfrm>
            <a:off x="1703512" y="578259"/>
            <a:ext cx="792088" cy="307777"/>
          </a:xfrm>
          <a:prstGeom prst="rect">
            <a:avLst/>
          </a:prstGeom>
          <a:noFill/>
        </p:spPr>
        <p:txBody>
          <a:bodyPr wrap="square" rtlCol="0">
            <a:spAutoFit/>
          </a:bodyPr>
          <a:lstStyle/>
          <a:p>
            <a:pPr algn="ctr"/>
            <a:r>
              <a:rPr lang="en-US" sz="1400" b="1" u="sng" dirty="0"/>
              <a:t>R’000</a:t>
            </a:r>
            <a:endParaRPr lang="en-ZA" sz="1400" b="1" u="sng" dirty="0"/>
          </a:p>
        </p:txBody>
      </p:sp>
    </p:spTree>
    <p:extLst>
      <p:ext uri="{BB962C8B-B14F-4D97-AF65-F5344CB8AC3E}">
        <p14:creationId xmlns:p14="http://schemas.microsoft.com/office/powerpoint/2010/main" val="233791272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7928" y="188640"/>
            <a:ext cx="11637818" cy="467142"/>
          </a:xfrm>
        </p:spPr>
        <p:txBody>
          <a:bodyPr>
            <a:noAutofit/>
          </a:bodyPr>
          <a:lstStyle/>
          <a:p>
            <a:r>
              <a:rPr lang="en-US" sz="2000" b="1" dirty="0" smtClean="0">
                <a:latin typeface="Arial Black" panose="020B0A04020102020204" pitchFamily="34" charset="0"/>
                <a:cs typeface="Arial" panose="020B0604020202020204" pitchFamily="34" charset="0"/>
              </a:rPr>
              <a:t>GROWTH OF TRANSFERS TO NPO’S PER PROGRAMME OVER FINANCIAL YEARS</a:t>
            </a:r>
            <a:endParaRPr lang="en-ZA" sz="2000" b="1" dirty="0">
              <a:latin typeface="Arial Black" panose="020B0A04020102020204" pitchFamily="34" charset="0"/>
              <a:cs typeface="Arial" panose="020B0604020202020204" pitchFamily="34" charset="0"/>
            </a:endParaRP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3635566855"/>
              </p:ext>
            </p:extLst>
          </p:nvPr>
        </p:nvGraphicFramePr>
        <p:xfrm>
          <a:off x="203201" y="942636"/>
          <a:ext cx="11822544" cy="4848564"/>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11730629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10970" y="200748"/>
            <a:ext cx="8915400" cy="344794"/>
          </a:xfrm>
        </p:spPr>
        <p:txBody>
          <a:bodyPr>
            <a:noAutofit/>
          </a:bodyPr>
          <a:lstStyle/>
          <a:p>
            <a:r>
              <a:rPr lang="en-ZA" sz="2800" b="1" dirty="0">
                <a:latin typeface="Comic Sans MS" panose="030F0702030302020204" pitchFamily="66" charset="0"/>
              </a:rPr>
              <a:t>Funding of NPO in DSD </a:t>
            </a:r>
            <a:r>
              <a:rPr lang="en-ZA" sz="2800" b="1" dirty="0" smtClean="0">
                <a:latin typeface="Comic Sans MS" panose="030F0702030302020204" pitchFamily="66" charset="0"/>
              </a:rPr>
              <a:t>Sector (CONT….)</a:t>
            </a:r>
            <a:endParaRPr lang="en-ZA" sz="2400" b="1" dirty="0"/>
          </a:p>
        </p:txBody>
      </p:sp>
      <p:sp>
        <p:nvSpPr>
          <p:cNvPr id="3" name="Content Placeholder 2"/>
          <p:cNvSpPr>
            <a:spLocks noGrp="1"/>
          </p:cNvSpPr>
          <p:nvPr>
            <p:ph idx="1"/>
          </p:nvPr>
        </p:nvSpPr>
        <p:spPr>
          <a:xfrm>
            <a:off x="240145" y="825910"/>
            <a:ext cx="11767128" cy="5300255"/>
          </a:xfrm>
        </p:spPr>
        <p:txBody>
          <a:bodyPr>
            <a:normAutofit/>
          </a:bodyPr>
          <a:lstStyle/>
          <a:p>
            <a:pPr algn="just">
              <a:defRPr/>
            </a:pPr>
            <a:r>
              <a:rPr lang="en-ZA" sz="2000" dirty="0" smtClean="0">
                <a:latin typeface="Comic Sans MS" panose="030F0702030302020204" pitchFamily="66" charset="0"/>
                <a:cs typeface="Arial" panose="020B0604020202020204" pitchFamily="34" charset="0"/>
              </a:rPr>
              <a:t>The </a:t>
            </a:r>
            <a:r>
              <a:rPr lang="en-ZA" sz="2000" dirty="0">
                <a:latin typeface="Comic Sans MS" panose="030F0702030302020204" pitchFamily="66" charset="0"/>
                <a:cs typeface="Arial" panose="020B0604020202020204" pitchFamily="34" charset="0"/>
              </a:rPr>
              <a:t>importance of the partnership between DSD and the sector is informed by the constitutional, legal and international obligations as well as policies and programmes that are central to the mandate of the department. </a:t>
            </a:r>
          </a:p>
          <a:p>
            <a:pPr algn="just">
              <a:defRPr/>
            </a:pPr>
            <a:r>
              <a:rPr lang="en-ZA" sz="2000" dirty="0">
                <a:latin typeface="Comic Sans MS" panose="030F0702030302020204" pitchFamily="66" charset="0"/>
                <a:cs typeface="Arial" panose="020B0604020202020204" pitchFamily="34" charset="0"/>
              </a:rPr>
              <a:t>These, collectively contribute immensely towards the creation of an enabling environment for the effective delivery of developmental social services</a:t>
            </a:r>
            <a:r>
              <a:rPr lang="en-ZA" sz="2000" dirty="0" smtClean="0">
                <a:latin typeface="Comic Sans MS" panose="030F0702030302020204" pitchFamily="66" charset="0"/>
                <a:cs typeface="Arial" panose="020B0604020202020204" pitchFamily="34" charset="0"/>
              </a:rPr>
              <a:t>.</a:t>
            </a:r>
          </a:p>
          <a:p>
            <a:pPr algn="just">
              <a:defRPr/>
            </a:pPr>
            <a:r>
              <a:rPr lang="en-ZA" sz="2000" dirty="0">
                <a:latin typeface="Comic Sans MS" panose="030F0702030302020204" pitchFamily="66" charset="0"/>
                <a:cs typeface="Arial" panose="020B0604020202020204" pitchFamily="34" charset="0"/>
              </a:rPr>
              <a:t>DSD policies and legislative frameworks has created a conducive climate for the Department of Social Development to achieve its mission, particularly regarding the equitable distribution of resources. </a:t>
            </a:r>
          </a:p>
          <a:p>
            <a:pPr algn="just">
              <a:defRPr/>
            </a:pPr>
            <a:r>
              <a:rPr lang="en-ZA" sz="2000" dirty="0">
                <a:latin typeface="Comic Sans MS" panose="030F0702030302020204" pitchFamily="66" charset="0"/>
                <a:cs typeface="Arial" panose="020B0604020202020204" pitchFamily="34" charset="0"/>
              </a:rPr>
              <a:t>The White Paper for Social Welfare (1997), continues to serve as an overall guide for the delivery of developmental social welfare services that are accessible and equitable for all South Africans and central to this, is the an effective partnership between DSD and the NPO sector.</a:t>
            </a:r>
          </a:p>
          <a:p>
            <a:pPr algn="just">
              <a:defRPr/>
            </a:pPr>
            <a:r>
              <a:rPr lang="en-ZA" sz="2000" dirty="0">
                <a:latin typeface="Comic Sans MS" panose="030F0702030302020204" pitchFamily="66" charset="0"/>
                <a:cs typeface="Arial" panose="020B0604020202020204" pitchFamily="34" charset="0"/>
              </a:rPr>
              <a:t>This  partnership remains critical towards  the realization of the key priorities of the Department and Government as a whole </a:t>
            </a:r>
          </a:p>
          <a:p>
            <a:pPr algn="just">
              <a:defRPr/>
            </a:pPr>
            <a:endParaRPr lang="en-ZA" sz="2400" dirty="0">
              <a:latin typeface="Arial" panose="020B0604020202020204" pitchFamily="34" charset="0"/>
              <a:cs typeface="Arial" panose="020B0604020202020204" pitchFamily="34" charset="0"/>
            </a:endParaRPr>
          </a:p>
          <a:p>
            <a:endParaRPr lang="en-ZA" dirty="0"/>
          </a:p>
        </p:txBody>
      </p:sp>
    </p:spTree>
    <p:extLst>
      <p:ext uri="{BB962C8B-B14F-4D97-AF65-F5344CB8AC3E}">
        <p14:creationId xmlns:p14="http://schemas.microsoft.com/office/powerpoint/2010/main" val="113941040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1121"/>
            <a:ext cx="10896600" cy="568959"/>
          </a:xfrm>
        </p:spPr>
        <p:txBody>
          <a:bodyPr>
            <a:normAutofit/>
          </a:bodyPr>
          <a:lstStyle/>
          <a:p>
            <a:r>
              <a:rPr lang="en-ZA" sz="2800" b="1" dirty="0">
                <a:latin typeface="Comic Sans MS" panose="030F0702030302020204" pitchFamily="66" charset="0"/>
              </a:rPr>
              <a:t>Funding of NPO in DSD Sector (CONT….)</a:t>
            </a:r>
            <a:endParaRPr lang="en-ZA" sz="2000" b="1" dirty="0"/>
          </a:p>
        </p:txBody>
      </p:sp>
      <p:sp>
        <p:nvSpPr>
          <p:cNvPr id="3" name="Content Placeholder 2"/>
          <p:cNvSpPr>
            <a:spLocks noGrp="1"/>
          </p:cNvSpPr>
          <p:nvPr>
            <p:ph idx="1"/>
          </p:nvPr>
        </p:nvSpPr>
        <p:spPr>
          <a:xfrm>
            <a:off x="138545" y="833120"/>
            <a:ext cx="11877964" cy="4691149"/>
          </a:xfrm>
        </p:spPr>
        <p:txBody>
          <a:bodyPr>
            <a:normAutofit/>
          </a:bodyPr>
          <a:lstStyle/>
          <a:p>
            <a:pPr algn="just"/>
            <a:r>
              <a:rPr lang="en-ZA" sz="2400" dirty="0" smtClean="0">
                <a:latin typeface="Comic Sans MS" panose="030F0702030302020204" pitchFamily="66" charset="0"/>
              </a:rPr>
              <a:t>Government is </a:t>
            </a:r>
            <a:r>
              <a:rPr lang="en-ZA" sz="2400" dirty="0">
                <a:latin typeface="Comic Sans MS" panose="030F0702030302020204" pitchFamily="66" charset="0"/>
              </a:rPr>
              <a:t>working with relevant stakeholders in ensuring the efficient and effective provision of services to individuals and communities. </a:t>
            </a:r>
            <a:endParaRPr lang="en-ZA" sz="2400" dirty="0" smtClean="0">
              <a:latin typeface="Comic Sans MS" panose="030F0702030302020204" pitchFamily="66" charset="0"/>
            </a:endParaRPr>
          </a:p>
          <a:p>
            <a:pPr algn="just"/>
            <a:endParaRPr lang="en-ZA" sz="2400" dirty="0" smtClean="0">
              <a:latin typeface="Comic Sans MS" panose="030F0702030302020204" pitchFamily="66" charset="0"/>
            </a:endParaRPr>
          </a:p>
          <a:p>
            <a:pPr algn="just"/>
            <a:r>
              <a:rPr lang="en-ZA" sz="2400" dirty="0" smtClean="0">
                <a:latin typeface="Comic Sans MS" panose="030F0702030302020204" pitchFamily="66" charset="0"/>
              </a:rPr>
              <a:t>It is on this basis that government </a:t>
            </a:r>
            <a:r>
              <a:rPr lang="en-ZA" sz="2400" dirty="0">
                <a:latin typeface="Comic Sans MS" panose="030F0702030302020204" pitchFamily="66" charset="0"/>
              </a:rPr>
              <a:t>very often provides funding </a:t>
            </a:r>
            <a:r>
              <a:rPr lang="en-ZA" sz="2400" dirty="0" smtClean="0">
                <a:latin typeface="Comic Sans MS" panose="030F0702030302020204" pitchFamily="66" charset="0"/>
              </a:rPr>
              <a:t>annually in </a:t>
            </a:r>
            <a:r>
              <a:rPr lang="en-ZA" sz="2400" dirty="0">
                <a:latin typeface="Comic Sans MS" panose="030F0702030302020204" pitchFamily="66" charset="0"/>
              </a:rPr>
              <a:t>the form of transfer payments to entities </a:t>
            </a:r>
            <a:r>
              <a:rPr lang="en-ZA" sz="2400" dirty="0" smtClean="0">
                <a:latin typeface="Comic Sans MS" panose="030F0702030302020204" pitchFamily="66" charset="0"/>
              </a:rPr>
              <a:t>that are outside </a:t>
            </a:r>
            <a:r>
              <a:rPr lang="en-ZA" sz="2400" dirty="0">
                <a:latin typeface="Comic Sans MS" panose="030F0702030302020204" pitchFamily="66" charset="0"/>
              </a:rPr>
              <a:t>of government (NPOs) as provided for in terms of section 38(1)(j) and (k) of the Public Finance Management Act (Act No. 1 of 1999) (PFMA).</a:t>
            </a:r>
          </a:p>
          <a:p>
            <a:pPr algn="just"/>
            <a:endParaRPr lang="en-ZA" sz="2400" dirty="0" smtClean="0">
              <a:latin typeface="Comic Sans MS" panose="030F0702030302020204" pitchFamily="66" charset="0"/>
            </a:endParaRPr>
          </a:p>
          <a:p>
            <a:pPr algn="just"/>
            <a:r>
              <a:rPr lang="en-ZA" sz="2400" dirty="0" smtClean="0">
                <a:latin typeface="Comic Sans MS" panose="030F0702030302020204" pitchFamily="66" charset="0"/>
              </a:rPr>
              <a:t>Transfers </a:t>
            </a:r>
            <a:r>
              <a:rPr lang="en-ZA" sz="2400" dirty="0">
                <a:latin typeface="Comic Sans MS" panose="030F0702030302020204" pitchFamily="66" charset="0"/>
              </a:rPr>
              <a:t>to non-profit organisations (NPOs) are particularly important </a:t>
            </a:r>
            <a:r>
              <a:rPr lang="en-ZA" sz="2400" dirty="0" smtClean="0">
                <a:latin typeface="Comic Sans MS" panose="030F0702030302020204" pitchFamily="66" charset="0"/>
              </a:rPr>
              <a:t>towards realising </a:t>
            </a:r>
            <a:r>
              <a:rPr lang="en-ZA" sz="2400" dirty="0">
                <a:latin typeface="Comic Sans MS" panose="030F0702030302020204" pitchFamily="66" charset="0"/>
              </a:rPr>
              <a:t>service delivery objectives in the various social sectors. </a:t>
            </a:r>
          </a:p>
          <a:p>
            <a:pPr algn="just"/>
            <a:endParaRPr lang="en-ZA" sz="2400" dirty="0" smtClean="0">
              <a:latin typeface="Comic Sans MS" panose="030F0702030302020204" pitchFamily="66" charset="0"/>
            </a:endParaRPr>
          </a:p>
        </p:txBody>
      </p:sp>
    </p:spTree>
    <p:extLst>
      <p:ext uri="{BB962C8B-B14F-4D97-AF65-F5344CB8AC3E}">
        <p14:creationId xmlns:p14="http://schemas.microsoft.com/office/powerpoint/2010/main" val="628134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508635"/>
          </a:xfrm>
        </p:spPr>
        <p:txBody>
          <a:bodyPr>
            <a:noAutofit/>
          </a:bodyPr>
          <a:lstStyle/>
          <a:p>
            <a:pPr algn="ctr"/>
            <a:r>
              <a:rPr lang="en-ZA" sz="2800" b="1" dirty="0" smtClean="0">
                <a:latin typeface="Comic Sans MS" panose="030F0702030302020204" pitchFamily="66" charset="0"/>
              </a:rPr>
              <a:t>PRESENTATION OUTLINE </a:t>
            </a:r>
            <a:endParaRPr lang="en-ZA" sz="2800" b="1" dirty="0">
              <a:latin typeface="Comic Sans MS" panose="030F0702030302020204" pitchFamily="66" charset="0"/>
            </a:endParaRPr>
          </a:p>
        </p:txBody>
      </p:sp>
      <p:sp>
        <p:nvSpPr>
          <p:cNvPr id="3" name="Content Placeholder 2"/>
          <p:cNvSpPr>
            <a:spLocks noGrp="1"/>
          </p:cNvSpPr>
          <p:nvPr>
            <p:ph idx="1"/>
          </p:nvPr>
        </p:nvSpPr>
        <p:spPr>
          <a:xfrm>
            <a:off x="838200" y="873760"/>
            <a:ext cx="10515600" cy="4640349"/>
          </a:xfrm>
        </p:spPr>
        <p:txBody>
          <a:bodyPr>
            <a:normAutofit/>
          </a:bodyPr>
          <a:lstStyle/>
          <a:p>
            <a:r>
              <a:rPr lang="en-ZA" sz="2800" dirty="0" smtClean="0">
                <a:latin typeface="Comic Sans MS" panose="030F0702030302020204" pitchFamily="66" charset="0"/>
              </a:rPr>
              <a:t>Purpose </a:t>
            </a:r>
          </a:p>
          <a:p>
            <a:r>
              <a:rPr lang="en-ZA" sz="2800" dirty="0" smtClean="0">
                <a:latin typeface="Comic Sans MS" panose="030F0702030302020204" pitchFamily="66" charset="0"/>
              </a:rPr>
              <a:t>Background</a:t>
            </a:r>
          </a:p>
          <a:p>
            <a:r>
              <a:rPr lang="en-ZA" sz="2800" dirty="0" smtClean="0">
                <a:latin typeface="Comic Sans MS" panose="030F0702030302020204" pitchFamily="66" charset="0"/>
              </a:rPr>
              <a:t>Registered NPO in SA </a:t>
            </a:r>
            <a:endParaRPr lang="en-ZA" sz="2800" dirty="0" smtClean="0">
              <a:solidFill>
                <a:schemeClr val="accent2"/>
              </a:solidFill>
              <a:latin typeface="Comic Sans MS" panose="030F0702030302020204" pitchFamily="66" charset="0"/>
            </a:endParaRPr>
          </a:p>
          <a:p>
            <a:r>
              <a:rPr lang="en-ZA" sz="2800" dirty="0" smtClean="0">
                <a:latin typeface="Comic Sans MS" panose="030F0702030302020204" pitchFamily="66" charset="0"/>
              </a:rPr>
              <a:t>NPO funding contextual overview in south Africa </a:t>
            </a:r>
          </a:p>
          <a:p>
            <a:r>
              <a:rPr lang="en-ZA" sz="2800" dirty="0" smtClean="0">
                <a:latin typeface="Comic Sans MS" panose="030F0702030302020204" pitchFamily="66" charset="0"/>
              </a:rPr>
              <a:t>Economic contributions of NPO in SA</a:t>
            </a:r>
          </a:p>
          <a:p>
            <a:r>
              <a:rPr lang="en-ZA" sz="2800" dirty="0" smtClean="0">
                <a:latin typeface="Comic Sans MS" panose="030F0702030302020204" pitchFamily="66" charset="0"/>
              </a:rPr>
              <a:t>Funding Mechanisms for NPOs in SA</a:t>
            </a:r>
          </a:p>
          <a:p>
            <a:r>
              <a:rPr lang="en-ZA" sz="2800" dirty="0" smtClean="0">
                <a:latin typeface="Comic Sans MS" panose="030F0702030302020204" pitchFamily="66" charset="0"/>
              </a:rPr>
              <a:t>Funding of NPO in DSD sector</a:t>
            </a:r>
          </a:p>
          <a:p>
            <a:r>
              <a:rPr lang="en-ZA" sz="2800" dirty="0" smtClean="0">
                <a:latin typeface="Comic Sans MS" panose="030F0702030302020204" pitchFamily="66" charset="0"/>
              </a:rPr>
              <a:t>Approache</a:t>
            </a:r>
            <a:r>
              <a:rPr lang="en-ZA" sz="2800" b="1" dirty="0" smtClean="0">
                <a:latin typeface="Comic Sans MS" panose="030F0702030302020204" pitchFamily="66" charset="0"/>
              </a:rPr>
              <a:t>s </a:t>
            </a:r>
            <a:r>
              <a:rPr lang="en-ZA" sz="2800" dirty="0" smtClean="0">
                <a:latin typeface="Comic Sans MS" panose="030F0702030302020204" pitchFamily="66" charset="0"/>
              </a:rPr>
              <a:t>to achieve better NPO funding in SA </a:t>
            </a:r>
          </a:p>
          <a:p>
            <a:r>
              <a:rPr lang="en-ZA" sz="2800" dirty="0" smtClean="0">
                <a:latin typeface="Comic Sans MS" panose="030F0702030302020204" pitchFamily="66" charset="0"/>
              </a:rPr>
              <a:t>Conclusion</a:t>
            </a:r>
            <a:r>
              <a:rPr lang="en-ZA" sz="2800" b="1" dirty="0" smtClean="0">
                <a:latin typeface="Comic Sans MS" panose="030F0702030302020204" pitchFamily="66" charset="0"/>
              </a:rPr>
              <a:t> </a:t>
            </a:r>
          </a:p>
          <a:p>
            <a:endParaRPr lang="en-ZA" dirty="0"/>
          </a:p>
        </p:txBody>
      </p:sp>
    </p:spTree>
    <p:extLst>
      <p:ext uri="{BB962C8B-B14F-4D97-AF65-F5344CB8AC3E}">
        <p14:creationId xmlns:p14="http://schemas.microsoft.com/office/powerpoint/2010/main" val="29088091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36714" y="274451"/>
            <a:ext cx="10515600" cy="325914"/>
          </a:xfrm>
        </p:spPr>
        <p:txBody>
          <a:bodyPr>
            <a:normAutofit fontScale="90000"/>
          </a:bodyPr>
          <a:lstStyle/>
          <a:p>
            <a:pPr algn="ctr"/>
            <a:r>
              <a:rPr lang="en-ZA" sz="2400" b="1" dirty="0" smtClean="0">
                <a:latin typeface="Comic Sans MS" panose="030F0702030302020204" pitchFamily="66" charset="0"/>
              </a:rPr>
              <a:t>APPROACHES TO ACHIEVE BETTER NPO FUNDING IN SA </a:t>
            </a:r>
            <a:endParaRPr lang="en-ZA" sz="2400" b="1" dirty="0">
              <a:latin typeface="Comic Sans MS" panose="030F0702030302020204" pitchFamily="66" charset="0"/>
            </a:endParaRPr>
          </a:p>
        </p:txBody>
      </p:sp>
      <p:sp>
        <p:nvSpPr>
          <p:cNvPr id="3" name="Content Placeholder 2"/>
          <p:cNvSpPr>
            <a:spLocks noGrp="1"/>
          </p:cNvSpPr>
          <p:nvPr>
            <p:ph idx="1"/>
          </p:nvPr>
        </p:nvSpPr>
        <p:spPr>
          <a:xfrm>
            <a:off x="219075" y="741598"/>
            <a:ext cx="6237144" cy="5160437"/>
          </a:xfrm>
          <a:solidFill>
            <a:schemeClr val="accent2"/>
          </a:solidFill>
        </p:spPr>
        <p:txBody>
          <a:bodyPr>
            <a:noAutofit/>
          </a:bodyPr>
          <a:lstStyle/>
          <a:p>
            <a:pPr marL="0" indent="0" algn="just">
              <a:lnSpc>
                <a:spcPct val="110000"/>
              </a:lnSpc>
              <a:buNone/>
              <a:tabLst>
                <a:tab pos="447675" algn="l"/>
              </a:tabLst>
            </a:pPr>
            <a:r>
              <a:rPr lang="en-ZA" sz="1800" b="1" u="sng" dirty="0" smtClean="0"/>
              <a:t>NON-PROFIT ORGANISATIONS</a:t>
            </a:r>
          </a:p>
          <a:p>
            <a:pPr marL="0" indent="0" algn="just">
              <a:lnSpc>
                <a:spcPct val="110000"/>
              </a:lnSpc>
              <a:buNone/>
              <a:tabLst>
                <a:tab pos="447675" algn="l"/>
              </a:tabLst>
            </a:pPr>
            <a:r>
              <a:rPr lang="en-ZA" sz="1400" b="1" u="sng" dirty="0" smtClean="0"/>
              <a:t>Maintaining Public Trust</a:t>
            </a:r>
            <a:endParaRPr lang="en-ZA" sz="1400" b="1" u="sng" dirty="0"/>
          </a:p>
          <a:p>
            <a:pPr algn="just">
              <a:lnSpc>
                <a:spcPct val="110000"/>
              </a:lnSpc>
              <a:buFont typeface="Wingdings" panose="05000000000000000000" pitchFamily="2" charset="2"/>
              <a:buChar char="§"/>
            </a:pPr>
            <a:r>
              <a:rPr lang="en-ZA" sz="1400" dirty="0" smtClean="0"/>
              <a:t>NPOs </a:t>
            </a:r>
            <a:r>
              <a:rPr lang="en-ZA" sz="1400" dirty="0"/>
              <a:t>must </a:t>
            </a:r>
            <a:r>
              <a:rPr lang="en-ZA" sz="1400" dirty="0" smtClean="0"/>
              <a:t>be transparent, responsible and accountable</a:t>
            </a:r>
            <a:r>
              <a:rPr lang="en-ZA" sz="1400" dirty="0"/>
              <a:t> </a:t>
            </a:r>
            <a:r>
              <a:rPr lang="en-ZA" sz="1400" dirty="0" smtClean="0"/>
              <a:t>in the public eye</a:t>
            </a:r>
          </a:p>
          <a:p>
            <a:pPr marL="0" indent="0" algn="just">
              <a:lnSpc>
                <a:spcPct val="110000"/>
              </a:lnSpc>
              <a:buNone/>
              <a:tabLst>
                <a:tab pos="447675" algn="l"/>
              </a:tabLst>
            </a:pPr>
            <a:r>
              <a:rPr lang="en-ZA" sz="1400" b="1" u="sng" dirty="0" smtClean="0"/>
              <a:t>Ensuring compliance</a:t>
            </a:r>
            <a:endParaRPr lang="en-ZA" sz="1400" b="1" u="sng" dirty="0"/>
          </a:p>
          <a:p>
            <a:pPr algn="just">
              <a:lnSpc>
                <a:spcPct val="110000"/>
              </a:lnSpc>
              <a:buFont typeface="Wingdings" panose="05000000000000000000" pitchFamily="2" charset="2"/>
              <a:buChar char="§"/>
              <a:tabLst>
                <a:tab pos="447675" algn="l"/>
              </a:tabLst>
            </a:pPr>
            <a:r>
              <a:rPr lang="en-ZA" sz="1400" dirty="0" smtClean="0"/>
              <a:t>NPOs must be Compliant with all legal prescripts</a:t>
            </a:r>
          </a:p>
          <a:p>
            <a:pPr algn="just">
              <a:lnSpc>
                <a:spcPct val="110000"/>
              </a:lnSpc>
              <a:buFont typeface="Wingdings" panose="05000000000000000000" pitchFamily="2" charset="2"/>
              <a:buChar char="§"/>
              <a:tabLst>
                <a:tab pos="447675" algn="l"/>
              </a:tabLst>
            </a:pPr>
            <a:r>
              <a:rPr lang="en-GB" sz="1400" b="1" u="sng" dirty="0" smtClean="0"/>
              <a:t>Self Regulations </a:t>
            </a:r>
          </a:p>
          <a:p>
            <a:pPr algn="just">
              <a:lnSpc>
                <a:spcPct val="110000"/>
              </a:lnSpc>
              <a:buFont typeface="Wingdings" panose="05000000000000000000" pitchFamily="2" charset="2"/>
              <a:buChar char="§"/>
              <a:tabLst>
                <a:tab pos="447675" algn="l"/>
              </a:tabLst>
            </a:pPr>
            <a:r>
              <a:rPr lang="en-GB" sz="1400" dirty="0" smtClean="0"/>
              <a:t>The NPO sector to organise themselves and regulate themselves, holding each other accountable</a:t>
            </a:r>
            <a:endParaRPr lang="en-ZA" sz="1400" dirty="0" smtClean="0"/>
          </a:p>
          <a:p>
            <a:pPr marL="0" indent="0" algn="just">
              <a:lnSpc>
                <a:spcPct val="110000"/>
              </a:lnSpc>
              <a:buNone/>
              <a:tabLst>
                <a:tab pos="447675" algn="l"/>
              </a:tabLst>
            </a:pPr>
            <a:r>
              <a:rPr lang="en-ZA" sz="1400" b="1" dirty="0" smtClean="0"/>
              <a:t>3.	</a:t>
            </a:r>
            <a:r>
              <a:rPr lang="en-ZA" sz="1400" b="1" u="sng" dirty="0" smtClean="0"/>
              <a:t>Strong Partnerships in Communities</a:t>
            </a:r>
            <a:endParaRPr lang="en-ZA" sz="1400" b="1" u="sng" dirty="0"/>
          </a:p>
          <a:p>
            <a:pPr algn="just">
              <a:lnSpc>
                <a:spcPct val="110000"/>
              </a:lnSpc>
            </a:pPr>
            <a:r>
              <a:rPr lang="en-ZA" sz="1400" dirty="0" smtClean="0"/>
              <a:t>Another </a:t>
            </a:r>
            <a:r>
              <a:rPr lang="en-ZA" sz="1400" dirty="0"/>
              <a:t>way to </a:t>
            </a:r>
            <a:r>
              <a:rPr lang="en-ZA" sz="1400" dirty="0" smtClean="0"/>
              <a:t>revive the partnership is </a:t>
            </a:r>
            <a:r>
              <a:rPr lang="en-ZA" sz="1400" dirty="0"/>
              <a:t>to make friends in the corporate </a:t>
            </a:r>
            <a:r>
              <a:rPr lang="en-ZA" sz="1400" dirty="0" smtClean="0"/>
              <a:t>world</a:t>
            </a:r>
            <a:r>
              <a:rPr lang="en-ZA" sz="1400" dirty="0"/>
              <a:t> </a:t>
            </a:r>
            <a:r>
              <a:rPr lang="en-ZA" sz="1400" dirty="0" smtClean="0"/>
              <a:t>through CSI.</a:t>
            </a:r>
          </a:p>
          <a:p>
            <a:pPr algn="just">
              <a:lnSpc>
                <a:spcPct val="110000"/>
              </a:lnSpc>
            </a:pPr>
            <a:r>
              <a:rPr lang="en-ZA" sz="1400" dirty="0" smtClean="0"/>
              <a:t>Forming </a:t>
            </a:r>
            <a:r>
              <a:rPr lang="en-ZA" sz="1400" dirty="0"/>
              <a:t>long-term, </a:t>
            </a:r>
            <a:r>
              <a:rPr lang="en-ZA" sz="1400" dirty="0" smtClean="0"/>
              <a:t>CSI-NPO </a:t>
            </a:r>
            <a:r>
              <a:rPr lang="en-ZA" sz="1400" dirty="0"/>
              <a:t>partnerships </a:t>
            </a:r>
            <a:r>
              <a:rPr lang="en-ZA" sz="1400" dirty="0" smtClean="0"/>
              <a:t>which could be a way </a:t>
            </a:r>
            <a:r>
              <a:rPr lang="en-ZA" sz="1400" dirty="0"/>
              <a:t>to establish a </a:t>
            </a:r>
            <a:r>
              <a:rPr lang="en-ZA" sz="1400" dirty="0" smtClean="0"/>
              <a:t>funding </a:t>
            </a:r>
            <a:r>
              <a:rPr lang="en-ZA" sz="1400" dirty="0"/>
              <a:t>channel with clear long-term </a:t>
            </a:r>
            <a:r>
              <a:rPr lang="en-ZA" sz="1400" dirty="0" smtClean="0"/>
              <a:t>outputs.</a:t>
            </a:r>
          </a:p>
          <a:p>
            <a:pPr marL="0" indent="0" algn="just">
              <a:lnSpc>
                <a:spcPct val="110000"/>
              </a:lnSpc>
              <a:buNone/>
            </a:pPr>
            <a:r>
              <a:rPr lang="en-ZA" sz="1400" dirty="0" smtClean="0"/>
              <a:t>4</a:t>
            </a:r>
            <a:r>
              <a:rPr lang="en-ZA" sz="1400" b="1" dirty="0" smtClean="0"/>
              <a:t>. </a:t>
            </a:r>
            <a:r>
              <a:rPr lang="en-ZA" sz="1400" b="1" u="sng" dirty="0" smtClean="0"/>
              <a:t>Public organisation status </a:t>
            </a:r>
          </a:p>
          <a:p>
            <a:pPr algn="just">
              <a:lnSpc>
                <a:spcPct val="110000"/>
              </a:lnSpc>
            </a:pPr>
            <a:r>
              <a:rPr lang="en-ZA" sz="1400" dirty="0" smtClean="0"/>
              <a:t>NPOs </a:t>
            </a:r>
            <a:r>
              <a:rPr lang="en-ZA" sz="1400" dirty="0"/>
              <a:t>are more likely to become financially sustainable over time if they can </a:t>
            </a:r>
            <a:r>
              <a:rPr lang="en-ZA" sz="1400" dirty="0" smtClean="0"/>
              <a:t>also access </a:t>
            </a:r>
            <a:r>
              <a:rPr lang="en-ZA" sz="1400" dirty="0"/>
              <a:t>tax concessions, </a:t>
            </a:r>
            <a:r>
              <a:rPr lang="en-ZA" sz="1400" dirty="0" smtClean="0"/>
              <a:t>(</a:t>
            </a:r>
            <a:r>
              <a:rPr lang="en-ZA" sz="1400" dirty="0"/>
              <a:t>such as section 18A certificates</a:t>
            </a:r>
            <a:r>
              <a:rPr lang="en-ZA" sz="1400" dirty="0" smtClean="0"/>
              <a:t>)</a:t>
            </a:r>
          </a:p>
          <a:p>
            <a:pPr lvl="1" algn="just">
              <a:lnSpc>
                <a:spcPct val="100000"/>
              </a:lnSpc>
              <a:buFont typeface="Wingdings" panose="05000000000000000000" pitchFamily="2" charset="2"/>
              <a:buChar char="Ø"/>
            </a:pPr>
            <a:endParaRPr lang="en-ZA" sz="1600" dirty="0"/>
          </a:p>
        </p:txBody>
      </p:sp>
      <p:sp>
        <p:nvSpPr>
          <p:cNvPr id="4" name="TextBox 3"/>
          <p:cNvSpPr txBox="1"/>
          <p:nvPr/>
        </p:nvSpPr>
        <p:spPr>
          <a:xfrm>
            <a:off x="7259781" y="1099127"/>
            <a:ext cx="4701309" cy="4431983"/>
          </a:xfrm>
          <a:prstGeom prst="rect">
            <a:avLst/>
          </a:prstGeom>
          <a:solidFill>
            <a:srgbClr val="92D050"/>
          </a:solidFill>
        </p:spPr>
        <p:txBody>
          <a:bodyPr wrap="square" rtlCol="0">
            <a:spAutoFit/>
          </a:bodyPr>
          <a:lstStyle/>
          <a:p>
            <a:r>
              <a:rPr lang="en-GB" b="1" dirty="0" smtClean="0"/>
              <a:t>GOVERNMENT</a:t>
            </a:r>
          </a:p>
          <a:p>
            <a:endParaRPr lang="en-GB" b="1" dirty="0"/>
          </a:p>
          <a:p>
            <a:pPr marL="285750" indent="-285750" algn="just">
              <a:lnSpc>
                <a:spcPct val="150000"/>
              </a:lnSpc>
              <a:buFont typeface="Arial" panose="020B0604020202020204" pitchFamily="34" charset="0"/>
              <a:buChar char="•"/>
            </a:pPr>
            <a:r>
              <a:rPr lang="en-GB" sz="1600" dirty="0" smtClean="0"/>
              <a:t>Establishment of NPO registration and Compliance monitoring as a regulator ( Entity)</a:t>
            </a:r>
          </a:p>
          <a:p>
            <a:pPr marL="285750" indent="-285750" algn="just">
              <a:lnSpc>
                <a:spcPct val="150000"/>
              </a:lnSpc>
              <a:buFont typeface="Arial" panose="020B0604020202020204" pitchFamily="34" charset="0"/>
              <a:buChar char="•"/>
            </a:pPr>
            <a:r>
              <a:rPr lang="en-GB" sz="1600" dirty="0" smtClean="0"/>
              <a:t>Develop better mechanism to ensure adequate funding of the NPO sector by the state</a:t>
            </a:r>
          </a:p>
          <a:p>
            <a:pPr marL="285750" indent="-285750" algn="just">
              <a:lnSpc>
                <a:spcPct val="150000"/>
              </a:lnSpc>
              <a:buFont typeface="Arial" panose="020B0604020202020204" pitchFamily="34" charset="0"/>
              <a:buChar char="•"/>
            </a:pPr>
            <a:r>
              <a:rPr lang="en-GB" sz="1600" dirty="0" smtClean="0"/>
              <a:t>Dedication of certain government funds for the support of NPOs to deliver services </a:t>
            </a:r>
          </a:p>
          <a:p>
            <a:pPr marL="285750" indent="-285750" algn="just">
              <a:lnSpc>
                <a:spcPct val="150000"/>
              </a:lnSpc>
              <a:buFont typeface="Arial" panose="020B0604020202020204" pitchFamily="34" charset="0"/>
              <a:buChar char="•"/>
            </a:pPr>
            <a:r>
              <a:rPr lang="en-GB" sz="1600" dirty="0" smtClean="0"/>
              <a:t>Development of an NPO funding policy for the country in collaboration with private sector</a:t>
            </a:r>
          </a:p>
          <a:p>
            <a:pPr marL="285750" indent="-285750" algn="just">
              <a:lnSpc>
                <a:spcPct val="150000"/>
              </a:lnSpc>
              <a:buFont typeface="Arial" panose="020B0604020202020204" pitchFamily="34" charset="0"/>
              <a:buChar char="•"/>
            </a:pPr>
            <a:endParaRPr lang="en-GB" b="1" dirty="0" smtClean="0"/>
          </a:p>
          <a:p>
            <a:pPr algn="just">
              <a:lnSpc>
                <a:spcPct val="150000"/>
              </a:lnSpc>
            </a:pPr>
            <a:endParaRPr lang="en-ZA" b="1" dirty="0"/>
          </a:p>
        </p:txBody>
      </p:sp>
    </p:spTree>
    <p:extLst>
      <p:ext uri="{BB962C8B-B14F-4D97-AF65-F5344CB8AC3E}">
        <p14:creationId xmlns:p14="http://schemas.microsoft.com/office/powerpoint/2010/main" val="327202892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21326" y="78800"/>
            <a:ext cx="10515600" cy="355309"/>
          </a:xfrm>
        </p:spPr>
        <p:txBody>
          <a:bodyPr>
            <a:normAutofit fontScale="90000"/>
          </a:bodyPr>
          <a:lstStyle/>
          <a:p>
            <a:r>
              <a:rPr lang="en-ZA" dirty="0" smtClean="0">
                <a:latin typeface="Arial Black" panose="020B0A04020102020204" pitchFamily="34" charset="0"/>
              </a:rPr>
              <a:t>CONCLUSIONS</a:t>
            </a:r>
            <a:endParaRPr lang="en-ZA" dirty="0">
              <a:latin typeface="Arial Black" panose="020B0A04020102020204" pitchFamily="34" charset="0"/>
            </a:endParaRPr>
          </a:p>
        </p:txBody>
      </p:sp>
      <p:sp>
        <p:nvSpPr>
          <p:cNvPr id="3" name="Content Placeholder 2"/>
          <p:cNvSpPr>
            <a:spLocks noGrp="1"/>
          </p:cNvSpPr>
          <p:nvPr>
            <p:ph idx="1"/>
          </p:nvPr>
        </p:nvSpPr>
        <p:spPr>
          <a:xfrm>
            <a:off x="267854" y="434109"/>
            <a:ext cx="11822545" cy="5292436"/>
          </a:xfrm>
        </p:spPr>
        <p:txBody>
          <a:bodyPr>
            <a:normAutofit/>
          </a:bodyPr>
          <a:lstStyle/>
          <a:p>
            <a:pPr algn="just"/>
            <a:r>
              <a:rPr lang="en-ZA" sz="1800" dirty="0">
                <a:latin typeface="Comic Sans MS" panose="030F0702030302020204" pitchFamily="66" charset="0"/>
              </a:rPr>
              <a:t>The current situation in the country </a:t>
            </a:r>
            <a:r>
              <a:rPr lang="en-ZA" sz="1800" dirty="0" smtClean="0">
                <a:latin typeface="Comic Sans MS" panose="030F0702030302020204" pitchFamily="66" charset="0"/>
              </a:rPr>
              <a:t>with regards to funding of the NPO sector point </a:t>
            </a:r>
            <a:r>
              <a:rPr lang="en-ZA" sz="1800" dirty="0">
                <a:latin typeface="Comic Sans MS" panose="030F0702030302020204" pitchFamily="66" charset="0"/>
              </a:rPr>
              <a:t>to the fact that </a:t>
            </a:r>
            <a:r>
              <a:rPr lang="en-ZA" sz="1800" dirty="0" smtClean="0">
                <a:latin typeface="Comic Sans MS" panose="030F0702030302020204" pitchFamily="66" charset="0"/>
              </a:rPr>
              <a:t>the sector is hard done by as they are severely underfunded.</a:t>
            </a:r>
          </a:p>
          <a:p>
            <a:pPr algn="just"/>
            <a:r>
              <a:rPr lang="en-ZA" sz="1800" dirty="0">
                <a:latin typeface="Comic Sans MS" panose="030F0702030302020204" pitchFamily="66" charset="0"/>
              </a:rPr>
              <a:t>The current situation in the country as articulated in the White Paper review report, point to the fact that </a:t>
            </a:r>
            <a:r>
              <a:rPr lang="en-ZA" sz="1800" dirty="0" smtClean="0">
                <a:latin typeface="Comic Sans MS" panose="030F0702030302020204" pitchFamily="66" charset="0"/>
              </a:rPr>
              <a:t>government and Social development  </a:t>
            </a:r>
            <a:r>
              <a:rPr lang="en-ZA" sz="1800" dirty="0">
                <a:latin typeface="Comic Sans MS" panose="030F0702030302020204" pitchFamily="66" charset="0"/>
              </a:rPr>
              <a:t>services are </a:t>
            </a:r>
            <a:r>
              <a:rPr lang="en-ZA" sz="1800" dirty="0" smtClean="0">
                <a:latin typeface="Comic Sans MS" panose="030F0702030302020204" pitchFamily="66" charset="0"/>
              </a:rPr>
              <a:t>underfunded by R9,2 billion in 201/19 financial year.</a:t>
            </a:r>
          </a:p>
          <a:p>
            <a:pPr algn="just"/>
            <a:r>
              <a:rPr lang="en-ZA" sz="1800" dirty="0" smtClean="0">
                <a:latin typeface="Comic Sans MS" panose="030F0702030302020204" pitchFamily="66" charset="0"/>
              </a:rPr>
              <a:t>The dwindling south African financial fiscus ( Budgets) is also major concerns as government department budgets are continuously reduced each year</a:t>
            </a:r>
          </a:p>
          <a:p>
            <a:pPr algn="just"/>
            <a:r>
              <a:rPr lang="en-ZA" sz="1600" dirty="0" smtClean="0">
                <a:solidFill>
                  <a:prstClr val="black"/>
                </a:solidFill>
                <a:latin typeface="Comic Sans MS" panose="030F0702030302020204" pitchFamily="66" charset="0"/>
                <a:cs typeface="Arial" panose="020B0604020202020204" pitchFamily="34" charset="0"/>
              </a:rPr>
              <a:t>Establishment of partnership between government and the NPO sector, businesses and the NPOs sector in addressing social challenges is paramount as it could address the NPO resourcing challenges</a:t>
            </a:r>
          </a:p>
          <a:p>
            <a:pPr algn="just"/>
            <a:r>
              <a:rPr lang="en-ZA" sz="1600" dirty="0" smtClean="0">
                <a:solidFill>
                  <a:prstClr val="black"/>
                </a:solidFill>
                <a:latin typeface="Comic Sans MS" panose="030F0702030302020204" pitchFamily="66" charset="0"/>
                <a:cs typeface="Arial" panose="020B0604020202020204" pitchFamily="34" charset="0"/>
              </a:rPr>
              <a:t>Central </a:t>
            </a:r>
            <a:r>
              <a:rPr lang="en-ZA" sz="1600" dirty="0">
                <a:solidFill>
                  <a:prstClr val="black"/>
                </a:solidFill>
                <a:latin typeface="Comic Sans MS" panose="030F0702030302020204" pitchFamily="66" charset="0"/>
                <a:cs typeface="Arial" panose="020B0604020202020204" pitchFamily="34" charset="0"/>
              </a:rPr>
              <a:t>to this partnership, is to define the partnership that is based on mutual understanding in the provision of </a:t>
            </a:r>
            <a:r>
              <a:rPr lang="en-ZA" sz="1600" dirty="0" smtClean="0">
                <a:solidFill>
                  <a:prstClr val="black"/>
                </a:solidFill>
                <a:latin typeface="Comic Sans MS" panose="030F0702030302020204" pitchFamily="66" charset="0"/>
                <a:cs typeface="Arial" panose="020B0604020202020204" pitchFamily="34" charset="0"/>
              </a:rPr>
              <a:t>services and the uplifment of our communities</a:t>
            </a:r>
          </a:p>
          <a:p>
            <a:pPr algn="just"/>
            <a:r>
              <a:rPr lang="en-ZA" sz="1600" dirty="0" smtClean="0">
                <a:solidFill>
                  <a:prstClr val="black"/>
                </a:solidFill>
                <a:latin typeface="Comic Sans MS" panose="030F0702030302020204" pitchFamily="66" charset="0"/>
                <a:cs typeface="Arial" panose="020B0604020202020204" pitchFamily="34" charset="0"/>
              </a:rPr>
              <a:t>The </a:t>
            </a:r>
            <a:r>
              <a:rPr lang="en-ZA" sz="1600" dirty="0">
                <a:solidFill>
                  <a:prstClr val="black"/>
                </a:solidFill>
                <a:latin typeface="Comic Sans MS" panose="030F0702030302020204" pitchFamily="66" charset="0"/>
                <a:cs typeface="Arial" panose="020B0604020202020204" pitchFamily="34" charset="0"/>
              </a:rPr>
              <a:t>current partnership with the NPO sector is based on financial support </a:t>
            </a:r>
            <a:r>
              <a:rPr lang="en-ZA" sz="1600" dirty="0" smtClean="0">
                <a:solidFill>
                  <a:prstClr val="black"/>
                </a:solidFill>
                <a:latin typeface="Comic Sans MS" panose="030F0702030302020204" pitchFamily="66" charset="0"/>
                <a:cs typeface="Arial" panose="020B0604020202020204" pitchFamily="34" charset="0"/>
              </a:rPr>
              <a:t>and not on alleviating communities challenges</a:t>
            </a:r>
          </a:p>
          <a:p>
            <a:pPr algn="just"/>
            <a:r>
              <a:rPr lang="en-ZA" sz="1600" dirty="0" smtClean="0">
                <a:solidFill>
                  <a:prstClr val="black"/>
                </a:solidFill>
                <a:latin typeface="Comic Sans MS" panose="030F0702030302020204" pitchFamily="66" charset="0"/>
                <a:cs typeface="Arial" panose="020B0604020202020204" pitchFamily="34" charset="0"/>
              </a:rPr>
              <a:t>The </a:t>
            </a:r>
            <a:r>
              <a:rPr lang="en-ZA" sz="1600" dirty="0">
                <a:solidFill>
                  <a:prstClr val="black"/>
                </a:solidFill>
                <a:latin typeface="Comic Sans MS" panose="030F0702030302020204" pitchFamily="66" charset="0"/>
                <a:cs typeface="Arial" panose="020B0604020202020204" pitchFamily="34" charset="0"/>
              </a:rPr>
              <a:t>current sector realities demand that: </a:t>
            </a:r>
          </a:p>
          <a:p>
            <a:pPr marL="742950" lvl="1" indent="-285750" algn="just" defTabSz="457200">
              <a:lnSpc>
                <a:spcPct val="150000"/>
              </a:lnSpc>
              <a:spcBef>
                <a:spcPts val="0"/>
              </a:spcBef>
              <a:buClrTx/>
              <a:buFont typeface="Arial"/>
              <a:buChar char="–"/>
            </a:pPr>
            <a:r>
              <a:rPr lang="en-ZA" sz="1600" dirty="0" smtClean="0">
                <a:solidFill>
                  <a:prstClr val="black"/>
                </a:solidFill>
                <a:latin typeface="Comic Sans MS" panose="030F0702030302020204" pitchFamily="66" charset="0"/>
                <a:cs typeface="Arial" panose="020B0604020202020204" pitchFamily="34" charset="0"/>
              </a:rPr>
              <a:t>Government Department and DSD </a:t>
            </a:r>
            <a:r>
              <a:rPr lang="en-ZA" sz="1600" dirty="0">
                <a:solidFill>
                  <a:prstClr val="black"/>
                </a:solidFill>
                <a:latin typeface="Comic Sans MS" panose="030F0702030302020204" pitchFamily="66" charset="0"/>
                <a:cs typeface="Arial" panose="020B0604020202020204" pitchFamily="34" charset="0"/>
              </a:rPr>
              <a:t>get funded according to its mandate and costed policies and legislations including the norms and standards, </a:t>
            </a:r>
          </a:p>
          <a:p>
            <a:pPr marL="742950" lvl="1" indent="-285750" algn="just" defTabSz="457200">
              <a:lnSpc>
                <a:spcPct val="150000"/>
              </a:lnSpc>
              <a:spcBef>
                <a:spcPts val="0"/>
              </a:spcBef>
              <a:buClrTx/>
              <a:buFont typeface="Arial"/>
              <a:buChar char="–"/>
            </a:pPr>
            <a:r>
              <a:rPr lang="en-ZA" sz="1600" dirty="0" smtClean="0">
                <a:solidFill>
                  <a:prstClr val="black"/>
                </a:solidFill>
                <a:latin typeface="Comic Sans MS" panose="030F0702030302020204" pitchFamily="66" charset="0"/>
                <a:cs typeface="Arial" panose="020B0604020202020204" pitchFamily="34" charset="0"/>
              </a:rPr>
              <a:t>Funding </a:t>
            </a:r>
            <a:r>
              <a:rPr lang="en-ZA" sz="1600" dirty="0">
                <a:solidFill>
                  <a:prstClr val="black"/>
                </a:solidFill>
                <a:latin typeface="Comic Sans MS" panose="030F0702030302020204" pitchFamily="66" charset="0"/>
                <a:cs typeface="Arial" panose="020B0604020202020204" pitchFamily="34" charset="0"/>
              </a:rPr>
              <a:t>model </a:t>
            </a:r>
            <a:r>
              <a:rPr lang="en-ZA" sz="1600" dirty="0" smtClean="0">
                <a:solidFill>
                  <a:prstClr val="black"/>
                </a:solidFill>
                <a:latin typeface="Comic Sans MS" panose="030F0702030302020204" pitchFamily="66" charset="0"/>
                <a:cs typeface="Arial" panose="020B0604020202020204" pitchFamily="34" charset="0"/>
              </a:rPr>
              <a:t>of services be reviewed to </a:t>
            </a:r>
            <a:r>
              <a:rPr lang="en-ZA" sz="1600" dirty="0">
                <a:solidFill>
                  <a:prstClr val="black"/>
                </a:solidFill>
                <a:latin typeface="Comic Sans MS" panose="030F0702030302020204" pitchFamily="66" charset="0"/>
                <a:cs typeface="Arial" panose="020B0604020202020204" pitchFamily="34" charset="0"/>
              </a:rPr>
              <a:t>ensure that there is equitable provision of services especially to historically disadvantaged communities. </a:t>
            </a:r>
          </a:p>
          <a:p>
            <a:pPr algn="just"/>
            <a:r>
              <a:rPr lang="en-ZA" dirty="0" smtClean="0"/>
              <a:t>Private sector and donor to come on board and fund the NPOs in the delivery of services to communities</a:t>
            </a:r>
          </a:p>
          <a:p>
            <a:pPr algn="just"/>
            <a:endParaRPr lang="en-ZA" dirty="0"/>
          </a:p>
          <a:p>
            <a:endParaRPr lang="en-ZA" dirty="0"/>
          </a:p>
        </p:txBody>
      </p:sp>
    </p:spTree>
    <p:extLst>
      <p:ext uri="{BB962C8B-B14F-4D97-AF65-F5344CB8AC3E}">
        <p14:creationId xmlns:p14="http://schemas.microsoft.com/office/powerpoint/2010/main" val="98568157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981200" y="2204865"/>
            <a:ext cx="8229600" cy="1008113"/>
          </a:xfrm>
        </p:spPr>
        <p:txBody>
          <a:bodyPr>
            <a:noAutofit/>
          </a:bodyPr>
          <a:lstStyle/>
          <a:p>
            <a:pPr marL="0" indent="0" algn="ctr">
              <a:buNone/>
            </a:pPr>
            <a:r>
              <a:rPr lang="en-ZA" sz="8000" dirty="0"/>
              <a:t>Thank you!</a:t>
            </a:r>
          </a:p>
        </p:txBody>
      </p:sp>
    </p:spTree>
    <p:extLst>
      <p:ext uri="{BB962C8B-B14F-4D97-AF65-F5344CB8AC3E}">
        <p14:creationId xmlns:p14="http://schemas.microsoft.com/office/powerpoint/2010/main" val="313158286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23702" y="274638"/>
            <a:ext cx="10029998" cy="781078"/>
          </a:xfrm>
        </p:spPr>
        <p:txBody>
          <a:bodyPr>
            <a:normAutofit/>
          </a:bodyPr>
          <a:lstStyle/>
          <a:p>
            <a:r>
              <a:rPr lang="en-ZA" sz="2800" b="1" dirty="0">
                <a:latin typeface="Comic Sans MS" panose="030F0702030302020204" pitchFamily="66" charset="0"/>
                <a:cs typeface="Arial" panose="020B0604020202020204" pitchFamily="34" charset="0"/>
              </a:rPr>
              <a:t>PURPOSE</a:t>
            </a:r>
          </a:p>
        </p:txBody>
      </p:sp>
      <p:sp>
        <p:nvSpPr>
          <p:cNvPr id="3" name="Content Placeholder 2"/>
          <p:cNvSpPr>
            <a:spLocks noGrp="1"/>
          </p:cNvSpPr>
          <p:nvPr>
            <p:ph idx="1"/>
          </p:nvPr>
        </p:nvSpPr>
        <p:spPr>
          <a:xfrm>
            <a:off x="83127" y="906087"/>
            <a:ext cx="11988801" cy="3991033"/>
          </a:xfrm>
        </p:spPr>
        <p:txBody>
          <a:bodyPr>
            <a:noAutofit/>
          </a:bodyPr>
          <a:lstStyle/>
          <a:p>
            <a:pPr marL="0" indent="0" algn="just">
              <a:buNone/>
            </a:pPr>
            <a:endParaRPr lang="en-ZA" sz="2400" dirty="0" smtClean="0">
              <a:latin typeface="Arial" panose="020B0604020202020204" pitchFamily="34" charset="0"/>
              <a:cs typeface="Arial" panose="020B0604020202020204" pitchFamily="34" charset="0"/>
            </a:endParaRPr>
          </a:p>
          <a:p>
            <a:pPr marL="0" indent="0" algn="just">
              <a:lnSpc>
                <a:spcPct val="100000"/>
              </a:lnSpc>
              <a:buNone/>
            </a:pPr>
            <a:r>
              <a:rPr lang="en-ZA" sz="2800" dirty="0" smtClean="0">
                <a:latin typeface="Comic Sans MS" panose="030F0702030302020204" pitchFamily="66" charset="0"/>
                <a:cs typeface="Arial" panose="020B0604020202020204" pitchFamily="34" charset="0"/>
              </a:rPr>
              <a:t>The purpose of the presentation </a:t>
            </a:r>
            <a:r>
              <a:rPr lang="en-ZA" sz="2800" dirty="0">
                <a:latin typeface="Comic Sans MS" panose="030F0702030302020204" pitchFamily="66" charset="0"/>
              </a:rPr>
              <a:t>from the </a:t>
            </a:r>
            <a:r>
              <a:rPr lang="en-ZA" sz="2800" dirty="0" smtClean="0">
                <a:latin typeface="Comic Sans MS" panose="030F0702030302020204" pitchFamily="66" charset="0"/>
              </a:rPr>
              <a:t>NPO regulator </a:t>
            </a:r>
            <a:r>
              <a:rPr lang="en-ZA" sz="2800" dirty="0">
                <a:latin typeface="Comic Sans MS" panose="030F0702030302020204" pitchFamily="66" charset="0"/>
              </a:rPr>
              <a:t>point of view </a:t>
            </a:r>
            <a:r>
              <a:rPr lang="en-ZA" sz="2800" dirty="0" smtClean="0">
                <a:latin typeface="Comic Sans MS" panose="030F0702030302020204" pitchFamily="66" charset="0"/>
                <a:cs typeface="Arial" panose="020B0604020202020204" pitchFamily="34" charset="0"/>
              </a:rPr>
              <a:t>is to </a:t>
            </a:r>
            <a:r>
              <a:rPr lang="en-ZA" sz="2800" dirty="0" smtClean="0">
                <a:latin typeface="Comic Sans MS" panose="030F0702030302020204" pitchFamily="66" charset="0"/>
              </a:rPr>
              <a:t>share perspectives in the NPO funding mechanisms in south Africa and also outline DSD funding mechanisms to support the Non-Profit Organizations rendering social development services. </a:t>
            </a:r>
          </a:p>
          <a:p>
            <a:pPr algn="just">
              <a:lnSpc>
                <a:spcPct val="100000"/>
              </a:lnSpc>
            </a:pPr>
            <a:endParaRPr lang="en-ZA" sz="2400" dirty="0"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02904743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42818" y="77069"/>
            <a:ext cx="10515600" cy="615947"/>
          </a:xfrm>
        </p:spPr>
        <p:txBody>
          <a:bodyPr>
            <a:normAutofit/>
          </a:bodyPr>
          <a:lstStyle/>
          <a:p>
            <a:pPr algn="ctr"/>
            <a:r>
              <a:rPr lang="en-ZA" sz="3200" b="1" dirty="0" smtClean="0">
                <a:latin typeface="Comic Sans MS" panose="030F0702030302020204" pitchFamily="66" charset="0"/>
              </a:rPr>
              <a:t>BACKGROUND</a:t>
            </a:r>
            <a:r>
              <a:rPr lang="en-ZA" sz="3200" b="1" dirty="0" smtClean="0">
                <a:latin typeface="Arial Black" panose="020B0A04020102020204" pitchFamily="34" charset="0"/>
              </a:rPr>
              <a:t> </a:t>
            </a:r>
            <a:endParaRPr lang="en-ZA" sz="3200" b="1" dirty="0">
              <a:latin typeface="Arial Black" panose="020B0A04020102020204" pitchFamily="34" charset="0"/>
            </a:endParaRPr>
          </a:p>
        </p:txBody>
      </p:sp>
      <p:sp>
        <p:nvSpPr>
          <p:cNvPr id="3" name="Content Placeholder 2"/>
          <p:cNvSpPr>
            <a:spLocks noGrp="1"/>
          </p:cNvSpPr>
          <p:nvPr>
            <p:ph idx="1"/>
          </p:nvPr>
        </p:nvSpPr>
        <p:spPr>
          <a:xfrm>
            <a:off x="147781" y="693016"/>
            <a:ext cx="11905673" cy="4617338"/>
          </a:xfrm>
        </p:spPr>
        <p:txBody>
          <a:bodyPr>
            <a:noAutofit/>
          </a:bodyPr>
          <a:lstStyle/>
          <a:p>
            <a:pPr algn="just">
              <a:lnSpc>
                <a:spcPct val="100000"/>
              </a:lnSpc>
              <a:buFont typeface="Wingdings" panose="05000000000000000000" pitchFamily="2" charset="2"/>
              <a:buChar char="§"/>
            </a:pPr>
            <a:r>
              <a:rPr lang="en-ZA" sz="2400" dirty="0" smtClean="0">
                <a:latin typeface="Comic Sans MS" panose="030F0702030302020204" pitchFamily="66" charset="0"/>
              </a:rPr>
              <a:t>In SA Non Profit Organisations (NPOs) </a:t>
            </a:r>
            <a:r>
              <a:rPr lang="en-ZA" sz="2400" dirty="0">
                <a:latin typeface="Comic Sans MS" panose="030F0702030302020204" pitchFamily="66" charset="0"/>
              </a:rPr>
              <a:t>play a vital role in serving social, economic, </a:t>
            </a:r>
            <a:r>
              <a:rPr lang="en-ZA" sz="2400" dirty="0" smtClean="0">
                <a:latin typeface="Comic Sans MS" panose="030F0702030302020204" pitchFamily="66" charset="0"/>
              </a:rPr>
              <a:t>social and environmental </a:t>
            </a:r>
            <a:r>
              <a:rPr lang="en-ZA" sz="2400" dirty="0">
                <a:latin typeface="Comic Sans MS" panose="030F0702030302020204" pitchFamily="66" charset="0"/>
              </a:rPr>
              <a:t>causes in </a:t>
            </a:r>
            <a:r>
              <a:rPr lang="en-ZA" sz="2400" dirty="0" smtClean="0">
                <a:latin typeface="Comic Sans MS" panose="030F0702030302020204" pitchFamily="66" charset="0"/>
              </a:rPr>
              <a:t>communities.</a:t>
            </a:r>
            <a:r>
              <a:rPr lang="en-ZA" sz="2400" dirty="0">
                <a:latin typeface="Comic Sans MS" panose="030F0702030302020204" pitchFamily="66" charset="0"/>
              </a:rPr>
              <a:t> </a:t>
            </a:r>
            <a:endParaRPr lang="en-ZA" sz="2400" dirty="0" smtClean="0">
              <a:latin typeface="Comic Sans MS" panose="030F0702030302020204" pitchFamily="66" charset="0"/>
            </a:endParaRPr>
          </a:p>
          <a:p>
            <a:pPr algn="just">
              <a:lnSpc>
                <a:spcPct val="100000"/>
              </a:lnSpc>
              <a:buFont typeface="Wingdings" panose="05000000000000000000" pitchFamily="2" charset="2"/>
              <a:buChar char="§"/>
            </a:pPr>
            <a:r>
              <a:rPr lang="en-ZA" sz="2400" dirty="0" smtClean="0">
                <a:latin typeface="Comic Sans MS" panose="030F0702030302020204" pitchFamily="66" charset="0"/>
              </a:rPr>
              <a:t>NPOs Promote </a:t>
            </a:r>
            <a:r>
              <a:rPr lang="en-ZA" sz="2400" dirty="0">
                <a:latin typeface="Comic Sans MS" panose="030F0702030302020204" pitchFamily="66" charset="0"/>
              </a:rPr>
              <a:t>community empowerment and contribute to building healthy communities.</a:t>
            </a:r>
          </a:p>
          <a:p>
            <a:pPr algn="just">
              <a:lnSpc>
                <a:spcPct val="100000"/>
              </a:lnSpc>
              <a:buFont typeface="Wingdings" panose="05000000000000000000" pitchFamily="2" charset="2"/>
              <a:buChar char="§"/>
            </a:pPr>
            <a:r>
              <a:rPr lang="en-ZA" sz="2400" dirty="0">
                <a:latin typeface="Comic Sans MS" panose="030F0702030302020204" pitchFamily="66" charset="0"/>
              </a:rPr>
              <a:t>NPOs contribute to socio-economic stability </a:t>
            </a:r>
            <a:r>
              <a:rPr lang="en-ZA" sz="2400" dirty="0" smtClean="0">
                <a:latin typeface="Comic Sans MS" panose="030F0702030302020204" pitchFamily="66" charset="0"/>
              </a:rPr>
              <a:t>and do participate </a:t>
            </a:r>
            <a:r>
              <a:rPr lang="en-ZA" sz="2400" dirty="0">
                <a:latin typeface="Comic Sans MS" panose="030F0702030302020204" pitchFamily="66" charset="0"/>
              </a:rPr>
              <a:t>in employment </a:t>
            </a:r>
            <a:r>
              <a:rPr lang="en-ZA" sz="2400" dirty="0" smtClean="0">
                <a:latin typeface="Comic Sans MS" panose="030F0702030302020204" pitchFamily="66" charset="0"/>
              </a:rPr>
              <a:t>creation</a:t>
            </a:r>
            <a:r>
              <a:rPr lang="en-ZA" sz="2400" dirty="0">
                <a:latin typeface="Comic Sans MS" panose="030F0702030302020204" pitchFamily="66" charset="0"/>
              </a:rPr>
              <a:t> </a:t>
            </a:r>
            <a:r>
              <a:rPr lang="en-ZA" sz="2400" dirty="0" smtClean="0">
                <a:latin typeface="Comic Sans MS" panose="030F0702030302020204" pitchFamily="66" charset="0"/>
              </a:rPr>
              <a:t>however; the past two years has </a:t>
            </a:r>
            <a:r>
              <a:rPr lang="en-ZA" sz="2400" dirty="0">
                <a:latin typeface="Comic Sans MS" panose="030F0702030302020204" pitchFamily="66" charset="0"/>
              </a:rPr>
              <a:t>been a tumultuous time for </a:t>
            </a:r>
            <a:r>
              <a:rPr lang="en-ZA" sz="2400" dirty="0" smtClean="0">
                <a:latin typeface="Comic Sans MS" panose="030F0702030302020204" pitchFamily="66" charset="0"/>
              </a:rPr>
              <a:t>NPOs with more demand on their services </a:t>
            </a:r>
            <a:r>
              <a:rPr lang="en-ZA" sz="2400" dirty="0">
                <a:latin typeface="Comic Sans MS" panose="030F0702030302020204" pitchFamily="66" charset="0"/>
              </a:rPr>
              <a:t>than ever before </a:t>
            </a:r>
            <a:r>
              <a:rPr lang="en-ZA" sz="2400" dirty="0" smtClean="0">
                <a:latin typeface="Comic Sans MS" panose="030F0702030302020204" pitchFamily="66" charset="0"/>
              </a:rPr>
              <a:t>as a result of Covid-19.</a:t>
            </a:r>
          </a:p>
          <a:p>
            <a:pPr algn="just">
              <a:lnSpc>
                <a:spcPct val="100000"/>
              </a:lnSpc>
              <a:buFont typeface="Wingdings" panose="05000000000000000000" pitchFamily="2" charset="2"/>
              <a:buChar char="§"/>
            </a:pPr>
            <a:r>
              <a:rPr lang="en-ZA" sz="2400" dirty="0">
                <a:latin typeface="Comic Sans MS" panose="030F0702030302020204" pitchFamily="66" charset="0"/>
              </a:rPr>
              <a:t>Funding is a major obstacle that NPOs in SA face due to the global economic crisis. </a:t>
            </a:r>
          </a:p>
          <a:p>
            <a:pPr algn="just">
              <a:lnSpc>
                <a:spcPct val="100000"/>
              </a:lnSpc>
              <a:buFont typeface="Wingdings" panose="05000000000000000000" pitchFamily="2" charset="2"/>
              <a:buChar char="§"/>
            </a:pPr>
            <a:r>
              <a:rPr lang="en-ZA" sz="2400" dirty="0">
                <a:latin typeface="Comic Sans MS" panose="030F0702030302020204" pitchFamily="66" charset="0"/>
              </a:rPr>
              <a:t>Due to reduced private and corporate donor funding, many NPOs have sought more funding from government to keep afloat, ultimately creating increased competition among NPOs for government funds. </a:t>
            </a:r>
          </a:p>
          <a:p>
            <a:pPr marL="1085850" lvl="1" indent="-714375" algn="just">
              <a:lnSpc>
                <a:spcPct val="100000"/>
              </a:lnSpc>
              <a:buFont typeface="+mj-lt"/>
              <a:buAutoNum type="arabicParenR"/>
            </a:pPr>
            <a:endParaRPr lang="en-ZA" sz="2000" dirty="0"/>
          </a:p>
          <a:p>
            <a:pPr marL="714375" indent="-714375" algn="just">
              <a:lnSpc>
                <a:spcPct val="100000"/>
              </a:lnSpc>
              <a:buFont typeface="+mj-lt"/>
              <a:buAutoNum type="arabicParenR"/>
            </a:pPr>
            <a:endParaRPr lang="en-ZA" sz="2100" dirty="0"/>
          </a:p>
        </p:txBody>
      </p:sp>
    </p:spTree>
    <p:extLst>
      <p:ext uri="{BB962C8B-B14F-4D97-AF65-F5344CB8AC3E}">
        <p14:creationId xmlns:p14="http://schemas.microsoft.com/office/powerpoint/2010/main" val="186274068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a:xfrm>
            <a:off x="2076743" y="262715"/>
            <a:ext cx="8056986" cy="282231"/>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ZA" sz="2800" b="1" dirty="0" smtClean="0">
                <a:latin typeface="Comic Sans MS" panose="030F0702030302020204" pitchFamily="66" charset="0"/>
              </a:rPr>
              <a:t>BACKGROUND (CONT…..)</a:t>
            </a:r>
            <a:endParaRPr lang="en-ZA" sz="3200" b="1" dirty="0">
              <a:solidFill>
                <a:schemeClr val="accent2"/>
              </a:solidFill>
              <a:latin typeface="Comic Sans MS" panose="030F0702030302020204" pitchFamily="66" charset="0"/>
              <a:cs typeface="Arial" panose="020B0604020202020204" pitchFamily="34" charset="0"/>
            </a:endParaRPr>
          </a:p>
        </p:txBody>
      </p:sp>
      <p:sp>
        <p:nvSpPr>
          <p:cNvPr id="2" name="Rectangle 1"/>
          <p:cNvSpPr/>
          <p:nvPr/>
        </p:nvSpPr>
        <p:spPr>
          <a:xfrm>
            <a:off x="1791609" y="1475916"/>
            <a:ext cx="184731" cy="1292662"/>
          </a:xfrm>
          <a:prstGeom prst="rect">
            <a:avLst/>
          </a:prstGeom>
        </p:spPr>
        <p:txBody>
          <a:bodyPr wrap="none">
            <a:spAutoFit/>
          </a:bodyPr>
          <a:lstStyle/>
          <a:p>
            <a:pPr>
              <a:lnSpc>
                <a:spcPct val="150000"/>
              </a:lnSpc>
            </a:pPr>
            <a:endParaRPr lang="en-ZA" sz="2000" b="1" dirty="0">
              <a:latin typeface="Arial" panose="020B0604020202020204" pitchFamily="34" charset="0"/>
              <a:cs typeface="Arial" panose="020B0604020202020204" pitchFamily="34" charset="0"/>
            </a:endParaRPr>
          </a:p>
          <a:p>
            <a:pPr>
              <a:lnSpc>
                <a:spcPct val="150000"/>
              </a:lnSpc>
            </a:pPr>
            <a:endParaRPr lang="en-ZA" sz="2000" b="1" dirty="0">
              <a:latin typeface="Arial" panose="020B0604020202020204" pitchFamily="34" charset="0"/>
              <a:cs typeface="Arial" panose="020B0604020202020204" pitchFamily="34" charset="0"/>
            </a:endParaRPr>
          </a:p>
          <a:p>
            <a:endParaRPr lang="en-ZA" b="1" dirty="0">
              <a:solidFill>
                <a:schemeClr val="accent2"/>
              </a:solidFill>
            </a:endParaRPr>
          </a:p>
        </p:txBody>
      </p:sp>
      <p:sp>
        <p:nvSpPr>
          <p:cNvPr id="6" name="Rectangle 3"/>
          <p:cNvSpPr txBox="1">
            <a:spLocks noChangeArrowheads="1"/>
          </p:cNvSpPr>
          <p:nvPr/>
        </p:nvSpPr>
        <p:spPr>
          <a:xfrm>
            <a:off x="64655" y="770715"/>
            <a:ext cx="11961090" cy="5172885"/>
          </a:xfrm>
          <a:prstGeom prst="rect">
            <a:avLst/>
          </a:prstGeom>
        </p:spPr>
        <p:txBody>
          <a:bodyPr vert="horz" lIns="91440" tIns="45720" rIns="91440" bIns="45720" rtlCol="0">
            <a:normAutofit fontScale="92500" lnSpcReduction="20000"/>
          </a:bodyPr>
          <a:lstStyle>
            <a:lvl1pPr marL="0" indent="0" algn="ctr" defTabSz="457200" rtl="0" eaLnBrk="1" latinLnBrk="0" hangingPunct="1">
              <a:spcBef>
                <a:spcPct val="20000"/>
              </a:spcBef>
              <a:buFont typeface="Arial"/>
              <a:buNone/>
              <a:defRPr sz="3200" kern="1200">
                <a:solidFill>
                  <a:schemeClr val="tx1">
                    <a:tint val="75000"/>
                  </a:schemeClr>
                </a:solidFill>
                <a:latin typeface="+mn-lt"/>
                <a:ea typeface="+mn-ea"/>
                <a:cs typeface="+mn-cs"/>
              </a:defRPr>
            </a:lvl1pPr>
            <a:lvl2pPr marL="457200" indent="0" algn="ctr" defTabSz="457200" rtl="0" eaLnBrk="1" latinLnBrk="0" hangingPunct="1">
              <a:spcBef>
                <a:spcPct val="20000"/>
              </a:spcBef>
              <a:buFont typeface="Arial"/>
              <a:buNone/>
              <a:defRPr sz="2800" kern="1200">
                <a:solidFill>
                  <a:schemeClr val="tx1">
                    <a:tint val="75000"/>
                  </a:schemeClr>
                </a:solidFill>
                <a:latin typeface="+mn-lt"/>
                <a:ea typeface="+mn-ea"/>
                <a:cs typeface="+mn-cs"/>
              </a:defRPr>
            </a:lvl2pPr>
            <a:lvl3pPr marL="914400" indent="0" algn="ctr" defTabSz="457200" rtl="0" eaLnBrk="1" latinLnBrk="0" hangingPunct="1">
              <a:spcBef>
                <a:spcPct val="20000"/>
              </a:spcBef>
              <a:buFont typeface="Arial"/>
              <a:buNone/>
              <a:defRPr sz="2400" kern="1200">
                <a:solidFill>
                  <a:schemeClr val="tx1">
                    <a:tint val="75000"/>
                  </a:schemeClr>
                </a:solidFill>
                <a:latin typeface="+mn-lt"/>
                <a:ea typeface="+mn-ea"/>
                <a:cs typeface="+mn-cs"/>
              </a:defRPr>
            </a:lvl3pPr>
            <a:lvl4pPr marL="1371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4pPr>
            <a:lvl5pPr marL="18288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pPr marL="185738" lvl="0" indent="-185738" algn="just" defTabSz="742950">
              <a:lnSpc>
                <a:spcPct val="120000"/>
              </a:lnSpc>
              <a:spcBef>
                <a:spcPts val="813"/>
              </a:spcBef>
              <a:buClr>
                <a:srgbClr val="B48138"/>
              </a:buClr>
              <a:buFont typeface="Wingdings" panose="05000000000000000000" pitchFamily="2" charset="2"/>
              <a:buChar char="§"/>
            </a:pPr>
            <a:r>
              <a:rPr lang="en-ZA" sz="2200" dirty="0">
                <a:solidFill>
                  <a:prstClr val="black"/>
                </a:solidFill>
                <a:latin typeface="Comic Sans MS" panose="030F0702030302020204" pitchFamily="66" charset="0"/>
                <a:cs typeface="Arial" panose="020B0604020202020204" pitchFamily="34" charset="0"/>
              </a:rPr>
              <a:t>The Department of Social Development administer the NPO Act 97 of 1997 which prescribes the functions of the directorate  with regards to the Non profit organisations </a:t>
            </a:r>
          </a:p>
          <a:p>
            <a:pPr marL="185738" lvl="0" indent="-185738" algn="just" defTabSz="742950">
              <a:lnSpc>
                <a:spcPct val="120000"/>
              </a:lnSpc>
              <a:spcBef>
                <a:spcPts val="813"/>
              </a:spcBef>
              <a:buClr>
                <a:srgbClr val="B48138"/>
              </a:buClr>
              <a:buFont typeface="Wingdings" panose="05000000000000000000" pitchFamily="2" charset="2"/>
              <a:buChar char="§"/>
            </a:pPr>
            <a:r>
              <a:rPr lang="en-ZA" sz="2200" dirty="0">
                <a:solidFill>
                  <a:prstClr val="black"/>
                </a:solidFill>
                <a:latin typeface="Comic Sans MS" panose="030F0702030302020204" pitchFamily="66" charset="0"/>
                <a:cs typeface="Arial" panose="020B0604020202020204" pitchFamily="34" charset="0"/>
              </a:rPr>
              <a:t>The NPO Directorate was established to deal with the regulatory matters of all non-profit organisation as stipulated in section 1 and  5 of the NPO Act.</a:t>
            </a:r>
            <a:endParaRPr lang="en-US" altLang="en-US" sz="2600" dirty="0">
              <a:solidFill>
                <a:schemeClr val="tx1"/>
              </a:solidFill>
              <a:latin typeface="Comic Sans MS" panose="030F0702030302020204" pitchFamily="66" charset="0"/>
              <a:cs typeface="Arial" panose="020B0604020202020204" pitchFamily="34" charset="0"/>
            </a:endParaRPr>
          </a:p>
          <a:p>
            <a:pPr marL="342900" indent="-342900" algn="just">
              <a:lnSpc>
                <a:spcPct val="120000"/>
              </a:lnSpc>
              <a:buFont typeface="Wingdings" panose="05000000000000000000" pitchFamily="2" charset="2"/>
              <a:buChar char="§"/>
            </a:pPr>
            <a:r>
              <a:rPr lang="en-US" altLang="en-US" sz="2200" dirty="0" smtClean="0">
                <a:solidFill>
                  <a:schemeClr val="tx1"/>
                </a:solidFill>
                <a:latin typeface="Comic Sans MS" panose="030F0702030302020204" pitchFamily="66" charset="0"/>
                <a:cs typeface="Arial" panose="020B0604020202020204" pitchFamily="34" charset="0"/>
              </a:rPr>
              <a:t>The </a:t>
            </a:r>
            <a:r>
              <a:rPr lang="en-GB" altLang="en-US" sz="2200" dirty="0">
                <a:solidFill>
                  <a:schemeClr val="tx1"/>
                </a:solidFill>
                <a:latin typeface="Comic Sans MS" panose="030F0702030302020204" pitchFamily="66" charset="0"/>
                <a:cs typeface="Arial" panose="020B0604020202020204" pitchFamily="34" charset="0"/>
              </a:rPr>
              <a:t>main object of the </a:t>
            </a:r>
            <a:r>
              <a:rPr lang="en-US" altLang="en-US" sz="2200" dirty="0">
                <a:solidFill>
                  <a:schemeClr val="tx1"/>
                </a:solidFill>
                <a:latin typeface="Comic Sans MS" panose="030F0702030302020204" pitchFamily="66" charset="0"/>
                <a:cs typeface="Arial" panose="020B0604020202020204" pitchFamily="34" charset="0"/>
              </a:rPr>
              <a:t>NPO Act i</a:t>
            </a:r>
            <a:r>
              <a:rPr lang="en-GB" altLang="en-US" sz="1900" dirty="0">
                <a:solidFill>
                  <a:schemeClr val="tx1"/>
                </a:solidFill>
                <a:latin typeface="Comic Sans MS" panose="030F0702030302020204" pitchFamily="66" charset="0"/>
                <a:cs typeface="Arial" panose="020B0604020202020204" pitchFamily="34" charset="0"/>
              </a:rPr>
              <a:t>s </a:t>
            </a:r>
            <a:r>
              <a:rPr lang="en-GB" altLang="en-US" sz="1900" i="1" dirty="0">
                <a:solidFill>
                  <a:schemeClr val="tx1"/>
                </a:solidFill>
                <a:latin typeface="Comic Sans MS" panose="030F0702030302020204" pitchFamily="66" charset="0"/>
                <a:cs typeface="Arial" panose="020B0604020202020204" pitchFamily="34" charset="0"/>
              </a:rPr>
              <a:t>“</a:t>
            </a:r>
            <a:r>
              <a:rPr lang="en-GB" altLang="en-US" sz="1900" b="1" i="1" dirty="0">
                <a:solidFill>
                  <a:schemeClr val="tx1"/>
                </a:solidFill>
                <a:latin typeface="Comic Sans MS" panose="030F0702030302020204" pitchFamily="66" charset="0"/>
                <a:cs typeface="Arial" panose="020B0604020202020204" pitchFamily="34" charset="0"/>
              </a:rPr>
              <a:t>to encourage and support Nonprofit Organisations in their contribution to meeting the diverse needs of the population of the Republic by- </a:t>
            </a:r>
          </a:p>
          <a:p>
            <a:pPr marL="800100" lvl="1" indent="-342900" algn="just">
              <a:lnSpc>
                <a:spcPct val="120000"/>
              </a:lnSpc>
              <a:buFont typeface="Wingdings" panose="05000000000000000000" pitchFamily="2" charset="2"/>
              <a:buChar char="§"/>
            </a:pPr>
            <a:r>
              <a:rPr lang="en-US" altLang="en-US" sz="2200" dirty="0" smtClean="0">
                <a:solidFill>
                  <a:schemeClr val="tx1"/>
                </a:solidFill>
                <a:latin typeface="Comic Sans MS" panose="030F0702030302020204" pitchFamily="66" charset="0"/>
                <a:cs typeface="Arial" panose="020B0604020202020204" pitchFamily="34" charset="0"/>
              </a:rPr>
              <a:t>Creating </a:t>
            </a:r>
            <a:r>
              <a:rPr lang="en-US" altLang="en-US" sz="2200" dirty="0">
                <a:solidFill>
                  <a:schemeClr val="tx1"/>
                </a:solidFill>
                <a:latin typeface="Comic Sans MS" panose="030F0702030302020204" pitchFamily="66" charset="0"/>
                <a:cs typeface="Arial" panose="020B0604020202020204" pitchFamily="34" charset="0"/>
              </a:rPr>
              <a:t>an environment in which NPOs can flourish</a:t>
            </a:r>
          </a:p>
          <a:p>
            <a:pPr marL="800100" lvl="1" indent="-342900" algn="just">
              <a:lnSpc>
                <a:spcPct val="120000"/>
              </a:lnSpc>
              <a:buFont typeface="Wingdings" panose="05000000000000000000" pitchFamily="2" charset="2"/>
              <a:buChar char="§"/>
            </a:pPr>
            <a:r>
              <a:rPr lang="en-US" altLang="en-US" sz="2200" dirty="0">
                <a:solidFill>
                  <a:schemeClr val="tx1"/>
                </a:solidFill>
                <a:latin typeface="Comic Sans MS" panose="030F0702030302020204" pitchFamily="66" charset="0"/>
                <a:cs typeface="Arial" panose="020B0604020202020204" pitchFamily="34" charset="0"/>
              </a:rPr>
              <a:t>Establishing an administrative and regulatory framework within which NPOs can conduct their affairs </a:t>
            </a:r>
          </a:p>
          <a:p>
            <a:pPr marL="800100" lvl="1" indent="-342900" algn="just">
              <a:lnSpc>
                <a:spcPct val="120000"/>
              </a:lnSpc>
              <a:buFont typeface="Wingdings" panose="05000000000000000000" pitchFamily="2" charset="2"/>
              <a:buChar char="§"/>
            </a:pPr>
            <a:r>
              <a:rPr lang="en-US" altLang="en-US" sz="2200" dirty="0">
                <a:solidFill>
                  <a:schemeClr val="tx1"/>
                </a:solidFill>
                <a:latin typeface="Comic Sans MS" panose="030F0702030302020204" pitchFamily="66" charset="0"/>
                <a:cs typeface="Arial" panose="020B0604020202020204" pitchFamily="34" charset="0"/>
              </a:rPr>
              <a:t>Encouraging NPOs to maintain adequate standards of governance, transparency and accountability, and to improve those standards </a:t>
            </a:r>
          </a:p>
          <a:p>
            <a:pPr marL="800100" lvl="1" indent="-342900" algn="just">
              <a:lnSpc>
                <a:spcPct val="120000"/>
              </a:lnSpc>
              <a:buFont typeface="Wingdings" panose="05000000000000000000" pitchFamily="2" charset="2"/>
              <a:buChar char="§"/>
            </a:pPr>
            <a:r>
              <a:rPr lang="en-US" altLang="en-US" sz="2200" dirty="0">
                <a:solidFill>
                  <a:schemeClr val="tx1"/>
                </a:solidFill>
                <a:latin typeface="Comic Sans MS" panose="030F0702030302020204" pitchFamily="66" charset="0"/>
                <a:cs typeface="Arial" panose="020B0604020202020204" pitchFamily="34" charset="0"/>
              </a:rPr>
              <a:t>Creating an environment within which the public may have access to information concerning registered organizations</a:t>
            </a:r>
          </a:p>
          <a:p>
            <a:pPr marL="800100" lvl="1" indent="-342900" algn="just">
              <a:lnSpc>
                <a:spcPct val="120000"/>
              </a:lnSpc>
              <a:buFont typeface="Wingdings" panose="05000000000000000000" pitchFamily="2" charset="2"/>
              <a:buChar char="§"/>
            </a:pPr>
            <a:r>
              <a:rPr lang="en-US" altLang="en-US" sz="2200" dirty="0">
                <a:solidFill>
                  <a:schemeClr val="tx1"/>
                </a:solidFill>
                <a:latin typeface="Comic Sans MS" panose="030F0702030302020204" pitchFamily="66" charset="0"/>
                <a:cs typeface="Arial" panose="020B0604020202020204" pitchFamily="34" charset="0"/>
              </a:rPr>
              <a:t>Promoting a spirit of co-operation and shared responsibility within government, donors and other interested persons in their dealings with nonprofit organisations</a:t>
            </a:r>
            <a:endParaRPr lang="en-US" altLang="en-US" sz="2600" dirty="0">
              <a:solidFill>
                <a:schemeClr val="tx1"/>
              </a:solidFill>
              <a:latin typeface="Comic Sans MS" panose="030F0702030302020204" pitchFamily="66" charset="0"/>
              <a:cs typeface="Arial" panose="020B0604020202020204" pitchFamily="34" charset="0"/>
            </a:endParaRPr>
          </a:p>
        </p:txBody>
      </p:sp>
    </p:spTree>
    <p:extLst>
      <p:ext uri="{BB962C8B-B14F-4D97-AF65-F5344CB8AC3E}">
        <p14:creationId xmlns:p14="http://schemas.microsoft.com/office/powerpoint/2010/main" val="145670891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a:xfrm>
            <a:off x="1265383" y="-64595"/>
            <a:ext cx="9633526" cy="635715"/>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ZA" sz="3200" dirty="0">
                <a:latin typeface="Comic Sans MS" panose="030F0702030302020204" pitchFamily="66" charset="0"/>
              </a:rPr>
              <a:t>Registered NPO by Sect</a:t>
            </a:r>
            <a:r>
              <a:rPr lang="en-ZA" sz="3600" dirty="0">
                <a:latin typeface="Comic Sans MS" panose="030F0702030302020204" pitchFamily="66" charset="0"/>
              </a:rPr>
              <a:t>or</a:t>
            </a:r>
            <a:endParaRPr lang="en-ZA" sz="4000" b="1" dirty="0">
              <a:solidFill>
                <a:schemeClr val="accent2"/>
              </a:solidFill>
              <a:latin typeface="Comic Sans MS" panose="030F0702030302020204" pitchFamily="66" charset="0"/>
            </a:endParaRPr>
          </a:p>
        </p:txBody>
      </p:sp>
      <p:sp>
        <p:nvSpPr>
          <p:cNvPr id="2" name="Rectangle 1"/>
          <p:cNvSpPr/>
          <p:nvPr/>
        </p:nvSpPr>
        <p:spPr>
          <a:xfrm>
            <a:off x="1791609" y="1475916"/>
            <a:ext cx="184731" cy="1292662"/>
          </a:xfrm>
          <a:prstGeom prst="rect">
            <a:avLst/>
          </a:prstGeom>
        </p:spPr>
        <p:txBody>
          <a:bodyPr wrap="none">
            <a:spAutoFit/>
          </a:bodyPr>
          <a:lstStyle/>
          <a:p>
            <a:pPr>
              <a:lnSpc>
                <a:spcPct val="150000"/>
              </a:lnSpc>
            </a:pPr>
            <a:endParaRPr lang="en-ZA" sz="2000" b="1" dirty="0">
              <a:latin typeface="Arial" panose="020B0604020202020204" pitchFamily="34" charset="0"/>
              <a:cs typeface="Arial" panose="020B0604020202020204" pitchFamily="34" charset="0"/>
            </a:endParaRPr>
          </a:p>
          <a:p>
            <a:pPr>
              <a:lnSpc>
                <a:spcPct val="150000"/>
              </a:lnSpc>
            </a:pPr>
            <a:endParaRPr lang="en-ZA" sz="2000" b="1" dirty="0">
              <a:latin typeface="Arial" panose="020B0604020202020204" pitchFamily="34" charset="0"/>
              <a:cs typeface="Arial" panose="020B0604020202020204" pitchFamily="34" charset="0"/>
            </a:endParaRPr>
          </a:p>
          <a:p>
            <a:endParaRPr lang="en-ZA" b="1" dirty="0">
              <a:solidFill>
                <a:schemeClr val="accent2"/>
              </a:solidFill>
            </a:endParaRPr>
          </a:p>
        </p:txBody>
      </p:sp>
      <p:sp>
        <p:nvSpPr>
          <p:cNvPr id="7" name="Content Placeholder 2"/>
          <p:cNvSpPr txBox="1">
            <a:spLocks/>
          </p:cNvSpPr>
          <p:nvPr/>
        </p:nvSpPr>
        <p:spPr>
          <a:xfrm>
            <a:off x="1976338" y="1728597"/>
            <a:ext cx="7772400" cy="4114800"/>
          </a:xfrm>
          <a:prstGeom prst="rect">
            <a:avLst/>
          </a:prstGeom>
        </p:spPr>
        <p:txBody>
          <a:bodyPr vert="horz" lIns="91440" tIns="45720" rIns="91440" bIns="45720" rtlCol="0">
            <a:normAutofit/>
          </a:bodyPr>
          <a:lstStyle>
            <a:lvl1pPr marL="0" indent="0" algn="ctr" defTabSz="457200" rtl="0" eaLnBrk="1" latinLnBrk="0" hangingPunct="1">
              <a:spcBef>
                <a:spcPct val="20000"/>
              </a:spcBef>
              <a:buFont typeface="Arial"/>
              <a:buNone/>
              <a:defRPr sz="3200" kern="1200">
                <a:solidFill>
                  <a:schemeClr val="tx1">
                    <a:tint val="75000"/>
                  </a:schemeClr>
                </a:solidFill>
                <a:latin typeface="+mn-lt"/>
                <a:ea typeface="+mn-ea"/>
                <a:cs typeface="+mn-cs"/>
              </a:defRPr>
            </a:lvl1pPr>
            <a:lvl2pPr marL="457200" indent="0" algn="ctr" defTabSz="457200" rtl="0" eaLnBrk="1" latinLnBrk="0" hangingPunct="1">
              <a:spcBef>
                <a:spcPct val="20000"/>
              </a:spcBef>
              <a:buFont typeface="Arial"/>
              <a:buNone/>
              <a:defRPr sz="2800" kern="1200">
                <a:solidFill>
                  <a:schemeClr val="tx1">
                    <a:tint val="75000"/>
                  </a:schemeClr>
                </a:solidFill>
                <a:latin typeface="+mn-lt"/>
                <a:ea typeface="+mn-ea"/>
                <a:cs typeface="+mn-cs"/>
              </a:defRPr>
            </a:lvl2pPr>
            <a:lvl3pPr marL="914400" indent="0" algn="ctr" defTabSz="457200" rtl="0" eaLnBrk="1" latinLnBrk="0" hangingPunct="1">
              <a:spcBef>
                <a:spcPct val="20000"/>
              </a:spcBef>
              <a:buFont typeface="Arial"/>
              <a:buNone/>
              <a:defRPr sz="2400" kern="1200">
                <a:solidFill>
                  <a:schemeClr val="tx1">
                    <a:tint val="75000"/>
                  </a:schemeClr>
                </a:solidFill>
                <a:latin typeface="+mn-lt"/>
                <a:ea typeface="+mn-ea"/>
                <a:cs typeface="+mn-cs"/>
              </a:defRPr>
            </a:lvl3pPr>
            <a:lvl4pPr marL="1371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4pPr>
            <a:lvl5pPr marL="18288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endParaRPr lang="en-ZA" dirty="0">
              <a:solidFill>
                <a:schemeClr val="tx1"/>
              </a:solidFill>
            </a:endParaRPr>
          </a:p>
        </p:txBody>
      </p:sp>
      <p:graphicFrame>
        <p:nvGraphicFramePr>
          <p:cNvPr id="6" name="Chart 5"/>
          <p:cNvGraphicFramePr>
            <a:graphicFrameLocks/>
          </p:cNvGraphicFramePr>
          <p:nvPr>
            <p:extLst>
              <p:ext uri="{D42A27DB-BD31-4B8C-83A1-F6EECF244321}">
                <p14:modId xmlns:p14="http://schemas.microsoft.com/office/powerpoint/2010/main" val="3033193159"/>
              </p:ext>
            </p:extLst>
          </p:nvPr>
        </p:nvGraphicFramePr>
        <p:xfrm>
          <a:off x="1043707" y="571120"/>
          <a:ext cx="10686473" cy="4989171"/>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4285884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a:xfrm>
            <a:off x="2071446" y="135000"/>
            <a:ext cx="8056986" cy="635715"/>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ZA" sz="3200" dirty="0">
                <a:latin typeface="Comic Sans MS" panose="030F0702030302020204" pitchFamily="66" charset="0"/>
              </a:rPr>
              <a:t>Registered NPO by Legal Form</a:t>
            </a:r>
            <a:endParaRPr lang="en-ZA" sz="3600" b="1" dirty="0">
              <a:solidFill>
                <a:schemeClr val="accent2"/>
              </a:solidFill>
              <a:latin typeface="Comic Sans MS" panose="030F0702030302020204" pitchFamily="66" charset="0"/>
            </a:endParaRPr>
          </a:p>
        </p:txBody>
      </p:sp>
      <p:sp>
        <p:nvSpPr>
          <p:cNvPr id="2" name="Rectangle 1"/>
          <p:cNvSpPr/>
          <p:nvPr/>
        </p:nvSpPr>
        <p:spPr>
          <a:xfrm>
            <a:off x="1791609" y="1475916"/>
            <a:ext cx="184731" cy="1292662"/>
          </a:xfrm>
          <a:prstGeom prst="rect">
            <a:avLst/>
          </a:prstGeom>
        </p:spPr>
        <p:txBody>
          <a:bodyPr wrap="none">
            <a:spAutoFit/>
          </a:bodyPr>
          <a:lstStyle/>
          <a:p>
            <a:pPr>
              <a:lnSpc>
                <a:spcPct val="150000"/>
              </a:lnSpc>
            </a:pPr>
            <a:endParaRPr lang="en-ZA" sz="2000" b="1" dirty="0">
              <a:latin typeface="Arial" panose="020B0604020202020204" pitchFamily="34" charset="0"/>
              <a:cs typeface="Arial" panose="020B0604020202020204" pitchFamily="34" charset="0"/>
            </a:endParaRPr>
          </a:p>
          <a:p>
            <a:pPr>
              <a:lnSpc>
                <a:spcPct val="150000"/>
              </a:lnSpc>
            </a:pPr>
            <a:endParaRPr lang="en-ZA" sz="2000" b="1" dirty="0">
              <a:latin typeface="Arial" panose="020B0604020202020204" pitchFamily="34" charset="0"/>
              <a:cs typeface="Arial" panose="020B0604020202020204" pitchFamily="34" charset="0"/>
            </a:endParaRPr>
          </a:p>
          <a:p>
            <a:endParaRPr lang="en-ZA" b="1" dirty="0">
              <a:solidFill>
                <a:schemeClr val="accent2"/>
              </a:solidFill>
            </a:endParaRPr>
          </a:p>
        </p:txBody>
      </p:sp>
      <p:sp>
        <p:nvSpPr>
          <p:cNvPr id="7" name="Content Placeholder 2"/>
          <p:cNvSpPr txBox="1">
            <a:spLocks/>
          </p:cNvSpPr>
          <p:nvPr/>
        </p:nvSpPr>
        <p:spPr>
          <a:xfrm>
            <a:off x="1976338" y="1728597"/>
            <a:ext cx="7772400" cy="4114800"/>
          </a:xfrm>
          <a:prstGeom prst="rect">
            <a:avLst/>
          </a:prstGeom>
        </p:spPr>
        <p:txBody>
          <a:bodyPr vert="horz" lIns="91440" tIns="45720" rIns="91440" bIns="45720" rtlCol="0">
            <a:normAutofit/>
          </a:bodyPr>
          <a:lstStyle>
            <a:lvl1pPr marL="0" indent="0" algn="ctr" defTabSz="457200" rtl="0" eaLnBrk="1" latinLnBrk="0" hangingPunct="1">
              <a:spcBef>
                <a:spcPct val="20000"/>
              </a:spcBef>
              <a:buFont typeface="Arial"/>
              <a:buNone/>
              <a:defRPr sz="3200" kern="1200">
                <a:solidFill>
                  <a:schemeClr val="tx1">
                    <a:tint val="75000"/>
                  </a:schemeClr>
                </a:solidFill>
                <a:latin typeface="+mn-lt"/>
                <a:ea typeface="+mn-ea"/>
                <a:cs typeface="+mn-cs"/>
              </a:defRPr>
            </a:lvl1pPr>
            <a:lvl2pPr marL="457200" indent="0" algn="ctr" defTabSz="457200" rtl="0" eaLnBrk="1" latinLnBrk="0" hangingPunct="1">
              <a:spcBef>
                <a:spcPct val="20000"/>
              </a:spcBef>
              <a:buFont typeface="Arial"/>
              <a:buNone/>
              <a:defRPr sz="2800" kern="1200">
                <a:solidFill>
                  <a:schemeClr val="tx1">
                    <a:tint val="75000"/>
                  </a:schemeClr>
                </a:solidFill>
                <a:latin typeface="+mn-lt"/>
                <a:ea typeface="+mn-ea"/>
                <a:cs typeface="+mn-cs"/>
              </a:defRPr>
            </a:lvl2pPr>
            <a:lvl3pPr marL="914400" indent="0" algn="ctr" defTabSz="457200" rtl="0" eaLnBrk="1" latinLnBrk="0" hangingPunct="1">
              <a:spcBef>
                <a:spcPct val="20000"/>
              </a:spcBef>
              <a:buFont typeface="Arial"/>
              <a:buNone/>
              <a:defRPr sz="2400" kern="1200">
                <a:solidFill>
                  <a:schemeClr val="tx1">
                    <a:tint val="75000"/>
                  </a:schemeClr>
                </a:solidFill>
                <a:latin typeface="+mn-lt"/>
                <a:ea typeface="+mn-ea"/>
                <a:cs typeface="+mn-cs"/>
              </a:defRPr>
            </a:lvl3pPr>
            <a:lvl4pPr marL="1371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4pPr>
            <a:lvl5pPr marL="18288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endParaRPr lang="en-ZA" dirty="0">
              <a:solidFill>
                <a:schemeClr val="tx1"/>
              </a:solidFill>
            </a:endParaRPr>
          </a:p>
        </p:txBody>
      </p:sp>
      <p:graphicFrame>
        <p:nvGraphicFramePr>
          <p:cNvPr id="6" name="Chart 5"/>
          <p:cNvGraphicFramePr>
            <a:graphicFrameLocks/>
          </p:cNvGraphicFramePr>
          <p:nvPr>
            <p:extLst>
              <p:ext uri="{D42A27DB-BD31-4B8C-83A1-F6EECF244321}">
                <p14:modId xmlns:p14="http://schemas.microsoft.com/office/powerpoint/2010/main" val="4280998785"/>
              </p:ext>
            </p:extLst>
          </p:nvPr>
        </p:nvGraphicFramePr>
        <p:xfrm>
          <a:off x="1450109" y="1023395"/>
          <a:ext cx="9605818" cy="454251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12245918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8288" y="175491"/>
            <a:ext cx="10972800" cy="452582"/>
          </a:xfrm>
        </p:spPr>
        <p:txBody>
          <a:bodyPr>
            <a:normAutofit fontScale="90000"/>
          </a:bodyPr>
          <a:lstStyle/>
          <a:p>
            <a:pPr algn="ctr"/>
            <a:r>
              <a:rPr lang="en-ZA" sz="2800" b="1" dirty="0" smtClean="0">
                <a:latin typeface="Comic Sans MS" panose="030F0702030302020204" pitchFamily="66" charset="0"/>
              </a:rPr>
              <a:t>NPO FUNDING – CONTEXTUAL OVERVIEW</a:t>
            </a:r>
            <a:endParaRPr lang="en-ZA" sz="2800" b="1" dirty="0">
              <a:latin typeface="Comic Sans MS" panose="030F0702030302020204" pitchFamily="66" charset="0"/>
            </a:endParaRPr>
          </a:p>
        </p:txBody>
      </p:sp>
      <p:sp>
        <p:nvSpPr>
          <p:cNvPr id="4" name="Content Placeholder 3"/>
          <p:cNvSpPr>
            <a:spLocks noGrp="1"/>
          </p:cNvSpPr>
          <p:nvPr>
            <p:ph idx="1"/>
          </p:nvPr>
        </p:nvSpPr>
        <p:spPr>
          <a:xfrm>
            <a:off x="104774" y="757382"/>
            <a:ext cx="11939443" cy="4802909"/>
          </a:xfrm>
        </p:spPr>
        <p:txBody>
          <a:bodyPr>
            <a:noAutofit/>
          </a:bodyPr>
          <a:lstStyle/>
          <a:p>
            <a:pPr marL="609600" indent="-609600">
              <a:lnSpc>
                <a:spcPct val="80000"/>
              </a:lnSpc>
            </a:pPr>
            <a:r>
              <a:rPr lang="en-US" altLang="en-US" sz="2300" b="1" dirty="0"/>
              <a:t>The NPO Act legislation serves mainly- </a:t>
            </a:r>
          </a:p>
          <a:p>
            <a:pPr marL="990600" lvl="1" indent="-533400">
              <a:lnSpc>
                <a:spcPct val="120000"/>
              </a:lnSpc>
            </a:pPr>
            <a:r>
              <a:rPr lang="en-US" altLang="en-US" sz="2300" dirty="0"/>
              <a:t>To provide a Registration Facility for organisations that are nonprofit in orientation and are not organs of the state;</a:t>
            </a:r>
          </a:p>
          <a:p>
            <a:pPr marL="1371600" lvl="2" indent="-457200">
              <a:lnSpc>
                <a:spcPct val="120000"/>
              </a:lnSpc>
            </a:pPr>
            <a:r>
              <a:rPr lang="en-US" altLang="en-US" sz="2300" dirty="0"/>
              <a:t>Enables an organisation to establish itself as body corporate.</a:t>
            </a:r>
          </a:p>
          <a:p>
            <a:pPr marL="1371600" lvl="2" indent="-457200">
              <a:lnSpc>
                <a:spcPct val="120000"/>
              </a:lnSpc>
            </a:pPr>
            <a:r>
              <a:rPr lang="en-US" altLang="en-US" sz="2300" dirty="0"/>
              <a:t>Regulates how this entity operates and account broadly to its community and the public. (promote public trust) </a:t>
            </a:r>
          </a:p>
          <a:p>
            <a:pPr>
              <a:lnSpc>
                <a:spcPct val="120000"/>
              </a:lnSpc>
            </a:pPr>
            <a:r>
              <a:rPr lang="en-ZA" sz="2300" dirty="0" smtClean="0"/>
              <a:t>Chapter 2, Section 3  stipulate the state’s </a:t>
            </a:r>
            <a:r>
              <a:rPr lang="en-ZA" sz="2300" dirty="0"/>
              <a:t>responsibility to nonprofit </a:t>
            </a:r>
            <a:r>
              <a:rPr lang="en-ZA" sz="2300" dirty="0" smtClean="0"/>
              <a:t>organisations with regards to funding: it state that 	</a:t>
            </a:r>
            <a:endParaRPr lang="en-ZA" sz="2300" dirty="0"/>
          </a:p>
          <a:p>
            <a:pPr marL="0" indent="0">
              <a:lnSpc>
                <a:spcPct val="120000"/>
              </a:lnSpc>
              <a:buNone/>
            </a:pPr>
            <a:r>
              <a:rPr lang="en-ZA" sz="2300" b="1" dirty="0" smtClean="0"/>
              <a:t>“ </a:t>
            </a:r>
            <a:r>
              <a:rPr lang="en-ZA" sz="2000" b="1" dirty="0" smtClean="0">
                <a:latin typeface="Comic Sans MS" panose="030F0702030302020204" pitchFamily="66" charset="0"/>
              </a:rPr>
              <a:t>Within </a:t>
            </a:r>
            <a:r>
              <a:rPr lang="en-ZA" sz="2000" b="1" dirty="0">
                <a:latin typeface="Comic Sans MS" panose="030F0702030302020204" pitchFamily="66" charset="0"/>
              </a:rPr>
              <a:t>the limits prescribed by law, every organ of state must determine </a:t>
            </a:r>
            <a:r>
              <a:rPr lang="en-ZA" sz="2000" b="1" dirty="0" smtClean="0">
                <a:latin typeface="Comic Sans MS" panose="030F0702030302020204" pitchFamily="66" charset="0"/>
              </a:rPr>
              <a:t>and co-ordinate </a:t>
            </a:r>
            <a:r>
              <a:rPr lang="en-ZA" sz="2000" b="1" dirty="0">
                <a:latin typeface="Comic Sans MS" panose="030F0702030302020204" pitchFamily="66" charset="0"/>
              </a:rPr>
              <a:t>the implementation of its policies and measures in a manner designed </a:t>
            </a:r>
            <a:r>
              <a:rPr lang="en-ZA" sz="2000" b="1" dirty="0" smtClean="0">
                <a:latin typeface="Comic Sans MS" panose="030F0702030302020204" pitchFamily="66" charset="0"/>
              </a:rPr>
              <a:t>to promote</a:t>
            </a:r>
            <a:r>
              <a:rPr lang="en-ZA" sz="2000" b="1" dirty="0">
                <a:latin typeface="Comic Sans MS" panose="030F0702030302020204" pitchFamily="66" charset="0"/>
              </a:rPr>
              <a:t>, support and enhance the capacity of nonprofit organisations to perform </a:t>
            </a:r>
            <a:r>
              <a:rPr lang="en-ZA" sz="2000" b="1" dirty="0" smtClean="0">
                <a:latin typeface="Comic Sans MS" panose="030F0702030302020204" pitchFamily="66" charset="0"/>
              </a:rPr>
              <a:t>their functions.”</a:t>
            </a:r>
            <a:endParaRPr lang="en-ZA" sz="2000" b="1" dirty="0">
              <a:latin typeface="Comic Sans MS" panose="030F0702030302020204" pitchFamily="66" charset="0"/>
            </a:endParaRPr>
          </a:p>
        </p:txBody>
      </p:sp>
    </p:spTree>
    <p:extLst>
      <p:ext uri="{BB962C8B-B14F-4D97-AF65-F5344CB8AC3E}">
        <p14:creationId xmlns:p14="http://schemas.microsoft.com/office/powerpoint/2010/main" val="276041709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02209" y="-101217"/>
            <a:ext cx="10515600" cy="915033"/>
          </a:xfrm>
        </p:spPr>
        <p:txBody>
          <a:bodyPr>
            <a:normAutofit/>
          </a:bodyPr>
          <a:lstStyle/>
          <a:p>
            <a:pPr algn="ctr"/>
            <a:r>
              <a:rPr lang="en-ZA" sz="2800" b="1" dirty="0">
                <a:latin typeface="Comic Sans MS" panose="030F0702030302020204" pitchFamily="66" charset="0"/>
              </a:rPr>
              <a:t>ECONOMIC </a:t>
            </a:r>
            <a:r>
              <a:rPr lang="en-ZA" sz="2800" b="1" dirty="0" smtClean="0">
                <a:latin typeface="Comic Sans MS" panose="030F0702030302020204" pitchFamily="66" charset="0"/>
              </a:rPr>
              <a:t>CONTRIBUTIONS </a:t>
            </a:r>
            <a:r>
              <a:rPr lang="en-ZA" sz="2800" b="1" dirty="0">
                <a:latin typeface="Comic Sans MS" panose="030F0702030302020204" pitchFamily="66" charset="0"/>
              </a:rPr>
              <a:t>OF NPOs </a:t>
            </a:r>
            <a:r>
              <a:rPr lang="en-ZA" sz="2800" b="1" dirty="0" smtClean="0">
                <a:latin typeface="Comic Sans MS" panose="030F0702030302020204" pitchFamily="66" charset="0"/>
              </a:rPr>
              <a:t>IN SA</a:t>
            </a:r>
            <a:endParaRPr lang="en-ZA" sz="2800" b="1" dirty="0">
              <a:latin typeface="Comic Sans MS" panose="030F0702030302020204" pitchFamily="66" charset="0"/>
            </a:endParaRPr>
          </a:p>
        </p:txBody>
      </p:sp>
      <p:sp>
        <p:nvSpPr>
          <p:cNvPr id="3" name="Content Placeholder 2"/>
          <p:cNvSpPr>
            <a:spLocks noGrp="1"/>
          </p:cNvSpPr>
          <p:nvPr>
            <p:ph idx="1"/>
          </p:nvPr>
        </p:nvSpPr>
        <p:spPr>
          <a:xfrm>
            <a:off x="243840" y="841247"/>
            <a:ext cx="11846559" cy="4719043"/>
          </a:xfrm>
        </p:spPr>
        <p:txBody>
          <a:bodyPr>
            <a:noAutofit/>
          </a:bodyPr>
          <a:lstStyle/>
          <a:p>
            <a:pPr algn="just"/>
            <a:r>
              <a:rPr lang="en-US" sz="2400" dirty="0" smtClean="0"/>
              <a:t>In the </a:t>
            </a:r>
            <a:r>
              <a:rPr lang="en-US" sz="2400" b="1" dirty="0"/>
              <a:t>“Review of Philanthropy Report within SA Phase II</a:t>
            </a:r>
            <a:r>
              <a:rPr lang="en-US" sz="2400" dirty="0"/>
              <a:t>”, </a:t>
            </a:r>
            <a:r>
              <a:rPr lang="en-US" sz="2400" dirty="0" smtClean="0"/>
              <a:t>in the </a:t>
            </a:r>
            <a:r>
              <a:rPr lang="en-US" sz="2400" dirty="0"/>
              <a:t>year 2017 </a:t>
            </a:r>
            <a:r>
              <a:rPr lang="en-US" sz="2400" dirty="0" smtClean="0"/>
              <a:t>NPO economic contribution to GDP was 3</a:t>
            </a:r>
            <a:r>
              <a:rPr lang="en-US" sz="2400" dirty="0"/>
              <a:t>, 2% per </a:t>
            </a:r>
            <a:r>
              <a:rPr lang="en-US" sz="2400" dirty="0" smtClean="0"/>
              <a:t>annum. </a:t>
            </a:r>
          </a:p>
          <a:p>
            <a:pPr algn="just"/>
            <a:r>
              <a:rPr lang="en-US" sz="2400" dirty="0"/>
              <a:t>T</a:t>
            </a:r>
            <a:r>
              <a:rPr lang="en-US" sz="2400" dirty="0" smtClean="0"/>
              <a:t>he </a:t>
            </a:r>
            <a:r>
              <a:rPr lang="en-US" sz="2400" dirty="0"/>
              <a:t>total income of the NPOs  was  estimated  to  </a:t>
            </a:r>
            <a:r>
              <a:rPr lang="en-US" sz="2400" dirty="0" smtClean="0"/>
              <a:t>be more than  </a:t>
            </a:r>
            <a:r>
              <a:rPr lang="en-US" sz="2400" dirty="0"/>
              <a:t>R12</a:t>
            </a:r>
            <a:r>
              <a:rPr lang="en-US" sz="2400" dirty="0" smtClean="0"/>
              <a:t>, </a:t>
            </a:r>
            <a:r>
              <a:rPr lang="en-US" sz="2400" dirty="0"/>
              <a:t>5  billion  to  which  the  South  African government contributed a substantial amount in the form of subsidies and other forms of grants, followed by the private sector through its corporate social  investment  programmes. </a:t>
            </a:r>
            <a:endParaRPr lang="en-ZA" sz="2400" dirty="0"/>
          </a:p>
          <a:p>
            <a:pPr algn="just"/>
            <a:r>
              <a:rPr lang="en-US" sz="2400" dirty="0"/>
              <a:t>Other forms of funding sources were derived from investments, membership fees and </a:t>
            </a:r>
            <a:r>
              <a:rPr lang="en-US" sz="2400" dirty="0" smtClean="0"/>
              <a:t>sales</a:t>
            </a:r>
          </a:p>
          <a:p>
            <a:pPr algn="just"/>
            <a:r>
              <a:rPr lang="en-US" sz="2400" dirty="0" smtClean="0"/>
              <a:t>The </a:t>
            </a:r>
            <a:r>
              <a:rPr lang="en-US" sz="2400" dirty="0"/>
              <a:t>sector provides additional services;</a:t>
            </a:r>
            <a:endParaRPr lang="en-ZA" sz="2400" dirty="0"/>
          </a:p>
          <a:p>
            <a:pPr lvl="1" algn="just"/>
            <a:r>
              <a:rPr lang="en-US" sz="2400" dirty="0"/>
              <a:t>Value of 1 million Volunteers contribution to the country’s development about R12 billion.</a:t>
            </a:r>
            <a:endParaRPr lang="en-ZA" sz="2400" dirty="0"/>
          </a:p>
          <a:p>
            <a:pPr lvl="1" algn="just"/>
            <a:r>
              <a:rPr lang="en-US" sz="2400" dirty="0"/>
              <a:t>Employed people estimated to be 1, 3 million which is extrapolated from the base of 1 million in </a:t>
            </a:r>
            <a:r>
              <a:rPr lang="en-US" sz="2400" dirty="0" smtClean="0"/>
              <a:t>2010.</a:t>
            </a:r>
            <a:endParaRPr lang="en-ZA" sz="2400" dirty="0"/>
          </a:p>
        </p:txBody>
      </p:sp>
    </p:spTree>
    <p:extLst>
      <p:ext uri="{BB962C8B-B14F-4D97-AF65-F5344CB8AC3E}">
        <p14:creationId xmlns:p14="http://schemas.microsoft.com/office/powerpoint/2010/main" val="890468974"/>
      </p:ext>
    </p:extLst>
  </p:cSld>
  <p:clrMapOvr>
    <a:masterClrMapping/>
  </p:clrMapOvr>
</p:sld>
</file>

<file path=ppt/theme/theme1.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docProps/app.xml><?xml version="1.0" encoding="utf-8"?>
<Properties xmlns="http://schemas.openxmlformats.org/officeDocument/2006/extended-properties" xmlns:vt="http://schemas.openxmlformats.org/officeDocument/2006/docPropsVTypes">
  <TotalTime>271</TotalTime>
  <Words>1627</Words>
  <Application>Microsoft Office PowerPoint</Application>
  <PresentationFormat>Widescreen</PresentationFormat>
  <Paragraphs>168</Paragraphs>
  <Slides>22</Slides>
  <Notes>3</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22</vt:i4>
      </vt:variant>
    </vt:vector>
  </HeadingPairs>
  <TitlesOfParts>
    <vt:vector size="28" baseType="lpstr">
      <vt:lpstr>Arial</vt:lpstr>
      <vt:lpstr>Arial Black</vt:lpstr>
      <vt:lpstr>Calibri</vt:lpstr>
      <vt:lpstr>Comic Sans MS</vt:lpstr>
      <vt:lpstr>Wingdings</vt:lpstr>
      <vt:lpstr>Custom Design</vt:lpstr>
      <vt:lpstr>     PERSPECTIVES ON CURRENT NPO FUNDING MECHANISMS IN SA     NDA WEBINAR MR.FP NETSHIPALE  DDG :COMMUNITY DEVELOPMENT  26 AUGUST 2021</vt:lpstr>
      <vt:lpstr>PRESENTATION OUTLINE </vt:lpstr>
      <vt:lpstr>PURPOSE</vt:lpstr>
      <vt:lpstr>BACKGROUND </vt:lpstr>
      <vt:lpstr>PowerPoint Presentation</vt:lpstr>
      <vt:lpstr>PowerPoint Presentation</vt:lpstr>
      <vt:lpstr>PowerPoint Presentation</vt:lpstr>
      <vt:lpstr>NPO FUNDING – CONTEXTUAL OVERVIEW</vt:lpstr>
      <vt:lpstr>ECONOMIC CONTRIBUTIONS OF NPOs IN SA</vt:lpstr>
      <vt:lpstr>FUNDING MACHANISMS FOR NPOS IN SA </vt:lpstr>
      <vt:lpstr>Funding of NPO in DSD Sector</vt:lpstr>
      <vt:lpstr>CURRENT ALLOCATION TO NPO (2021/22) </vt:lpstr>
      <vt:lpstr>ALLOCATIONS- TRANSFERS-NPOS PER PROVINCE</vt:lpstr>
      <vt:lpstr>DISTRIBUTION OF ALLOCATION ACROSS PROGRAMMES</vt:lpstr>
      <vt:lpstr>NPOS TRANSFERS DISTRIBUTION TO PER PROGRAMME</vt:lpstr>
      <vt:lpstr>GROWTH OF TRANSFERS TO NPO’S PER FINANCIAL YEAR </vt:lpstr>
      <vt:lpstr>GROWTH OF TRANSFERS TO NPO’S PER PROGRAMME OVER FINANCIAL YEARS</vt:lpstr>
      <vt:lpstr>Funding of NPO in DSD Sector (CONT….)</vt:lpstr>
      <vt:lpstr>Funding of NPO in DSD Sector (CONT….)</vt:lpstr>
      <vt:lpstr>APPROACHES TO ACHIEVE BETTER NPO FUNDING IN SA </vt:lpstr>
      <vt:lpstr>CONCLUSIONS</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NPOs perspectives on current Funding Mechanisms in SA   Presented by: Mr. FP Netshipale; DDG Community Development  Department of Social Development   26 August 2021</dc:title>
  <dc:creator>Mpho Mngxitama</dc:creator>
  <cp:lastModifiedBy>Hlula Ntshaba</cp:lastModifiedBy>
  <cp:revision>31</cp:revision>
  <dcterms:created xsi:type="dcterms:W3CDTF">2021-08-25T14:39:32Z</dcterms:created>
  <dcterms:modified xsi:type="dcterms:W3CDTF">2021-08-27T11:02:18Z</dcterms:modified>
</cp:coreProperties>
</file>