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FF96-AA22-4847-9C70-32CEC0EE9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7C5AA-93A1-40F6-A22F-3BDDBE959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F2CEC-9929-4D8B-96FC-C59368D5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30979-6A69-4E68-96B2-760733D3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8DD55-48B4-4BAC-B3C5-63CFB5E0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804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C4B3-E4DA-4CFB-93FE-8D2C739C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17BDF-583F-4138-81B2-DEED34C51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41B0B-92D4-412E-8E75-34FC50E26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BF7AB-A95C-4467-B9D9-DFBDD6CE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E723C-9450-4D5F-B06E-E7449A29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281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5400A-5185-4D6C-8640-B224CD5CA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6919B-1387-4C99-AA78-C6597428F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F93DB-1105-408E-85C2-F65DE2E2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69CAE-F247-4BA8-89E4-D4F1EA0C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445ED-51EE-40AA-8CF0-A342CA7F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25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027F-63F7-41D3-B585-465E2431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0D27-732D-4A70-9200-BB4D2D8EA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7571-597A-4F45-96E2-24927623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74D7-5238-4008-B3DD-676EF486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EEBDF-D729-41E3-92F4-DCACF3B21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16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80BA-911A-4C1C-A7CA-A46DB1E57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6461F-DE16-4B25-AFEC-E18D724A4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B88CD-81C5-4EA1-B5A0-47DE2818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85AD5-EC98-43A2-BB59-BC3D3BD0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82912-1AD3-4451-9998-471C2986D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48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4E39B-A2D2-4DE9-AD6A-5F404CE7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C9098-2A19-46B3-A36C-5EF64C533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9E8D5-1622-4115-ACED-5A6298F53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2D0EE-D913-460C-A4D9-C4D2B081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99ED5-A098-425D-9503-FCB5FF79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42F53-AE2D-4F15-BF71-EE5888B2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494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85F8-B327-44D3-8E88-088E83036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538AC-F8E7-45C4-B25C-035B10250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73EAF-49BF-46A5-9463-EAFA21F2C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6D8261-848C-4351-88B3-D786D672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05BC1-15A7-4B16-B76E-662FAE270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F35C2-62B7-414B-9CEB-768A2619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B8FB4-6EBE-46A1-B88B-41F5DA954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90F8D-C368-4E56-A884-427BCBAD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01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9497-5224-4702-99F3-35BDB2E1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473D3-3006-4356-B66E-2477ADA0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A343F-71A3-4809-B38E-4407638A2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66A882-BBFD-45EC-85F7-6545E829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321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A7DA6-208B-4216-A23A-D7D6EF4B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87358-392C-4604-9C58-13FC1FE5A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665B-263C-4CEC-B3E2-8684E82E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332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7BC7-AD35-40CD-B673-DA6CCDCB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86E4C-BFEC-4DD4-A612-35D265F2D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2849E-D2FA-4F4A-ABBE-5FA4D7B61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D4325-37F5-499E-A834-9656F807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000B-B36C-40DC-9977-FD68F275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B1706-FCB2-48CF-BF74-899F0B88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007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22B2-2F59-49E9-8B28-C7DE4A19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97637-BD91-41BA-A7F8-FBAAE3571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A1ED4-22B9-4DF6-9135-4A000C16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C43D2-3C5D-495D-905B-F289D827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B59A-377C-4E81-8A2D-D4E07D25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4331E-52CB-4C1B-93D6-B6BA8D6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633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9C890-93B2-431B-B112-3FF19D85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EA134-6967-4BBB-B198-43826C4B4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A11DB-A2FC-4D9B-8F84-F8368442D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97E33-6C85-4BBF-991C-3E781841671D}" type="datetimeFigureOut">
              <a:rPr lang="en-ZA" smtClean="0"/>
              <a:t>2021/10/11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7ACCD-895E-4F8E-A404-4229CFA8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5FB12-B136-4AC3-8438-2580CFD6F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A391F-1B4B-4BCD-8192-25A40A3117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768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emf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7F888-C0E7-4FAC-9C9A-BBBF4D7C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7547"/>
            <a:ext cx="10515600" cy="115956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“ NPO Perspectives on requirements for transformation of the NPO Sector”</a:t>
            </a:r>
            <a:endParaRPr lang="en-ZA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E0138-9820-45D0-B229-DCA8ABD59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80452"/>
            <a:ext cx="10515600" cy="18965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Prepared By</a:t>
            </a:r>
            <a:r>
              <a:rPr lang="en-US" dirty="0"/>
              <a:t>: Jimmy </a:t>
            </a:r>
            <a:r>
              <a:rPr lang="en-US" dirty="0" err="1"/>
              <a:t>Gotyana</a:t>
            </a:r>
            <a:endParaRPr lang="en-US" dirty="0"/>
          </a:p>
          <a:p>
            <a:pPr marL="0" indent="0">
              <a:buNone/>
            </a:pPr>
            <a:r>
              <a:rPr lang="en-ZA" dirty="0"/>
              <a:t>National Convenor</a:t>
            </a:r>
          </a:p>
          <a:p>
            <a:pPr marL="0" indent="0">
              <a:buNone/>
            </a:pPr>
            <a:r>
              <a:rPr lang="en-ZA" dirty="0"/>
              <a:t>Alliance for NPO Networks</a:t>
            </a:r>
          </a:p>
          <a:p>
            <a:pPr marL="0" indent="0">
              <a:buNone/>
            </a:pPr>
            <a:r>
              <a:rPr lang="en-ZA" dirty="0"/>
              <a:t>Cell: 0788131021</a:t>
            </a: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4468AAE0-E605-4B05-9F36-C7A2225D1D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598585"/>
            <a:ext cx="1202636" cy="1339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11D985-3256-44EB-9B52-30B31F500C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9797" y="598585"/>
            <a:ext cx="261620" cy="16002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95EA9B-C957-469C-9252-746C1BFD4F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567" y="1016549"/>
            <a:ext cx="246380" cy="1371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E01113-F7EE-46FF-B5DD-97A8D04A8D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7567" y="1430054"/>
            <a:ext cx="207010" cy="12954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2C1C55-D4F8-43A0-B119-FE9770CD46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722" y="1701682"/>
            <a:ext cx="266700" cy="23622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11EB66-4722-4350-B84E-41FD21056915}"/>
              </a:ext>
            </a:extLst>
          </p:cNvPr>
          <p:cNvSpPr txBox="1"/>
          <p:nvPr/>
        </p:nvSpPr>
        <p:spPr>
          <a:xfrm>
            <a:off x="8154422" y="471726"/>
            <a:ext cx="3199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allianceofnonprofit@gmail.com </a:t>
            </a:r>
            <a:endParaRPr lang="en-Z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BE3227-F014-4FD4-BB6D-FB1A996D62C9}"/>
              </a:ext>
            </a:extLst>
          </p:cNvPr>
          <p:cNvSpPr txBox="1"/>
          <p:nvPr/>
        </p:nvSpPr>
        <p:spPr>
          <a:xfrm>
            <a:off x="8171417" y="841058"/>
            <a:ext cx="305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ZA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npoalliance</a:t>
            </a:r>
            <a:endParaRPr lang="en-Z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B506A1-DCC4-402B-B2F1-73DC14E630F5}"/>
              </a:ext>
            </a:extLst>
          </p:cNvPr>
          <p:cNvSpPr txBox="1"/>
          <p:nvPr/>
        </p:nvSpPr>
        <p:spPr>
          <a:xfrm>
            <a:off x="8171417" y="1293993"/>
            <a:ext cx="305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allianceofnonprofitnetworks</a:t>
            </a:r>
            <a:endParaRPr lang="en-Z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E6D511-7A19-4EBD-91AB-28D27D62CBD6}"/>
              </a:ext>
            </a:extLst>
          </p:cNvPr>
          <p:cNvSpPr txBox="1"/>
          <p:nvPr/>
        </p:nvSpPr>
        <p:spPr>
          <a:xfrm>
            <a:off x="8171417" y="1701682"/>
            <a:ext cx="292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allianceofnonprofitnetworks</a:t>
            </a:r>
            <a:endParaRPr lang="en-ZA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FE751F-2197-41AC-8B53-2489B56793DE}"/>
              </a:ext>
            </a:extLst>
          </p:cNvPr>
          <p:cNvSpPr txBox="1"/>
          <p:nvPr/>
        </p:nvSpPr>
        <p:spPr>
          <a:xfrm>
            <a:off x="2305878" y="656392"/>
            <a:ext cx="5194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RECOGNISE, ACKNOWLEDGE AND FULL SUPPORT</a:t>
            </a:r>
            <a:endParaRPr lang="en-Z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A88BAE-21E5-47E5-8A72-2F0B3A4158F4}"/>
              </a:ext>
            </a:extLst>
          </p:cNvPr>
          <p:cNvSpPr txBox="1"/>
          <p:nvPr/>
        </p:nvSpPr>
        <p:spPr>
          <a:xfrm>
            <a:off x="2305878" y="1430054"/>
            <a:ext cx="53141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Corner Simmonds Street &amp; Village Road Selby, Johannesburg 2001</a:t>
            </a:r>
          </a:p>
          <a:p>
            <a:pPr algn="ctr"/>
            <a:r>
              <a:rPr lang="en-ZA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244-859-NPO</a:t>
            </a:r>
            <a:endParaRPr lang="en-Z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Z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3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AF4C2-173E-4ECD-B6BE-50AA8AB6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965"/>
            <a:ext cx="10515600" cy="3426723"/>
          </a:xfrm>
        </p:spPr>
        <p:txBody>
          <a:bodyPr/>
          <a:lstStyle/>
          <a:p>
            <a:r>
              <a:rPr lang="en-US" b="1" u="sng" dirty="0"/>
              <a:t>Our Members                                 Our Partners</a:t>
            </a:r>
            <a:endParaRPr lang="en-ZA" b="1" u="sng" dirty="0"/>
          </a:p>
        </p:txBody>
      </p:sp>
      <p:pic>
        <p:nvPicPr>
          <p:cNvPr id="3" name="Picture 2" descr="SANGOCO Informational Website">
            <a:extLst>
              <a:ext uri="{FF2B5EF4-FFF2-40B4-BE49-F238E27FC236}">
                <a16:creationId xmlns:a16="http://schemas.microsoft.com/office/drawing/2014/main" id="{B6383913-0E96-4355-9574-8912C0D7F5F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10" y="2630734"/>
            <a:ext cx="1445162" cy="1090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0249A4-3FF4-436A-9980-0D6CFFB4455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995" y="3720905"/>
            <a:ext cx="1445162" cy="1090171"/>
          </a:xfrm>
          <a:prstGeom prst="rect">
            <a:avLst/>
          </a:prstGeom>
          <a:noFill/>
        </p:spPr>
      </p:pic>
      <p:pic>
        <p:nvPicPr>
          <p:cNvPr id="5" name="image2.png" descr="IMG-20180307-WA0005">
            <a:extLst>
              <a:ext uri="{FF2B5EF4-FFF2-40B4-BE49-F238E27FC236}">
                <a16:creationId xmlns:a16="http://schemas.microsoft.com/office/drawing/2014/main" id="{8F76945E-F64D-4CE7-B208-7BF3D038D8E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724"/>
          <a:stretch>
            <a:fillRect/>
          </a:stretch>
        </p:blipFill>
        <p:spPr>
          <a:xfrm>
            <a:off x="2672860" y="2592009"/>
            <a:ext cx="1445162" cy="1090171"/>
          </a:xfrm>
          <a:prstGeom prst="rect">
            <a:avLst/>
          </a:prstGeom>
          <a:ln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CF5F5F-3702-4B96-8121-A79CD4C598C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678" y="3632864"/>
            <a:ext cx="1445162" cy="1090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A6864A-E941-49EE-B936-116065BA5541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580" y="2489602"/>
            <a:ext cx="1445162" cy="10901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AB8A40-C297-4BE8-9F13-05D345CDB1A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101" y="3689136"/>
            <a:ext cx="1445161" cy="1090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C04271-CD0F-46F1-8ADA-DE2FEA93E34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211" y="2592009"/>
            <a:ext cx="1445160" cy="1090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A5AEEE-D365-485B-ADEB-7157D2894E7E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370" y="3746559"/>
            <a:ext cx="1967720" cy="1090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0525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5A54A-5F23-4D3A-9A8E-891C7BF58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5707"/>
          </a:xfrm>
        </p:spPr>
        <p:txBody>
          <a:bodyPr>
            <a:normAutofit/>
          </a:bodyPr>
          <a:lstStyle/>
          <a:p>
            <a:pPr algn="l"/>
            <a:r>
              <a:rPr lang="en-US" sz="2800"/>
              <a:t>1</a:t>
            </a:r>
            <a:r>
              <a:rPr lang="en-US" sz="2800" b="1"/>
              <a:t>.</a:t>
            </a:r>
            <a:r>
              <a:rPr lang="en-US" sz="2800"/>
              <a:t> </a:t>
            </a:r>
            <a:r>
              <a:rPr lang="en-US" sz="2800" b="1"/>
              <a:t>INTRODUCTION</a:t>
            </a:r>
            <a:endParaRPr lang="en-ZA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936A1-8ABC-4126-842F-9CF9CCF08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4904"/>
            <a:ext cx="9144000" cy="2792896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/>
              <a:t>NPOs forms part of the broader civil society which is the third pillar for a democratic governance system (other to being the state and private interest)</a:t>
            </a:r>
          </a:p>
          <a:p>
            <a:pPr algn="l"/>
            <a:endParaRPr lang="en-US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/>
              <a:t>NPO Sector has not exerted influence – in real terms – on the pillars – sign of weakness of the pillar in our democracy</a:t>
            </a:r>
          </a:p>
          <a:p>
            <a:pPr algn="l"/>
            <a:endParaRPr lang="en-US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/>
              <a:t>Poverty, unemployment and inequalities are the main struggles of the populace of South Africa – yet it seems very little change is felt in lives of ordinary citizens (All these has worsened due to covid pandemic)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4893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2BA1-20FB-43DE-9419-0F015A30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2. LEGITIMACY OF THE NPO SECTOR</a:t>
            </a:r>
            <a:endParaRPr lang="en-ZA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37B91-84B5-45DC-B0EB-7A9B9C248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/>
              <a:t> NPO Sector is the mouthpiece of communities – the sector represents people aspirations, needs and prosperity attainments – improve their livelihoods and quality of life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 NPO Sector has responsibility to provide checks and balances on the state and private responsibility to the population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 NPO Sector provide the link between state and private sector institutions on all social, economic and development responsibilities to the public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 The constitution – chapter 2- Bill of Rights – provide a framework for the sector to operate without interference</a:t>
            </a:r>
          </a:p>
          <a:p>
            <a:pPr>
              <a:buFont typeface="Wingdings" panose="05000000000000000000" pitchFamily="2" charset="2"/>
              <a:buChar char="q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661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E42D9-0AA3-4A14-8325-0C25ECC7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3. ROLE OF THE NPO SECTOR IN DEVELOPMENT</a:t>
            </a:r>
            <a:endParaRPr lang="en-ZA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5EC23-4F93-4783-AF78-99E9154D7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/>
              <a:t> The NPO Sector plays an important role in bringing about positive change in the lives of communities it serves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 The bulk of developmental and social interventions at community level are provided by the sector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Both the state and private sector relies on this sector to provide basic needed services in communities especially those in poor areas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NPO Sector also provides a space for public voice, for the practice of active citizenship and for building of social cohesion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147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0F43-2DDC-4506-A134-C7BF4E5A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4. THE CURRENT OPERATIONAL ENVIRONMENT</a:t>
            </a:r>
            <a:endParaRPr lang="en-ZA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B7A2C-A91B-4A8F-8F42-A2C502FAF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/>
              <a:t>NPO Sector highly fragmented – no unity of purpose amongst itself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The sector is growing in real terms – NPOs that gets registered per year are growing year on year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Apex Body that represents interest of NPO Sector in the country established (Alliance of NPO Networks) – lacks government support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There is no harmonious and institutionalized relationship between state and NPO Sector –trust deficit issues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Capacity: The sector faces constraints in human resources, infrastructure and financial resources</a:t>
            </a:r>
          </a:p>
          <a:p>
            <a:pPr>
              <a:buFont typeface="Wingdings" panose="05000000000000000000" pitchFamily="2" charset="2"/>
              <a:buChar char="q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749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ADFEE-F27C-4C71-A936-CF3652F0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5. LEVELLING THE SECTOR AND MOVING FORWARD</a:t>
            </a:r>
            <a:endParaRPr lang="en-ZA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E16BA-2458-4883-9F58-2080F070C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/>
              <a:t>Definite need to revitalize and strengthen the NPO Sector.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Government to create an enabling environment and space to engage the Sector (Bring back Presidential Social Sector Summit) – Outcomes should be a renewed working arrangement /Social Compact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Build internal sector capacity and capability – not just technical skills but also strategic, management, accountability and leadership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Build a coherent sector – structures and systems that can make the sector independent from the state and private interest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/>
              <a:t>Create platforms for robust and continuous engagements with state and private sector. Identified opportunities for supporting the sector – norms and standards for good practice in the sector, build trust between sector &amp; state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0387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548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“ NPO Perspectives on requirements for transformation of the NPO Sector”</vt:lpstr>
      <vt:lpstr>Our Members                                 Our Partners</vt:lpstr>
      <vt:lpstr>1. INTRODUCTION</vt:lpstr>
      <vt:lpstr>2. LEGITIMACY OF THE NPO SECTOR</vt:lpstr>
      <vt:lpstr>3. ROLE OF THE NPO SECTOR IN DEVELOPMENT</vt:lpstr>
      <vt:lpstr>4. THE CURRENT OPERATIONAL ENVIRONMENT</vt:lpstr>
      <vt:lpstr>5. LEVELLING THE SECTOR AND MOVING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NPO Perspectives on requirements for transformation of the NPO Sector  Presented By: Jimmy Gotyana</dc:title>
  <dc:creator>inkmythology@gmail.com</dc:creator>
  <cp:lastModifiedBy>Jimmy Gotyana</cp:lastModifiedBy>
  <cp:revision>7</cp:revision>
  <dcterms:created xsi:type="dcterms:W3CDTF">2021-10-05T18:32:03Z</dcterms:created>
  <dcterms:modified xsi:type="dcterms:W3CDTF">2021-10-11T21:57:26Z</dcterms:modified>
</cp:coreProperties>
</file>